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564904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Paralelní zapojení rezistorů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539750" y="5105400"/>
            <a:ext cx="7854950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>
              <a:latin typeface="+mn-lt"/>
            </a:endParaRP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Autor: Pavlína Čermáková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>
                <a:latin typeface="+mn-lt"/>
              </a:rPr>
              <a:t>Vytvořeno v rámci v projektu „EU peníze školám“ </a:t>
            </a:r>
          </a:p>
          <a:p>
            <a:pPr marL="342900" indent="-342900" algn="ctr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>
                <a:latin typeface="+mn-lt"/>
              </a:rPr>
              <a:t>OP VK oblast podpory 1.4 s názvem Zlepšení podmínek pro vzdělávání na základních školách</a:t>
            </a:r>
            <a:endParaRPr lang="cs-CZ" sz="1600" dirty="0">
              <a:latin typeface="+mn-lt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339752" y="4221088"/>
            <a:ext cx="4968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VY_32_INOVACE_57_</a:t>
            </a:r>
            <a:r>
              <a:rPr lang="cs-CZ" dirty="0" err="1" smtClean="0"/>
              <a:t>Paralelni</a:t>
            </a:r>
            <a:r>
              <a:rPr lang="cs-CZ" dirty="0" smtClean="0"/>
              <a:t>_zapojeni_rezistoru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746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extovéPole 68"/>
          <p:cNvSpPr txBox="1"/>
          <p:nvPr/>
        </p:nvSpPr>
        <p:spPr>
          <a:xfrm>
            <a:off x="2771800" y="191683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84" name="Skupina 83"/>
          <p:cNvGrpSpPr/>
          <p:nvPr/>
        </p:nvGrpSpPr>
        <p:grpSpPr>
          <a:xfrm>
            <a:off x="0" y="1196752"/>
            <a:ext cx="3419872" cy="3312368"/>
            <a:chOff x="0" y="1196752"/>
            <a:chExt cx="3419872" cy="3312368"/>
          </a:xfrm>
        </p:grpSpPr>
        <p:grpSp>
          <p:nvGrpSpPr>
            <p:cNvPr id="83" name="Skupina 82"/>
            <p:cNvGrpSpPr/>
            <p:nvPr/>
          </p:nvGrpSpPr>
          <p:grpSpPr>
            <a:xfrm>
              <a:off x="0" y="1196752"/>
              <a:ext cx="3419872" cy="3312368"/>
              <a:chOff x="0" y="1196752"/>
              <a:chExt cx="3419872" cy="3312368"/>
            </a:xfrm>
          </p:grpSpPr>
          <p:sp>
            <p:nvSpPr>
              <p:cNvPr id="39" name="Elipsa 38"/>
              <p:cNvSpPr/>
              <p:nvPr/>
            </p:nvSpPr>
            <p:spPr>
              <a:xfrm>
                <a:off x="2699792" y="1844824"/>
                <a:ext cx="144016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" name="Přímá spojovací čára 11"/>
              <p:cNvCxnSpPr/>
              <p:nvPr/>
            </p:nvCxnSpPr>
            <p:spPr>
              <a:xfrm rot="5400000" flipH="1" flipV="1">
                <a:off x="2951820" y="2168860"/>
                <a:ext cx="5040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" name="Přímá spojovací čára 2"/>
              <p:cNvCxnSpPr/>
              <p:nvPr/>
            </p:nvCxnSpPr>
            <p:spPr>
              <a:xfrm rot="5400000" flipH="1" flipV="1">
                <a:off x="-216024" y="1988840"/>
                <a:ext cx="1152128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" name="Přímá spojovací čára 4"/>
              <p:cNvCxnSpPr/>
              <p:nvPr/>
            </p:nvCxnSpPr>
            <p:spPr>
              <a:xfrm>
                <a:off x="360040" y="1412776"/>
                <a:ext cx="93610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6" name="Elipsa 5"/>
              <p:cNvSpPr/>
              <p:nvPr/>
            </p:nvSpPr>
            <p:spPr>
              <a:xfrm>
                <a:off x="1296144" y="1196752"/>
                <a:ext cx="504056" cy="50405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" name="Přímá spojovací čára 6"/>
              <p:cNvCxnSpPr/>
              <p:nvPr/>
            </p:nvCxnSpPr>
            <p:spPr>
              <a:xfrm>
                <a:off x="1800200" y="1412776"/>
                <a:ext cx="93610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7"/>
              <p:cNvCxnSpPr/>
              <p:nvPr/>
            </p:nvCxnSpPr>
            <p:spPr>
              <a:xfrm rot="5400000" flipH="1" flipV="1">
                <a:off x="2503066" y="1644824"/>
                <a:ext cx="5040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0" name="Obdélník 9"/>
              <p:cNvSpPr/>
              <p:nvPr/>
            </p:nvSpPr>
            <p:spPr>
              <a:xfrm>
                <a:off x="2123728" y="2420888"/>
                <a:ext cx="360040" cy="8640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2987824" y="2420888"/>
                <a:ext cx="360040" cy="8640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ovací čára 14"/>
              <p:cNvCxnSpPr>
                <a:endCxn id="23" idx="4"/>
              </p:cNvCxnSpPr>
              <p:nvPr/>
            </p:nvCxnSpPr>
            <p:spPr>
              <a:xfrm rot="5400000" flipH="1" flipV="1">
                <a:off x="-324036" y="3825044"/>
                <a:ext cx="1368152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>
                <a:off x="360040" y="4509120"/>
                <a:ext cx="237626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 flipH="1" flipV="1">
                <a:off x="2376264" y="4149080"/>
                <a:ext cx="72008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2" name="Elipsa 21"/>
              <p:cNvSpPr/>
              <p:nvPr/>
            </p:nvSpPr>
            <p:spPr>
              <a:xfrm>
                <a:off x="288032" y="2564904"/>
                <a:ext cx="144016" cy="14401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Elipsa 22"/>
              <p:cNvSpPr/>
              <p:nvPr/>
            </p:nvSpPr>
            <p:spPr>
              <a:xfrm>
                <a:off x="288032" y="2996952"/>
                <a:ext cx="144016" cy="14401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1368152" y="1196752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A</a:t>
                </a:r>
                <a:endParaRPr lang="cs-CZ" sz="2400" dirty="0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0" y="2348880"/>
                <a:ext cx="2880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+</a:t>
                </a:r>
                <a:endParaRPr lang="cs-CZ" sz="2800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0" y="2780928"/>
                <a:ext cx="2880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-</a:t>
                </a:r>
                <a:endParaRPr lang="cs-CZ" sz="2800" dirty="0"/>
              </a:p>
            </p:txBody>
          </p:sp>
          <p:sp>
            <p:nvSpPr>
              <p:cNvPr id="42" name="Elipsa 41"/>
              <p:cNvSpPr/>
              <p:nvPr/>
            </p:nvSpPr>
            <p:spPr>
              <a:xfrm>
                <a:off x="2699792" y="3717032"/>
                <a:ext cx="144016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TextovéPole 56"/>
              <p:cNvSpPr txBox="1"/>
              <p:nvPr/>
            </p:nvSpPr>
            <p:spPr>
              <a:xfrm>
                <a:off x="2051720" y="2564904"/>
                <a:ext cx="5040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R</a:t>
                </a:r>
                <a:r>
                  <a:rPr lang="cs-CZ" sz="2800" baseline="-25000" dirty="0" smtClean="0"/>
                  <a:t>1</a:t>
                </a:r>
                <a:endParaRPr lang="cs-CZ" sz="2800" dirty="0"/>
              </a:p>
            </p:txBody>
          </p:sp>
          <p:sp>
            <p:nvSpPr>
              <p:cNvPr id="58" name="TextovéPole 57"/>
              <p:cNvSpPr txBox="1"/>
              <p:nvPr/>
            </p:nvSpPr>
            <p:spPr>
              <a:xfrm>
                <a:off x="2915816" y="2564904"/>
                <a:ext cx="5040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R</a:t>
                </a:r>
                <a:r>
                  <a:rPr lang="cs-CZ" sz="2800" baseline="-25000" dirty="0" smtClean="0"/>
                  <a:t>2</a:t>
                </a:r>
                <a:endParaRPr lang="cs-CZ" sz="2800" dirty="0"/>
              </a:p>
            </p:txBody>
          </p:sp>
          <p:cxnSp>
            <p:nvCxnSpPr>
              <p:cNvPr id="78" name="Přímá spojovací čára 40"/>
              <p:cNvCxnSpPr/>
              <p:nvPr/>
            </p:nvCxnSpPr>
            <p:spPr>
              <a:xfrm rot="10800000">
                <a:off x="2308658" y="1930896"/>
                <a:ext cx="89519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ovací čára 11"/>
              <p:cNvCxnSpPr/>
              <p:nvPr/>
            </p:nvCxnSpPr>
            <p:spPr>
              <a:xfrm rot="5400000" flipH="1" flipV="1">
                <a:off x="2056629" y="2168860"/>
                <a:ext cx="5040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ovací čára 11"/>
              <p:cNvCxnSpPr/>
              <p:nvPr/>
            </p:nvCxnSpPr>
            <p:spPr>
              <a:xfrm rot="5400000" flipH="1" flipV="1">
                <a:off x="2087724" y="3537012"/>
                <a:ext cx="5040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ovací čára 79"/>
              <p:cNvCxnSpPr/>
              <p:nvPr/>
            </p:nvCxnSpPr>
            <p:spPr>
              <a:xfrm rot="5400000" flipH="1" flipV="1">
                <a:off x="2951820" y="3537012"/>
                <a:ext cx="5040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81" name="Přímá spojovací čára 40"/>
            <p:cNvCxnSpPr/>
            <p:nvPr/>
          </p:nvCxnSpPr>
          <p:spPr>
            <a:xfrm rot="10800000">
              <a:off x="2339752" y="3789040"/>
              <a:ext cx="89519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3" name="Obdélník 62"/>
          <p:cNvSpPr/>
          <p:nvPr/>
        </p:nvSpPr>
        <p:spPr>
          <a:xfrm>
            <a:off x="5148064" y="2564904"/>
            <a:ext cx="3672408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148064" y="1628800"/>
            <a:ext cx="3672408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0" name="Skupina 89"/>
          <p:cNvGrpSpPr/>
          <p:nvPr/>
        </p:nvGrpSpPr>
        <p:grpSpPr>
          <a:xfrm>
            <a:off x="2699792" y="1556792"/>
            <a:ext cx="1368152" cy="2736304"/>
            <a:chOff x="2699792" y="1556792"/>
            <a:chExt cx="1368152" cy="2736304"/>
          </a:xfrm>
        </p:grpSpPr>
        <p:cxnSp>
          <p:nvCxnSpPr>
            <p:cNvPr id="30" name="Přímá spojovací čára 29"/>
            <p:cNvCxnSpPr/>
            <p:nvPr/>
          </p:nvCxnSpPr>
          <p:spPr>
            <a:xfrm>
              <a:off x="2771800" y="1628800"/>
              <a:ext cx="100811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5400000">
              <a:off x="3311860" y="2096852"/>
              <a:ext cx="93610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33" name="Elipsa 32"/>
            <p:cNvSpPr/>
            <p:nvPr/>
          </p:nvSpPr>
          <p:spPr>
            <a:xfrm>
              <a:off x="3563888" y="2564904"/>
              <a:ext cx="504056" cy="50405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5" name="Přímá spojovací čára 34"/>
            <p:cNvCxnSpPr/>
            <p:nvPr/>
          </p:nvCxnSpPr>
          <p:spPr>
            <a:xfrm rot="5400000">
              <a:off x="3203848" y="3645024"/>
              <a:ext cx="1152128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 rot="10800000">
              <a:off x="2843808" y="4221088"/>
              <a:ext cx="936104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40" name="Elipsa 39"/>
            <p:cNvSpPr/>
            <p:nvPr/>
          </p:nvSpPr>
          <p:spPr>
            <a:xfrm>
              <a:off x="2699792" y="4149080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Elipsa 49"/>
            <p:cNvSpPr/>
            <p:nvPr/>
          </p:nvSpPr>
          <p:spPr>
            <a:xfrm>
              <a:off x="2699792" y="1556792"/>
              <a:ext cx="144016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635896" y="256490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V</a:t>
              </a:r>
              <a:endParaRPr lang="cs-CZ" sz="24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Schéma paralelního zapojení rezistorů: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355976" y="620688"/>
            <a:ext cx="4788024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Rezistory o odporech 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a 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jsou zapojeny paralelně(vedle sebe).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148064" y="1628800"/>
            <a:ext cx="3995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rezistoru </a:t>
            </a:r>
            <a:r>
              <a:rPr lang="cs-CZ" sz="2400" b="1" dirty="0" smtClean="0"/>
              <a:t>R</a:t>
            </a:r>
            <a:r>
              <a:rPr lang="cs-CZ" sz="2400" b="1" baseline="-25000" dirty="0" smtClean="0"/>
              <a:t>1 </a:t>
            </a:r>
            <a:r>
              <a:rPr lang="cs-CZ" sz="2400" dirty="0" smtClean="0"/>
              <a:t>je napětí </a:t>
            </a:r>
            <a:r>
              <a:rPr lang="cs-CZ" sz="2400" b="1" dirty="0" smtClean="0"/>
              <a:t>U</a:t>
            </a:r>
            <a:r>
              <a:rPr lang="cs-CZ" sz="2400" b="1" baseline="-25000" dirty="0" smtClean="0"/>
              <a:t>1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779912" y="198884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r>
              <a:rPr lang="cs-CZ" sz="2800" baseline="-25000" dirty="0" smtClean="0"/>
              <a:t>1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148064" y="1916832"/>
            <a:ext cx="3635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Prochází jím proud </a:t>
            </a:r>
            <a:r>
              <a:rPr lang="cs-CZ" sz="2400" b="1" dirty="0" smtClean="0"/>
              <a:t>I</a:t>
            </a:r>
            <a:r>
              <a:rPr lang="cs-CZ" sz="2400" b="1" baseline="-25000" dirty="0" smtClean="0"/>
              <a:t>1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cxnSp>
        <p:nvCxnSpPr>
          <p:cNvPr id="64" name="Přímá spojovací šipka 63"/>
          <p:cNvCxnSpPr/>
          <p:nvPr/>
        </p:nvCxnSpPr>
        <p:spPr>
          <a:xfrm flipH="1">
            <a:off x="3203848" y="1930897"/>
            <a:ext cx="794" cy="41798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1763688" y="1844824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148064" y="2492896"/>
            <a:ext cx="3995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rezistoru R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je napětí </a:t>
            </a:r>
            <a:r>
              <a:rPr lang="cs-CZ" sz="2400" b="1" dirty="0" smtClean="0"/>
              <a:t>U</a:t>
            </a:r>
            <a:r>
              <a:rPr lang="cs-CZ" sz="2400" b="1" baseline="-25000" dirty="0" smtClean="0"/>
              <a:t>2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139952" y="198884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=U</a:t>
            </a:r>
            <a:r>
              <a:rPr lang="cs-CZ" sz="2800" baseline="-25000" dirty="0" smtClean="0"/>
              <a:t>2</a:t>
            </a:r>
            <a:endParaRPr lang="cs-CZ" sz="28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220072" y="2852936"/>
            <a:ext cx="3635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Prochází jím proud </a:t>
            </a:r>
            <a:r>
              <a:rPr lang="cs-CZ" sz="2400" b="1" dirty="0" smtClean="0"/>
              <a:t>I</a:t>
            </a:r>
            <a:r>
              <a:rPr lang="cs-CZ" sz="2400" b="1" baseline="-25000" dirty="0" smtClean="0"/>
              <a:t>2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cxnSp>
        <p:nvCxnSpPr>
          <p:cNvPr id="70" name="Přímá spojovací šipka 69"/>
          <p:cNvCxnSpPr/>
          <p:nvPr/>
        </p:nvCxnSpPr>
        <p:spPr>
          <a:xfrm>
            <a:off x="1979712" y="1412776"/>
            <a:ext cx="504056" cy="15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4391980" y="3419159"/>
            <a:ext cx="471601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Nerozvětvenou částí obvodu prochází proud </a:t>
            </a:r>
            <a:r>
              <a:rPr lang="cs-CZ" sz="2400" b="1" dirty="0" smtClean="0"/>
              <a:t>I</a:t>
            </a:r>
            <a:r>
              <a:rPr lang="cs-CZ" sz="2400" dirty="0" smtClean="0"/>
              <a:t>. Na zdroji je napětí </a:t>
            </a:r>
            <a:r>
              <a:rPr lang="cs-CZ" sz="2400" b="1" dirty="0" smtClean="0"/>
              <a:t>U</a:t>
            </a:r>
            <a:r>
              <a:rPr lang="cs-CZ" sz="2400" dirty="0" smtClean="0"/>
              <a:t>.</a:t>
            </a:r>
          </a:p>
        </p:txBody>
      </p:sp>
      <p:sp>
        <p:nvSpPr>
          <p:cNvPr id="73" name="TextovéPole 72"/>
          <p:cNvSpPr txBox="1"/>
          <p:nvPr/>
        </p:nvSpPr>
        <p:spPr>
          <a:xfrm>
            <a:off x="0" y="4941168"/>
            <a:ext cx="5436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Vztahy mezi veličinami v tomto obvodu: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602" y="545120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 = U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= U</a:t>
            </a:r>
            <a:r>
              <a:rPr lang="cs-CZ" sz="2400" b="1" baseline="-25000" dirty="0" smtClean="0"/>
              <a:t>2   </a:t>
            </a:r>
            <a:r>
              <a:rPr lang="cs-CZ" sz="2400" dirty="0" smtClean="0"/>
              <a:t>... napětí je ve všech místech nerozvětveného obvodu stejné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-36004" y="610810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 = I</a:t>
            </a:r>
            <a:r>
              <a:rPr lang="cs-CZ" sz="2400" b="1" baseline="-25000" dirty="0" smtClean="0"/>
              <a:t>1</a:t>
            </a:r>
            <a:r>
              <a:rPr lang="cs-CZ" sz="2400" b="1" dirty="0" smtClean="0"/>
              <a:t> + I</a:t>
            </a:r>
            <a:r>
              <a:rPr lang="cs-CZ" sz="2400" b="1" baseline="-25000" dirty="0" smtClean="0"/>
              <a:t>2 </a:t>
            </a:r>
            <a:r>
              <a:rPr lang="cs-CZ" sz="2400" dirty="0" smtClean="0"/>
              <a:t>... proud procházející nerozvětvenou částí obvodu je roven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součtu proudů ve větvích</a:t>
            </a:r>
            <a:endParaRPr lang="cs-CZ" sz="2400" dirty="0"/>
          </a:p>
        </p:txBody>
      </p:sp>
      <p:cxnSp>
        <p:nvCxnSpPr>
          <p:cNvPr id="89" name="Přímá spojovací šipka 88"/>
          <p:cNvCxnSpPr/>
          <p:nvPr/>
        </p:nvCxnSpPr>
        <p:spPr>
          <a:xfrm flipH="1">
            <a:off x="2302160" y="1930897"/>
            <a:ext cx="1588" cy="43714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1979712" y="76470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644008" y="198884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17000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63" grpId="0" animBg="1"/>
      <p:bldP spid="56" grpId="1" animBg="1"/>
      <p:bldP spid="53" grpId="0" animBg="1"/>
      <p:bldP spid="59" grpId="0" animBg="1"/>
      <p:bldP spid="60" grpId="0"/>
      <p:bldP spid="61" grpId="0"/>
      <p:bldP spid="62" grpId="0"/>
      <p:bldP spid="65" grpId="0"/>
      <p:bldP spid="66" grpId="0"/>
      <p:bldP spid="67" grpId="0"/>
      <p:bldP spid="68" grpId="0"/>
      <p:bldP spid="71" grpId="0" animBg="1"/>
      <p:bldP spid="73" grpId="0"/>
      <p:bldP spid="74" grpId="0"/>
      <p:bldP spid="75" grpId="0"/>
      <p:bldP spid="92" grpId="0"/>
      <p:bldP spid="9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Odvození vzorce pro výsledný odpor: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827584" y="909441"/>
            <a:ext cx="145745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/>
              <a:t>I = I</a:t>
            </a:r>
            <a:r>
              <a:rPr lang="cs-CZ" sz="2800" b="1" baseline="-25000" dirty="0"/>
              <a:t>1</a:t>
            </a:r>
            <a:r>
              <a:rPr lang="cs-CZ" sz="2800" b="1" dirty="0"/>
              <a:t> + I</a:t>
            </a:r>
            <a:r>
              <a:rPr lang="cs-CZ" sz="2800" b="1" baseline="-25000" dirty="0"/>
              <a:t>2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909441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=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31688" y="724774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</a:p>
          <a:p>
            <a:r>
              <a:rPr lang="cs-CZ" sz="2400" dirty="0"/>
              <a:t>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32040" y="909441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69171" y="755552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  <a:r>
              <a:rPr lang="cs-CZ" sz="2400" baseline="-25000" dirty="0" smtClean="0"/>
              <a:t>1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909441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05139" y="755552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  <a:r>
              <a:rPr lang="cs-CZ" sz="2400" baseline="-25000" dirty="0" smtClean="0"/>
              <a:t>2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971600" y="1555771"/>
            <a:ext cx="0" cy="5561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27584" y="2129866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</a:p>
          <a:p>
            <a:r>
              <a:rPr lang="cs-CZ" sz="2400" dirty="0"/>
              <a:t>R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161773" y="2283754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=</a:t>
            </a: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1513176" y="1555770"/>
            <a:ext cx="250512" cy="57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556309" y="2168908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  <a:r>
              <a:rPr lang="cs-CZ" sz="2400" baseline="-25000" dirty="0" smtClean="0"/>
              <a:t>1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60365" y="2283754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+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437695" y="2168908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  <a:r>
              <a:rPr lang="cs-CZ" sz="2400" baseline="-25000" dirty="0" smtClean="0"/>
              <a:t>2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2283754"/>
            <a:ext cx="1620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= U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U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11721" y="2999905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</a:p>
          <a:p>
            <a:r>
              <a:rPr lang="cs-CZ" sz="2400" dirty="0"/>
              <a:t>R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135846" y="3153793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=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480428" y="2999905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50233" y="3910198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+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185667" y="2999905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U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41751" y="3153793"/>
            <a:ext cx="1630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/ : U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11721" y="3830902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</a:t>
            </a:r>
          </a:p>
          <a:p>
            <a:r>
              <a:rPr lang="cs-CZ" sz="2400" dirty="0"/>
              <a:t>R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086975" y="3910198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=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386404" y="3813179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44047" y="3833805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90460" y="3153793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+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972102" y="4015567"/>
            <a:ext cx="620224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Zlomky převedeme na společného </a:t>
            </a:r>
            <a:r>
              <a:rPr lang="cs-CZ" sz="2400" dirty="0" smtClean="0"/>
              <a:t>jmenovatele.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83430" y="4661899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</a:t>
            </a:r>
          </a:p>
          <a:p>
            <a:r>
              <a:rPr lang="cs-CZ" sz="2400" dirty="0"/>
              <a:t>R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023878" y="4815787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=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350437" y="4667705"/>
            <a:ext cx="1297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R</a:t>
            </a:r>
            <a:r>
              <a:rPr lang="cs-CZ" sz="2400" u="sng" baseline="-25000" dirty="0" smtClean="0"/>
              <a:t>1</a:t>
            </a:r>
            <a:r>
              <a:rPr lang="cs-CZ" sz="2400" u="sng" dirty="0" smtClean="0"/>
              <a:t>+ R</a:t>
            </a:r>
            <a:r>
              <a:rPr lang="cs-CZ" sz="2400" u="sng" baseline="-25000" dirty="0" smtClean="0"/>
              <a:t>2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. 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972100" y="4763372"/>
            <a:ext cx="6202249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Pokud se sobě rovnají zlomky, rovnají se i jejich převrácené hodnoty.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19572" y="587727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947181" y="5864690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=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1273247" y="5710801"/>
            <a:ext cx="1297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R</a:t>
            </a:r>
            <a:r>
              <a:rPr lang="cs-CZ" sz="2400" u="sng" baseline="-25000" dirty="0" smtClean="0"/>
              <a:t>1 </a:t>
            </a:r>
            <a:r>
              <a:rPr lang="cs-CZ" sz="2400" u="sng" dirty="0" smtClean="0"/>
              <a:t>. R</a:t>
            </a:r>
            <a:r>
              <a:rPr lang="cs-CZ" sz="2400" u="sng" baseline="-25000" dirty="0" smtClean="0"/>
              <a:t>2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+ 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647015" y="5710801"/>
            <a:ext cx="2001088" cy="95855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se šipkou 13"/>
          <p:cNvCxnSpPr/>
          <p:nvPr/>
        </p:nvCxnSpPr>
        <p:spPr>
          <a:xfrm rot="16200000" flipH="1">
            <a:off x="1979712" y="1628800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0642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1" grpId="0"/>
      <p:bldP spid="32" grpId="0" animBg="1"/>
      <p:bldP spid="33" grpId="0"/>
      <p:bldP spid="34" grpId="0"/>
      <p:bldP spid="35" grpId="0"/>
      <p:bldP spid="36" grpId="0" animBg="1"/>
      <p:bldP spid="37" grpId="0"/>
      <p:bldP spid="38" grpId="0"/>
      <p:bldP spid="39" grpId="0"/>
      <p:bldP spid="4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6776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Dva rezistory o odporech R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10 </a:t>
            </a:r>
            <a:r>
              <a:rPr lang="el-GR" sz="2800" dirty="0" smtClean="0"/>
              <a:t>Ω</a:t>
            </a:r>
            <a:r>
              <a:rPr lang="cs-CZ" sz="2800" dirty="0" smtClean="0"/>
              <a:t> a R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15 </a:t>
            </a:r>
            <a:r>
              <a:rPr lang="el-GR" sz="2800" dirty="0" smtClean="0"/>
              <a:t>Ω</a:t>
            </a:r>
            <a:r>
              <a:rPr lang="cs-CZ" sz="2800" dirty="0" smtClean="0"/>
              <a:t> jsou </a:t>
            </a:r>
            <a:r>
              <a:rPr lang="cs-CZ" sz="2800" dirty="0" smtClean="0"/>
              <a:t>                               v </a:t>
            </a:r>
            <a:r>
              <a:rPr lang="cs-CZ" sz="2800" dirty="0" smtClean="0"/>
              <a:t>elektrickém obvodu zapojeny paralelně. Mezi svorkami každého z rezistorů je napětí 6 V. Vypočítej proud procházející prvním rezistorem, proud procházející druhým rezistorem, proud procházející nerozvětvenou částí obvodu a výsledný odpor.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708869"/>
            <a:ext cx="3203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 </a:t>
            </a:r>
            <a:r>
              <a:rPr lang="el-GR" sz="2400" dirty="0" smtClean="0"/>
              <a:t>Ω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15 </a:t>
            </a:r>
            <a:r>
              <a:rPr lang="el-GR" sz="2400" dirty="0" smtClean="0"/>
              <a:t>Ω</a:t>
            </a:r>
            <a:endParaRPr lang="cs-CZ" sz="2400" dirty="0" smtClean="0"/>
          </a:p>
          <a:p>
            <a:r>
              <a:rPr lang="cs-CZ" sz="2400" u="sng" dirty="0" smtClean="0"/>
              <a:t>U</a:t>
            </a:r>
            <a:r>
              <a:rPr lang="cs-CZ" sz="2400" u="sng" baseline="-25000" dirty="0" smtClean="0"/>
              <a:t>1</a:t>
            </a:r>
            <a:r>
              <a:rPr lang="cs-CZ" sz="2400" u="sng" dirty="0" smtClean="0"/>
              <a:t> = U</a:t>
            </a:r>
            <a:r>
              <a:rPr lang="cs-CZ" sz="2400" u="sng" baseline="-25000" dirty="0" smtClean="0"/>
              <a:t>2</a:t>
            </a:r>
            <a:r>
              <a:rPr lang="cs-CZ" sz="2400" u="sng" dirty="0" smtClean="0"/>
              <a:t> = U = 6 V </a:t>
            </a:r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945403"/>
            <a:ext cx="1691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? A</a:t>
            </a: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= U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: R</a:t>
            </a:r>
            <a:r>
              <a:rPr lang="cs-CZ" sz="2400" baseline="-25000" dirty="0" smtClean="0"/>
              <a:t>1</a:t>
            </a: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= 6 : 10 </a:t>
            </a: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= 0,6 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91680" y="3934022"/>
            <a:ext cx="1691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? A</a:t>
            </a: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U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: R</a:t>
            </a:r>
            <a:r>
              <a:rPr lang="cs-CZ" sz="2400" baseline="-25000" dirty="0" smtClean="0"/>
              <a:t>2</a:t>
            </a: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6 : 15 </a:t>
            </a: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0,4 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861048"/>
            <a:ext cx="2600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= ? A</a:t>
            </a:r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I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+ I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</a:t>
            </a:r>
            <a:endParaRPr lang="cs-CZ" sz="2400" baseline="-25000" dirty="0" smtClean="0"/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</a:t>
            </a:r>
            <a:r>
              <a:rPr lang="cs-CZ" sz="2400" dirty="0" smtClean="0"/>
              <a:t>0,6 </a:t>
            </a:r>
            <a:r>
              <a:rPr lang="cs-CZ" sz="2400" dirty="0" smtClean="0"/>
              <a:t>+ </a:t>
            </a:r>
            <a:r>
              <a:rPr lang="cs-CZ" sz="2400" dirty="0" smtClean="0"/>
              <a:t>0,4 </a:t>
            </a:r>
            <a:endParaRPr lang="cs-CZ" sz="2400" dirty="0" smtClean="0"/>
          </a:p>
          <a:p>
            <a:r>
              <a:rPr lang="cs-CZ" sz="2400" dirty="0" smtClean="0"/>
              <a:t>I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= 1 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30493" y="3955511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58102" y="3942929"/>
            <a:ext cx="377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084168" y="3789040"/>
            <a:ext cx="1297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R</a:t>
            </a:r>
            <a:r>
              <a:rPr lang="cs-CZ" sz="2400" u="sng" baseline="-25000" dirty="0" smtClean="0"/>
              <a:t>1 </a:t>
            </a:r>
            <a:r>
              <a:rPr lang="cs-CZ" sz="2400" u="sng" dirty="0" smtClean="0"/>
              <a:t>. R</a:t>
            </a:r>
            <a:r>
              <a:rPr lang="cs-CZ" sz="2400" u="sng" baseline="-25000" dirty="0" smtClean="0"/>
              <a:t>2</a:t>
            </a:r>
            <a:endParaRPr lang="cs-CZ" sz="2400" dirty="0" smtClean="0"/>
          </a:p>
          <a:p>
            <a:r>
              <a:rPr lang="cs-CZ" sz="2400" dirty="0" smtClean="0"/>
              <a:t>R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+ R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42900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 ? </a:t>
            </a:r>
            <a:r>
              <a:rPr lang="el-GR" sz="2400" dirty="0" smtClean="0"/>
              <a:t>Ω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46531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4509120"/>
            <a:ext cx="1297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10 . 15</a:t>
            </a:r>
            <a:endParaRPr lang="cs-CZ" sz="2400" dirty="0" smtClean="0"/>
          </a:p>
          <a:p>
            <a:r>
              <a:rPr lang="cs-CZ" sz="2400" dirty="0" smtClean="0"/>
              <a:t>10 + 15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53732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5157192"/>
            <a:ext cx="12976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150</a:t>
            </a:r>
            <a:endParaRPr lang="cs-CZ" sz="2400" dirty="0" smtClean="0"/>
          </a:p>
          <a:p>
            <a:r>
              <a:rPr lang="cs-CZ" sz="2400" dirty="0" smtClean="0"/>
              <a:t>25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59492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 = 6 </a:t>
            </a:r>
            <a:r>
              <a:rPr lang="el-GR" sz="2400" dirty="0" smtClean="0"/>
              <a:t>Ω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5661248"/>
            <a:ext cx="5004048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Výsledný odpor paralelně zapojených rezistorů je menší, než odpory rezistorů ve větvích.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780782"/>
            <a:ext cx="9144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Vytvořeno jako DUM do předmětu fyzika na ZŠ Studentská 895, Mnichovo Hradiště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454</Words>
  <Application>Microsoft Office PowerPoint</Application>
  <PresentationFormat>Předvádění na obrazovce (4:3)</PresentationFormat>
  <Paragraphs>110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Dum</cp:lastModifiedBy>
  <cp:revision>21</cp:revision>
  <dcterms:modified xsi:type="dcterms:W3CDTF">2012-06-20T19:40:48Z</dcterms:modified>
</cp:coreProperties>
</file>