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7" r:id="rId2"/>
    <p:sldId id="256" r:id="rId3"/>
    <p:sldId id="259" r:id="rId4"/>
    <p:sldId id="258" r:id="rId5"/>
  </p:sldIdLst>
  <p:sldSz cx="6858000" cy="9144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5" d="100"/>
          <a:sy n="55" d="100"/>
        </p:scale>
        <p:origin x="-1986" y="-114"/>
      </p:cViewPr>
      <p:guideLst>
        <p:guide orient="horz" pos="2880"/>
        <p:guide pos="216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F62E956-9CF5-4F18-96BF-3A580C518857}" type="datetimeFigureOut">
              <a:rPr lang="cs-CZ" smtClean="0"/>
              <a:pPr/>
              <a:t>9.6.2012</a:t>
            </a:fld>
            <a:endParaRPr lang="cs-CZ"/>
          </a:p>
        </p:txBody>
      </p:sp>
      <p:sp>
        <p:nvSpPr>
          <p:cNvPr id="4" name="Zástupný symbol pro obrázek snímku 3"/>
          <p:cNvSpPr>
            <a:spLocks noGrp="1" noRot="1" noChangeAspect="1"/>
          </p:cNvSpPr>
          <p:nvPr>
            <p:ph type="sldImg" idx="2"/>
          </p:nvPr>
        </p:nvSpPr>
        <p:spPr>
          <a:xfrm>
            <a:off x="2143125" y="685800"/>
            <a:ext cx="257175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9F48AC0-851C-40CB-91F2-70DC0BB78DCD}" type="slidenum">
              <a:rPr lang="cs-CZ" smtClean="0"/>
              <a:pPr/>
              <a:t>‹#›</a:t>
            </a:fld>
            <a:endParaRPr lang="cs-CZ"/>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a:xfrm>
            <a:off x="2143125" y="685800"/>
            <a:ext cx="2571750" cy="3429000"/>
          </a:xfrm>
        </p:spPr>
      </p:sp>
      <p:sp>
        <p:nvSpPr>
          <p:cNvPr id="3" name="Zástupný symbol pro poznámky 2"/>
          <p:cNvSpPr>
            <a:spLocks noGrp="1"/>
          </p:cNvSpPr>
          <p:nvPr>
            <p:ph type="body" idx="1"/>
          </p:nvPr>
        </p:nvSpPr>
        <p:spPr/>
        <p:txBody>
          <a:bodyPr/>
          <a:lstStyle/>
          <a:p>
            <a:endParaRPr lang="cs-CZ"/>
          </a:p>
        </p:txBody>
      </p:sp>
    </p:spTree>
    <p:extLst>
      <p:ext uri="{BB962C8B-B14F-4D97-AF65-F5344CB8AC3E}">
        <p14:creationId xmlns="" xmlns:p14="http://schemas.microsoft.com/office/powerpoint/2010/main" val="1292464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514350" y="2840570"/>
            <a:ext cx="5829300" cy="1960033"/>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028700" y="5181600"/>
            <a:ext cx="4800600" cy="23368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24BA75B1-BD14-4232-9463-747B6AF90F64}" type="datetimeFigureOut">
              <a:rPr lang="cs-CZ" smtClean="0"/>
              <a:pPr/>
              <a:t>9.6.2012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AC268FC-DEC7-4DBA-A166-6AC788CEB083}"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4BA75B1-BD14-4232-9463-747B6AF90F64}" type="datetimeFigureOut">
              <a:rPr lang="cs-CZ" smtClean="0"/>
              <a:pPr/>
              <a:t>9.6.2012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AC268FC-DEC7-4DBA-A166-6AC788CEB083}"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541735" y="5875867"/>
            <a:ext cx="5829300" cy="1816100"/>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541735" y="3875621"/>
            <a:ext cx="5829300" cy="2000249"/>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24BA75B1-BD14-4232-9463-747B6AF90F64}" type="datetimeFigureOut">
              <a:rPr lang="cs-CZ" smtClean="0"/>
              <a:pPr/>
              <a:t>9.6.2012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AC268FC-DEC7-4DBA-A166-6AC788CEB083}"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342900" y="2133604"/>
            <a:ext cx="3028950" cy="603461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3486150" y="2133604"/>
            <a:ext cx="3028950" cy="6034617"/>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24BA75B1-BD14-4232-9463-747B6AF90F64}" type="datetimeFigureOut">
              <a:rPr lang="cs-CZ" smtClean="0"/>
              <a:pPr/>
              <a:t>9.6.2012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AC268FC-DEC7-4DBA-A166-6AC788CEB083}"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342902" y="2046817"/>
            <a:ext cx="303014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342902" y="2899833"/>
            <a:ext cx="303014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3483771" y="2046817"/>
            <a:ext cx="3031331" cy="85301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3483771" y="2899833"/>
            <a:ext cx="3031331" cy="5268384"/>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24BA75B1-BD14-4232-9463-747B6AF90F64}" type="datetimeFigureOut">
              <a:rPr lang="cs-CZ" smtClean="0"/>
              <a:pPr/>
              <a:t>9.6.2012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8AC268FC-DEC7-4DBA-A166-6AC788CEB083}"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24BA75B1-BD14-4232-9463-747B6AF90F64}" type="datetimeFigureOut">
              <a:rPr lang="cs-CZ" smtClean="0"/>
              <a:pPr/>
              <a:t>9.6.2012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8AC268FC-DEC7-4DBA-A166-6AC788CEB083}"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24BA75B1-BD14-4232-9463-747B6AF90F64}" type="datetimeFigureOut">
              <a:rPr lang="cs-CZ" smtClean="0"/>
              <a:pPr/>
              <a:t>9.6.2012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8AC268FC-DEC7-4DBA-A166-6AC788CEB083}"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342902" y="364067"/>
            <a:ext cx="2256235" cy="154940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2681289" y="364070"/>
            <a:ext cx="3833813" cy="78041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342902" y="1913470"/>
            <a:ext cx="2256235" cy="625475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4BA75B1-BD14-4232-9463-747B6AF90F64}" type="datetimeFigureOut">
              <a:rPr lang="cs-CZ" smtClean="0"/>
              <a:pPr/>
              <a:t>9.6.2012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AC268FC-DEC7-4DBA-A166-6AC788CEB083}"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344216" y="6400801"/>
            <a:ext cx="4114800" cy="755651"/>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344216" y="817033"/>
            <a:ext cx="41148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344216" y="7156452"/>
            <a:ext cx="4114800" cy="107314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24BA75B1-BD14-4232-9463-747B6AF90F64}" type="datetimeFigureOut">
              <a:rPr lang="cs-CZ" smtClean="0"/>
              <a:pPr/>
              <a:t>9.6.2012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8AC268FC-DEC7-4DBA-A166-6AC788CEB083}"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4BA75B1-BD14-4232-9463-747B6AF90F64}" type="datetimeFigureOut">
              <a:rPr lang="cs-CZ" smtClean="0"/>
              <a:pPr/>
              <a:t>9.6.2012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AC268FC-DEC7-4DBA-A166-6AC788CEB083}"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4972050" y="366188"/>
            <a:ext cx="1543050" cy="7802033"/>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342900" y="366188"/>
            <a:ext cx="4514850" cy="7802033"/>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24BA75B1-BD14-4232-9463-747B6AF90F64}" type="datetimeFigureOut">
              <a:rPr lang="cs-CZ" smtClean="0"/>
              <a:pPr/>
              <a:t>9.6.2012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8AC268FC-DEC7-4DBA-A166-6AC788CEB083}"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342900" y="366184"/>
            <a:ext cx="6172200" cy="1524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342900" y="2133604"/>
            <a:ext cx="6172200" cy="6034617"/>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342900" y="8475137"/>
            <a:ext cx="1600200" cy="486833"/>
          </a:xfrm>
          <a:prstGeom prst="rect">
            <a:avLst/>
          </a:prstGeom>
        </p:spPr>
        <p:txBody>
          <a:bodyPr vert="horz" lIns="91440" tIns="45720" rIns="91440" bIns="45720" rtlCol="0" anchor="ctr"/>
          <a:lstStyle>
            <a:lvl1pPr algn="l">
              <a:defRPr sz="1200">
                <a:solidFill>
                  <a:schemeClr val="tx1">
                    <a:tint val="75000"/>
                  </a:schemeClr>
                </a:solidFill>
              </a:defRPr>
            </a:lvl1pPr>
          </a:lstStyle>
          <a:p>
            <a:fld id="{24BA75B1-BD14-4232-9463-747B6AF90F64}" type="datetimeFigureOut">
              <a:rPr lang="cs-CZ" smtClean="0"/>
              <a:pPr/>
              <a:t>9.6.2012</a:t>
            </a:fld>
            <a:endParaRPr lang="cs-CZ"/>
          </a:p>
        </p:txBody>
      </p:sp>
      <p:sp>
        <p:nvSpPr>
          <p:cNvPr id="5" name="Zástupný symbol pro zápatí 4"/>
          <p:cNvSpPr>
            <a:spLocks noGrp="1"/>
          </p:cNvSpPr>
          <p:nvPr>
            <p:ph type="ftr" sz="quarter" idx="3"/>
          </p:nvPr>
        </p:nvSpPr>
        <p:spPr>
          <a:xfrm>
            <a:off x="2343150" y="8475137"/>
            <a:ext cx="2171700" cy="486833"/>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4914900" y="8475137"/>
            <a:ext cx="1600200" cy="486833"/>
          </a:xfrm>
          <a:prstGeom prst="rect">
            <a:avLst/>
          </a:prstGeom>
        </p:spPr>
        <p:txBody>
          <a:bodyPr vert="horz" lIns="91440" tIns="45720" rIns="91440" bIns="45720" rtlCol="0" anchor="ctr"/>
          <a:lstStyle>
            <a:lvl1pPr algn="r">
              <a:defRPr sz="1200">
                <a:solidFill>
                  <a:schemeClr val="tx1">
                    <a:tint val="75000"/>
                  </a:schemeClr>
                </a:solidFill>
              </a:defRPr>
            </a:lvl1pPr>
          </a:lstStyle>
          <a:p>
            <a:fld id="{8AC268FC-DEC7-4DBA-A166-6AC788CEB083}"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hyperlink" Target="http://upload.wikimedia.org/wikipedia/commons/thumb/2/27/Salvador_Dali_NYWTS.jpg/225px-Salvador_Dali_NYWTS.jp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cstate="print">
            <a:lum bright="40000" contrast="-40000"/>
            <a:extLst>
              <a:ext uri="{28A0092B-C50C-407E-A947-70E740481C1C}">
                <a14:useLocalDpi xmlns="" xmlns:a14="http://schemas.microsoft.com/office/drawing/2010/main" val="0"/>
              </a:ext>
            </a:extLst>
          </a:blip>
          <a:srcRect/>
          <a:stretch>
            <a:fillRect/>
          </a:stretch>
        </p:blipFill>
        <p:spPr bwMode="auto">
          <a:xfrm>
            <a:off x="0" y="0"/>
            <a:ext cx="6858000" cy="9144000"/>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obrázek 1"/>
          <p:cNvPicPr/>
          <p:nvPr/>
        </p:nvPicPr>
        <p:blipFill>
          <a:blip r:embed="rId4" cstate="print"/>
          <a:srcRect/>
          <a:stretch>
            <a:fillRect/>
          </a:stretch>
        </p:blipFill>
        <p:spPr bwMode="auto">
          <a:xfrm>
            <a:off x="1646802" y="7191600"/>
            <a:ext cx="3516232" cy="1952400"/>
          </a:xfrm>
          <a:prstGeom prst="rect">
            <a:avLst/>
          </a:prstGeom>
          <a:solidFill>
            <a:srgbClr val="FFFFFF"/>
          </a:solidFill>
          <a:ln w="9525">
            <a:noFill/>
            <a:miter lim="800000"/>
            <a:headEnd/>
            <a:tailEnd/>
          </a:ln>
        </p:spPr>
      </p:pic>
      <p:pic>
        <p:nvPicPr>
          <p:cNvPr id="8" name="Obrázek 7"/>
          <p:cNvPicPr/>
          <p:nvPr/>
        </p:nvPicPr>
        <p:blipFill>
          <a:blip r:embed="rId5" cstate="print">
            <a:lum bright="40000" contrast="-70000"/>
            <a:extLst>
              <a:ext uri="{28A0092B-C50C-407E-A947-70E740481C1C}">
                <a14:useLocalDpi xmlns="" xmlns:a14="http://schemas.microsoft.com/office/drawing/2010/main" val="0"/>
              </a:ext>
            </a:extLst>
          </a:blip>
          <a:srcRect/>
          <a:stretch>
            <a:fillRect/>
          </a:stretch>
        </p:blipFill>
        <p:spPr bwMode="auto">
          <a:xfrm>
            <a:off x="5993904" y="-18149"/>
            <a:ext cx="864096" cy="1988740"/>
          </a:xfrm>
          <a:prstGeom prst="rect">
            <a:avLst/>
          </a:prstGeom>
          <a:noFill/>
        </p:spPr>
      </p:pic>
      <p:sp>
        <p:nvSpPr>
          <p:cNvPr id="11" name="Nadpis 3"/>
          <p:cNvSpPr>
            <a:spLocks noGrp="1"/>
          </p:cNvSpPr>
          <p:nvPr>
            <p:ph type="ctrTitle"/>
          </p:nvPr>
        </p:nvSpPr>
        <p:spPr>
          <a:xfrm>
            <a:off x="0" y="2"/>
            <a:ext cx="6858000" cy="4187956"/>
          </a:xfrm>
        </p:spPr>
        <p:txBody>
          <a:bodyPr>
            <a:noAutofit/>
          </a:bodyPr>
          <a:lstStyle/>
          <a:p>
            <a:pPr algn="l"/>
            <a:r>
              <a:rPr lang="cs-CZ" sz="2800" b="1" dirty="0">
                <a:solidFill>
                  <a:schemeClr val="tx1"/>
                </a:solidFill>
                <a:latin typeface="Times New Roman" pitchFamily="18" charset="0"/>
                <a:cs typeface="Times New Roman" pitchFamily="18" charset="0"/>
              </a:rPr>
              <a:t>Název školy: </a:t>
            </a:r>
            <a:r>
              <a:rPr lang="cs-CZ" sz="2800" b="0" i="1" dirty="0">
                <a:solidFill>
                  <a:schemeClr val="tx1"/>
                </a:solidFill>
                <a:latin typeface="Times New Roman" pitchFamily="18" charset="0"/>
                <a:cs typeface="Times New Roman" pitchFamily="18" charset="0"/>
              </a:rPr>
              <a:t>ZŠ Klášterec nad Ohří, Krátká 676</a:t>
            </a:r>
            <a:r>
              <a:rPr lang="cs-CZ" sz="2800" i="1" dirty="0">
                <a:solidFill>
                  <a:schemeClr val="tx1"/>
                </a:solidFill>
                <a:latin typeface="Times New Roman" pitchFamily="18" charset="0"/>
                <a:cs typeface="Times New Roman" pitchFamily="18" charset="0"/>
              </a:rPr>
              <a:t/>
            </a:r>
            <a:br>
              <a:rPr lang="cs-CZ" sz="2800" i="1" dirty="0">
                <a:solidFill>
                  <a:schemeClr val="tx1"/>
                </a:solidFill>
                <a:latin typeface="Times New Roman" pitchFamily="18" charset="0"/>
                <a:cs typeface="Times New Roman" pitchFamily="18" charset="0"/>
              </a:rPr>
            </a:br>
            <a:r>
              <a:rPr lang="cs-CZ" sz="2800" b="1" dirty="0">
                <a:solidFill>
                  <a:schemeClr val="tx1"/>
                </a:solidFill>
                <a:latin typeface="Times New Roman" pitchFamily="18" charset="0"/>
                <a:cs typeface="Times New Roman" pitchFamily="18" charset="0"/>
              </a:rPr>
              <a:t>Autor</a:t>
            </a:r>
            <a:r>
              <a:rPr lang="cs-CZ" sz="2800" b="1" dirty="0" smtClean="0">
                <a:solidFill>
                  <a:schemeClr val="tx1"/>
                </a:solidFill>
                <a:latin typeface="Times New Roman" pitchFamily="18" charset="0"/>
                <a:cs typeface="Times New Roman" pitchFamily="18" charset="0"/>
              </a:rPr>
              <a:t>: Mgr. Hnilička Jiří</a:t>
            </a:r>
            <a:r>
              <a:rPr lang="cs-CZ" sz="2800" b="1" dirty="0">
                <a:solidFill>
                  <a:schemeClr val="tx1"/>
                </a:solidFill>
                <a:latin typeface="Times New Roman" pitchFamily="18" charset="0"/>
                <a:cs typeface="Times New Roman" pitchFamily="18" charset="0"/>
              </a:rPr>
              <a:t/>
            </a:r>
            <a:br>
              <a:rPr lang="cs-CZ" sz="2800" b="1" dirty="0">
                <a:solidFill>
                  <a:schemeClr val="tx1"/>
                </a:solidFill>
                <a:latin typeface="Times New Roman" pitchFamily="18" charset="0"/>
                <a:cs typeface="Times New Roman" pitchFamily="18" charset="0"/>
              </a:rPr>
            </a:br>
            <a:r>
              <a:rPr lang="cs-CZ" sz="2800" b="1" dirty="0">
                <a:solidFill>
                  <a:schemeClr val="tx1"/>
                </a:solidFill>
                <a:latin typeface="Times New Roman" pitchFamily="18" charset="0"/>
                <a:cs typeface="Times New Roman" pitchFamily="18" charset="0"/>
              </a:rPr>
              <a:t>Název materiálu: </a:t>
            </a:r>
            <a:r>
              <a:rPr lang="cs-CZ" sz="2800" i="1" dirty="0" smtClean="0">
                <a:solidFill>
                  <a:schemeClr val="tx1"/>
                </a:solidFill>
                <a:latin typeface="Times New Roman" pitchFamily="18" charset="0"/>
                <a:cs typeface="Times New Roman" pitchFamily="18" charset="0"/>
              </a:rPr>
              <a:t>VY_32_INOVACE_06_18_ </a:t>
            </a:r>
            <a:r>
              <a:rPr lang="cs-CZ" sz="2800" i="1" dirty="0" smtClean="0">
                <a:latin typeface="Times New Roman" pitchFamily="18" charset="0"/>
                <a:cs typeface="Times New Roman" pitchFamily="18" charset="0"/>
              </a:rPr>
              <a:t>Test, moderní básnické směry</a:t>
            </a:r>
            <a:r>
              <a:rPr lang="cs-CZ" sz="2800" i="1" dirty="0" smtClean="0">
                <a:solidFill>
                  <a:schemeClr val="tx1"/>
                </a:solidFill>
                <a:latin typeface="Times New Roman" pitchFamily="18" charset="0"/>
                <a:cs typeface="Times New Roman" pitchFamily="18" charset="0"/>
              </a:rPr>
              <a:t/>
            </a:r>
            <a:br>
              <a:rPr lang="cs-CZ" sz="2800" i="1" dirty="0" smtClean="0">
                <a:solidFill>
                  <a:schemeClr val="tx1"/>
                </a:solidFill>
                <a:latin typeface="Times New Roman" pitchFamily="18" charset="0"/>
                <a:cs typeface="Times New Roman" pitchFamily="18" charset="0"/>
              </a:rPr>
            </a:br>
            <a:r>
              <a:rPr lang="cs-CZ" sz="2800" b="1" dirty="0" smtClean="0">
                <a:solidFill>
                  <a:schemeClr val="tx1"/>
                </a:solidFill>
                <a:latin typeface="Times New Roman" pitchFamily="18" charset="0"/>
                <a:cs typeface="Times New Roman" pitchFamily="18" charset="0"/>
              </a:rPr>
              <a:t>Číslo </a:t>
            </a:r>
            <a:r>
              <a:rPr lang="cs-CZ" sz="2800" b="1" dirty="0">
                <a:solidFill>
                  <a:schemeClr val="tx1"/>
                </a:solidFill>
                <a:latin typeface="Times New Roman" pitchFamily="18" charset="0"/>
                <a:cs typeface="Times New Roman" pitchFamily="18" charset="0"/>
              </a:rPr>
              <a:t>projektu: </a:t>
            </a:r>
            <a:r>
              <a:rPr lang="cs-CZ" sz="2800" dirty="0">
                <a:solidFill>
                  <a:schemeClr val="tx1"/>
                </a:solidFill>
                <a:latin typeface="Times New Roman" pitchFamily="18" charset="0"/>
                <a:cs typeface="Times New Roman" pitchFamily="18" charset="0"/>
              </a:rPr>
              <a:t>CZ.1.07/1.4.00/21.1115</a:t>
            </a:r>
            <a:r>
              <a:rPr lang="cs-CZ" sz="2800" b="1" dirty="0">
                <a:solidFill>
                  <a:schemeClr val="tx1"/>
                </a:solidFill>
                <a:latin typeface="Times New Roman" pitchFamily="18" charset="0"/>
                <a:cs typeface="Times New Roman" pitchFamily="18" charset="0"/>
              </a:rPr>
              <a:t> </a:t>
            </a:r>
            <a:r>
              <a:rPr lang="cs-CZ" sz="2800" dirty="0">
                <a:solidFill>
                  <a:schemeClr val="tx1"/>
                </a:solidFill>
                <a:latin typeface="Times New Roman" pitchFamily="18" charset="0"/>
                <a:cs typeface="Times New Roman" pitchFamily="18" charset="0"/>
              </a:rPr>
              <a:t/>
            </a:r>
            <a:br>
              <a:rPr lang="cs-CZ" sz="2800" dirty="0">
                <a:solidFill>
                  <a:schemeClr val="tx1"/>
                </a:solidFill>
                <a:latin typeface="Times New Roman" pitchFamily="18" charset="0"/>
                <a:cs typeface="Times New Roman" pitchFamily="18" charset="0"/>
              </a:rPr>
            </a:br>
            <a:endParaRPr lang="cs-CZ" sz="2800" dirty="0">
              <a:solidFill>
                <a:schemeClr val="tx1"/>
              </a:solidFill>
              <a:latin typeface="Times New Roman" pitchFamily="18" charset="0"/>
              <a:cs typeface="Times New Roman" pitchFamily="18" charset="0"/>
            </a:endParaRPr>
          </a:p>
        </p:txBody>
      </p:sp>
      <p:sp>
        <p:nvSpPr>
          <p:cNvPr id="12" name="Podnadpis 4"/>
          <p:cNvSpPr>
            <a:spLocks noGrp="1"/>
          </p:cNvSpPr>
          <p:nvPr>
            <p:ph type="subTitle" idx="1"/>
          </p:nvPr>
        </p:nvSpPr>
        <p:spPr>
          <a:xfrm>
            <a:off x="0" y="4283968"/>
            <a:ext cx="6858000" cy="2624832"/>
          </a:xfrm>
        </p:spPr>
        <p:txBody>
          <a:bodyPr>
            <a:noAutofit/>
          </a:bodyPr>
          <a:lstStyle/>
          <a:p>
            <a:pPr algn="l"/>
            <a:r>
              <a:rPr lang="cs-CZ" sz="2400" b="1" dirty="0" smtClean="0">
                <a:solidFill>
                  <a:schemeClr val="tx1"/>
                </a:solidFill>
              </a:rPr>
              <a:t>Anotace: </a:t>
            </a:r>
            <a:r>
              <a:rPr lang="cs-CZ" sz="2400" dirty="0" smtClean="0">
                <a:solidFill>
                  <a:schemeClr val="tx1"/>
                </a:solidFill>
              </a:rPr>
              <a:t>Prezentace pro hodinu literatury v devátém ročníku. Prověřuje úroveň dosažených znalostí o probrané látce.</a:t>
            </a:r>
            <a:endParaRPr lang="cs-CZ" sz="2400" dirty="0">
              <a:solidFill>
                <a:schemeClr val="tx1"/>
              </a:solidFill>
            </a:endParaRPr>
          </a:p>
        </p:txBody>
      </p:sp>
    </p:spTree>
    <p:extLst>
      <p:ext uri="{BB962C8B-B14F-4D97-AF65-F5344CB8AC3E}">
        <p14:creationId xmlns="" xmlns:p14="http://schemas.microsoft.com/office/powerpoint/2010/main" val="41764797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0" y="0"/>
            <a:ext cx="6858000" cy="9144000"/>
          </a:xfrm>
        </p:spPr>
        <p:txBody>
          <a:bodyPr anchor="t">
            <a:normAutofit/>
          </a:bodyPr>
          <a:lstStyle/>
          <a:p>
            <a:pPr algn="l"/>
            <a:r>
              <a:rPr lang="cs-CZ" sz="1400" dirty="0" smtClean="0"/>
              <a:t>Jméno:</a:t>
            </a:r>
            <a:br>
              <a:rPr lang="cs-CZ" sz="1400" dirty="0" smtClean="0"/>
            </a:br>
            <a:r>
              <a:rPr lang="cs-CZ" sz="1400" dirty="0" smtClean="0"/>
              <a:t>1. Seřaďte následující umělecké směry od nejmladšího k nejstaršímu: futurismus, dadaismus,poetismus, surrealismus, proletářská poezie.</a:t>
            </a:r>
            <a:br>
              <a:rPr lang="cs-CZ" sz="1400" dirty="0" smtClean="0"/>
            </a:br>
            <a:r>
              <a:rPr lang="cs-CZ" sz="1400" dirty="0" smtClean="0"/>
              <a:t/>
            </a:r>
            <a:br>
              <a:rPr lang="cs-CZ" sz="1400" dirty="0" smtClean="0"/>
            </a:br>
            <a:r>
              <a:rPr lang="cs-CZ" sz="1400" dirty="0"/>
              <a:t/>
            </a:r>
            <a:br>
              <a:rPr lang="cs-CZ" sz="1400" dirty="0"/>
            </a:br>
            <a:r>
              <a:rPr lang="cs-CZ" sz="1400" dirty="0" smtClean="0"/>
              <a:t>2. a) futurismus		1. F. T. </a:t>
            </a:r>
            <a:r>
              <a:rPr lang="cs-CZ" sz="1400" dirty="0" err="1" smtClean="0"/>
              <a:t>Marinetti</a:t>
            </a:r>
            <a:r>
              <a:rPr lang="cs-CZ" sz="1400" dirty="0" smtClean="0"/>
              <a:t/>
            </a:r>
            <a:br>
              <a:rPr lang="cs-CZ" sz="1400" dirty="0" smtClean="0"/>
            </a:br>
            <a:r>
              <a:rPr lang="cs-CZ" sz="1400" dirty="0"/>
              <a:t> </a:t>
            </a:r>
            <a:r>
              <a:rPr lang="cs-CZ" sz="1400" dirty="0" smtClean="0"/>
              <a:t>    b) proletářská poezie		2. vznikl v Československu</a:t>
            </a:r>
            <a:br>
              <a:rPr lang="cs-CZ" sz="1400" dirty="0" smtClean="0"/>
            </a:br>
            <a:r>
              <a:rPr lang="cs-CZ" sz="1400" dirty="0"/>
              <a:t> </a:t>
            </a:r>
            <a:r>
              <a:rPr lang="cs-CZ" sz="1400" dirty="0" smtClean="0"/>
              <a:t>    c) poetismus		3. Jednotlivec nic neznamená, síla je v kolektivu</a:t>
            </a:r>
            <a:r>
              <a:rPr lang="cs-CZ" sz="1400" b="1" dirty="0" smtClean="0"/>
              <a:t/>
            </a:r>
            <a:br>
              <a:rPr lang="cs-CZ" sz="1400" b="1" dirty="0" smtClean="0"/>
            </a:br>
            <a:r>
              <a:rPr lang="cs-CZ" sz="1400" dirty="0" smtClean="0"/>
              <a:t>     d) dadaismus		4. podvědomí, psychický automatismus</a:t>
            </a:r>
            <a:br>
              <a:rPr lang="cs-CZ" sz="1400" dirty="0" smtClean="0"/>
            </a:br>
            <a:r>
              <a:rPr lang="cs-CZ" sz="1400" dirty="0"/>
              <a:t> </a:t>
            </a:r>
            <a:r>
              <a:rPr lang="cs-CZ" sz="1400" dirty="0" smtClean="0"/>
              <a:t>    e) surrealismus		5. hra, optimismus, šokovat, náhodnost</a:t>
            </a:r>
            <a:br>
              <a:rPr lang="cs-CZ" sz="1400" dirty="0" smtClean="0"/>
            </a:br>
            <a:r>
              <a:rPr lang="cs-CZ" sz="1400" dirty="0"/>
              <a:t/>
            </a:r>
            <a:br>
              <a:rPr lang="cs-CZ" sz="1400" dirty="0"/>
            </a:br>
            <a:r>
              <a:rPr lang="cs-CZ" sz="1400" dirty="0" smtClean="0"/>
              <a:t/>
            </a:r>
            <a:br>
              <a:rPr lang="cs-CZ" sz="1400" dirty="0" smtClean="0"/>
            </a:br>
            <a:r>
              <a:rPr lang="cs-CZ" sz="1400" dirty="0" smtClean="0"/>
              <a:t>3. Doplň. Držitelem Nobelovy ceny za literaturu je Čech …………………………………………………</a:t>
            </a:r>
            <a:br>
              <a:rPr lang="cs-CZ" sz="1400" dirty="0" smtClean="0"/>
            </a:br>
            <a:r>
              <a:rPr lang="cs-CZ" sz="1400" dirty="0" smtClean="0"/>
              <a:t>4. Doplň. „Zde leží …………………………………………., básník jenž miloval svět a pro spravedlnost jeho šel se bít, dřív však………………………………………………………………………………………………………</a:t>
            </a:r>
            <a:br>
              <a:rPr lang="cs-CZ" sz="1400" dirty="0" smtClean="0"/>
            </a:br>
            <a:r>
              <a:rPr lang="cs-CZ" sz="1400" dirty="0" smtClean="0"/>
              <a:t>..................................................................................................................................................</a:t>
            </a:r>
            <a:br>
              <a:rPr lang="cs-CZ" sz="1400" dirty="0" smtClean="0"/>
            </a:br>
            <a:r>
              <a:rPr lang="cs-CZ" sz="1400" dirty="0" smtClean="0"/>
              <a:t>Jak říkáme výše zmíněnému textu? ……………………………………………………..</a:t>
            </a:r>
            <a:br>
              <a:rPr lang="cs-CZ" sz="1400" dirty="0" smtClean="0"/>
            </a:br>
            <a:r>
              <a:rPr lang="cs-CZ" sz="1400" dirty="0" smtClean="0"/>
              <a:t>5. Jak můžeme vytvořit dadaistickou báseň? Postup napiš v jednotlivých bodech (stručně).</a:t>
            </a:r>
            <a:br>
              <a:rPr lang="cs-CZ" sz="1400" dirty="0" smtClean="0"/>
            </a:br>
            <a:r>
              <a:rPr lang="cs-CZ" sz="1400" dirty="0"/>
              <a:t/>
            </a:r>
            <a:br>
              <a:rPr lang="cs-CZ" sz="1400" dirty="0"/>
            </a:br>
            <a:r>
              <a:rPr lang="cs-CZ" sz="1400" dirty="0" smtClean="0"/>
              <a:t/>
            </a:r>
            <a:br>
              <a:rPr lang="cs-CZ" sz="1400" dirty="0" smtClean="0"/>
            </a:br>
            <a:r>
              <a:rPr lang="cs-CZ" sz="1400" dirty="0" smtClean="0"/>
              <a:t/>
            </a:r>
            <a:br>
              <a:rPr lang="cs-CZ" sz="1400" dirty="0" smtClean="0"/>
            </a:br>
            <a:r>
              <a:rPr lang="cs-CZ" sz="1400" dirty="0" smtClean="0"/>
              <a:t>6. Kdo je kdo?</a:t>
            </a:r>
            <a:br>
              <a:rPr lang="cs-CZ" sz="1400" dirty="0" smtClean="0"/>
            </a:br>
            <a:r>
              <a:rPr lang="cs-CZ" sz="1400" dirty="0" smtClean="0"/>
              <a:t/>
            </a:r>
            <a:br>
              <a:rPr lang="cs-CZ" sz="1400" dirty="0" smtClean="0"/>
            </a:br>
            <a:r>
              <a:rPr lang="cs-CZ" sz="1400" dirty="0" smtClean="0"/>
              <a:t/>
            </a:r>
            <a:br>
              <a:rPr lang="cs-CZ" sz="1400" dirty="0" smtClean="0"/>
            </a:br>
            <a:r>
              <a:rPr lang="cs-CZ" sz="1400" dirty="0"/>
              <a:t/>
            </a:r>
            <a:br>
              <a:rPr lang="cs-CZ" sz="1400" dirty="0"/>
            </a:br>
            <a:r>
              <a:rPr lang="cs-CZ" sz="1400" dirty="0" smtClean="0"/>
              <a:t/>
            </a:r>
            <a:br>
              <a:rPr lang="cs-CZ" sz="1400" dirty="0" smtClean="0"/>
            </a:br>
            <a:r>
              <a:rPr lang="cs-CZ" sz="1400" dirty="0"/>
              <a:t/>
            </a:r>
            <a:br>
              <a:rPr lang="cs-CZ" sz="1400" dirty="0"/>
            </a:br>
            <a:r>
              <a:rPr lang="cs-CZ" sz="1400" dirty="0" smtClean="0"/>
              <a:t/>
            </a:r>
            <a:br>
              <a:rPr lang="cs-CZ" sz="1400" dirty="0" smtClean="0"/>
            </a:br>
            <a:r>
              <a:rPr lang="cs-CZ" sz="1400" dirty="0"/>
              <a:t/>
            </a:r>
            <a:br>
              <a:rPr lang="cs-CZ" sz="1400" dirty="0"/>
            </a:br>
            <a:r>
              <a:rPr lang="cs-CZ" sz="1400" dirty="0" smtClean="0"/>
              <a:t/>
            </a:r>
            <a:br>
              <a:rPr lang="cs-CZ" sz="1400" dirty="0" smtClean="0"/>
            </a:br>
            <a:r>
              <a:rPr lang="cs-CZ" sz="1400" dirty="0"/>
              <a:t/>
            </a:r>
            <a:br>
              <a:rPr lang="cs-CZ" sz="1400" dirty="0"/>
            </a:br>
            <a:r>
              <a:rPr lang="cs-CZ" sz="1400" dirty="0" smtClean="0"/>
              <a:t/>
            </a:r>
            <a:br>
              <a:rPr lang="cs-CZ" sz="1400" dirty="0" smtClean="0"/>
            </a:br>
            <a:r>
              <a:rPr lang="cs-CZ" sz="1400" dirty="0" smtClean="0"/>
              <a:t>       J. Seifert			S. </a:t>
            </a:r>
            <a:r>
              <a:rPr lang="cs-CZ" sz="1400" dirty="0" err="1" smtClean="0"/>
              <a:t>Dalí</a:t>
            </a:r>
            <a:r>
              <a:rPr lang="cs-CZ" sz="1400" dirty="0" smtClean="0"/>
              <a:t>		V. Vančura</a:t>
            </a:r>
            <a:r>
              <a:rPr lang="cs-CZ" sz="1400" dirty="0"/>
              <a:t/>
            </a:r>
            <a:br>
              <a:rPr lang="cs-CZ" sz="1400" dirty="0"/>
            </a:br>
            <a:r>
              <a:rPr lang="cs-CZ" sz="1400" dirty="0" smtClean="0"/>
              <a:t/>
            </a:r>
            <a:br>
              <a:rPr lang="cs-CZ" sz="1400" dirty="0" smtClean="0"/>
            </a:br>
            <a:r>
              <a:rPr lang="cs-CZ" sz="1400" dirty="0" smtClean="0"/>
              <a:t>7. Kdo je autorem následující věty? „Tento způsob léta, zdá se mi poněkud nešťastný.“</a:t>
            </a:r>
            <a:br>
              <a:rPr lang="cs-CZ" sz="1400" dirty="0" smtClean="0"/>
            </a:br>
            <a:r>
              <a:rPr lang="cs-CZ" sz="1400" dirty="0" smtClean="0"/>
              <a:t>V. Vančura</a:t>
            </a:r>
            <a:r>
              <a:rPr lang="cs-CZ" sz="1400" dirty="0"/>
              <a:t/>
            </a:r>
            <a:br>
              <a:rPr lang="cs-CZ" sz="1400" dirty="0"/>
            </a:br>
            <a:r>
              <a:rPr lang="cs-CZ" sz="1400" dirty="0" smtClean="0"/>
              <a:t>8. Doplň autora.</a:t>
            </a:r>
            <a:br>
              <a:rPr lang="cs-CZ" sz="1400" dirty="0" smtClean="0"/>
            </a:br>
            <a:r>
              <a:rPr lang="cs-CZ" sz="1400" dirty="0" smtClean="0"/>
              <a:t>Kytice – K. J. Erben				Hamlet – W. Shakespeare</a:t>
            </a:r>
            <a:br>
              <a:rPr lang="cs-CZ" sz="1400" dirty="0" smtClean="0"/>
            </a:br>
            <a:r>
              <a:rPr lang="cs-CZ" sz="1400" dirty="0" smtClean="0"/>
              <a:t>Babička –	B. Němcová			Faust – J. W. </a:t>
            </a:r>
            <a:r>
              <a:rPr lang="cs-CZ" sz="1400" dirty="0" err="1" smtClean="0"/>
              <a:t>Goethe</a:t>
            </a:r>
            <a:r>
              <a:rPr lang="cs-CZ" sz="1400" dirty="0" smtClean="0"/>
              <a:t/>
            </a:r>
            <a:br>
              <a:rPr lang="cs-CZ" sz="1400" dirty="0" smtClean="0"/>
            </a:br>
            <a:r>
              <a:rPr lang="cs-CZ" sz="1400" dirty="0" smtClean="0"/>
              <a:t>Máj – K. H. Mácha 	 		Vita </a:t>
            </a:r>
            <a:r>
              <a:rPr lang="cs-CZ" sz="1400" dirty="0" err="1" smtClean="0"/>
              <a:t>Caroli</a:t>
            </a:r>
            <a:r>
              <a:rPr lang="cs-CZ" sz="1400" dirty="0" smtClean="0"/>
              <a:t> – Karel IV:</a:t>
            </a:r>
            <a:br>
              <a:rPr lang="cs-CZ" sz="1400" dirty="0" smtClean="0"/>
            </a:br>
            <a:r>
              <a:rPr lang="cs-CZ" sz="1400" dirty="0" smtClean="0"/>
              <a:t>Labyrint světa a ráj srdce -  J. A. Komenský		Abeceda – V. Nezval </a:t>
            </a:r>
            <a:endParaRPr lang="cs-CZ" sz="1400" dirty="0"/>
          </a:p>
        </p:txBody>
      </p:sp>
      <p:cxnSp>
        <p:nvCxnSpPr>
          <p:cNvPr id="5" name="Přímá spojovací čára 4"/>
          <p:cNvCxnSpPr/>
          <p:nvPr/>
        </p:nvCxnSpPr>
        <p:spPr>
          <a:xfrm flipV="1">
            <a:off x="188640" y="899592"/>
            <a:ext cx="6408712" cy="72008"/>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Přímá spojovací čára 8"/>
          <p:cNvCxnSpPr/>
          <p:nvPr/>
        </p:nvCxnSpPr>
        <p:spPr>
          <a:xfrm flipV="1">
            <a:off x="332656" y="2411760"/>
            <a:ext cx="6076056" cy="72008"/>
          </a:xfrm>
          <a:prstGeom prst="line">
            <a:avLst/>
          </a:prstGeom>
        </p:spPr>
        <p:style>
          <a:lnRef idx="1">
            <a:schemeClr val="accent1"/>
          </a:lnRef>
          <a:fillRef idx="0">
            <a:schemeClr val="accent1"/>
          </a:fillRef>
          <a:effectRef idx="0">
            <a:schemeClr val="accent1"/>
          </a:effectRef>
          <a:fontRef idx="minor">
            <a:schemeClr val="tx1"/>
          </a:fontRef>
        </p:style>
      </p:cxnSp>
      <p:pic>
        <p:nvPicPr>
          <p:cNvPr id="10" name="Picture 2"/>
          <p:cNvPicPr>
            <a:picLocks noChangeAspect="1" noChangeArrowheads="1"/>
          </p:cNvPicPr>
          <p:nvPr/>
        </p:nvPicPr>
        <p:blipFill>
          <a:blip r:embed="rId2" cstate="print"/>
          <a:srcRect/>
          <a:stretch>
            <a:fillRect/>
          </a:stretch>
        </p:blipFill>
        <p:spPr bwMode="auto">
          <a:xfrm>
            <a:off x="260648" y="4860033"/>
            <a:ext cx="1512168" cy="1861131"/>
          </a:xfrm>
          <a:prstGeom prst="rect">
            <a:avLst/>
          </a:prstGeom>
          <a:noFill/>
          <a:ln w="9525">
            <a:noFill/>
            <a:miter lim="800000"/>
            <a:headEnd/>
            <a:tailEnd/>
          </a:ln>
        </p:spPr>
      </p:pic>
      <p:pic>
        <p:nvPicPr>
          <p:cNvPr id="11" name="Picture 3"/>
          <p:cNvPicPr>
            <a:picLocks noChangeAspect="1" noChangeArrowheads="1"/>
          </p:cNvPicPr>
          <p:nvPr/>
        </p:nvPicPr>
        <p:blipFill>
          <a:blip r:embed="rId3" cstate="print"/>
          <a:srcRect/>
          <a:stretch>
            <a:fillRect/>
          </a:stretch>
        </p:blipFill>
        <p:spPr bwMode="auto">
          <a:xfrm>
            <a:off x="2204866" y="4860034"/>
            <a:ext cx="1584176" cy="1885924"/>
          </a:xfrm>
          <a:prstGeom prst="rect">
            <a:avLst/>
          </a:prstGeom>
          <a:noFill/>
          <a:ln w="9525">
            <a:noFill/>
            <a:miter lim="800000"/>
            <a:headEnd/>
            <a:tailEnd/>
          </a:ln>
        </p:spPr>
      </p:pic>
      <p:pic>
        <p:nvPicPr>
          <p:cNvPr id="12" name="Picture 3"/>
          <p:cNvPicPr>
            <a:picLocks noChangeAspect="1" noChangeArrowheads="1"/>
          </p:cNvPicPr>
          <p:nvPr/>
        </p:nvPicPr>
        <p:blipFill>
          <a:blip r:embed="rId4" cstate="print"/>
          <a:srcRect/>
          <a:stretch>
            <a:fillRect/>
          </a:stretch>
        </p:blipFill>
        <p:spPr bwMode="auto">
          <a:xfrm>
            <a:off x="4221088" y="4860032"/>
            <a:ext cx="1512168" cy="1872208"/>
          </a:xfrm>
          <a:prstGeom prst="rect">
            <a:avLst/>
          </a:prstGeom>
          <a:noFill/>
          <a:ln w="9525">
            <a:noFill/>
            <a:miter lim="800000"/>
            <a:headEnd/>
            <a:tailEnd/>
          </a:ln>
        </p:spPr>
      </p:pic>
      <p:cxnSp>
        <p:nvCxnSpPr>
          <p:cNvPr id="13" name="Přímá spojovací čára 12"/>
          <p:cNvCxnSpPr/>
          <p:nvPr/>
        </p:nvCxnSpPr>
        <p:spPr>
          <a:xfrm flipV="1">
            <a:off x="260648" y="7020272"/>
            <a:ext cx="6048672" cy="7200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0" y="0"/>
            <a:ext cx="6858000" cy="9144000"/>
          </a:xfrm>
        </p:spPr>
        <p:txBody>
          <a:bodyPr anchor="t">
            <a:normAutofit fontScale="90000"/>
          </a:bodyPr>
          <a:lstStyle/>
          <a:p>
            <a:pPr algn="l"/>
            <a:r>
              <a:rPr lang="cs-CZ" sz="1400" dirty="0" smtClean="0"/>
              <a:t>řešení</a:t>
            </a:r>
            <a:br>
              <a:rPr lang="cs-CZ" sz="1400" dirty="0" smtClean="0"/>
            </a:br>
            <a:r>
              <a:rPr lang="cs-CZ" sz="1400" dirty="0" smtClean="0"/>
              <a:t>1. Seřaďte následující umělecké směry od nejmladšího k nejstaršímu: futurismus, dadaismus,poetismus, surrealismus, proletářská poezie.</a:t>
            </a:r>
            <a:br>
              <a:rPr lang="cs-CZ" sz="1400" dirty="0" smtClean="0"/>
            </a:br>
            <a:r>
              <a:rPr lang="cs-CZ" sz="1400" dirty="0" smtClean="0"/>
              <a:t>Poetismus, surrealismus, proletářská poezie, dadaismus, futurismus</a:t>
            </a:r>
            <a:br>
              <a:rPr lang="cs-CZ" sz="1400" dirty="0" smtClean="0"/>
            </a:br>
            <a:r>
              <a:rPr lang="cs-CZ" sz="1400" dirty="0"/>
              <a:t/>
            </a:r>
            <a:br>
              <a:rPr lang="cs-CZ" sz="1400" dirty="0"/>
            </a:br>
            <a:r>
              <a:rPr lang="cs-CZ" sz="1400" dirty="0" smtClean="0"/>
              <a:t>2. a) futurismus		1. F. T. </a:t>
            </a:r>
            <a:r>
              <a:rPr lang="cs-CZ" sz="1400" dirty="0" err="1" smtClean="0"/>
              <a:t>Marinetti</a:t>
            </a:r>
            <a:r>
              <a:rPr lang="cs-CZ" sz="1400" dirty="0" smtClean="0"/>
              <a:t/>
            </a:r>
            <a:br>
              <a:rPr lang="cs-CZ" sz="1400" dirty="0" smtClean="0"/>
            </a:br>
            <a:r>
              <a:rPr lang="cs-CZ" sz="1400" dirty="0"/>
              <a:t> </a:t>
            </a:r>
            <a:r>
              <a:rPr lang="cs-CZ" sz="1400" dirty="0" smtClean="0"/>
              <a:t>    b) proletářská poezie		2. vznikl v Československu</a:t>
            </a:r>
            <a:br>
              <a:rPr lang="cs-CZ" sz="1400" dirty="0" smtClean="0"/>
            </a:br>
            <a:r>
              <a:rPr lang="cs-CZ" sz="1400" dirty="0"/>
              <a:t> </a:t>
            </a:r>
            <a:r>
              <a:rPr lang="cs-CZ" sz="1400" dirty="0" smtClean="0"/>
              <a:t>    c) poetismus		3. Jednotlivec nic neznamená, síla je v kolektivu</a:t>
            </a:r>
            <a:r>
              <a:rPr lang="cs-CZ" sz="1400" b="1" dirty="0" smtClean="0"/>
              <a:t/>
            </a:r>
            <a:br>
              <a:rPr lang="cs-CZ" sz="1400" b="1" dirty="0" smtClean="0"/>
            </a:br>
            <a:r>
              <a:rPr lang="cs-CZ" sz="1400" dirty="0" smtClean="0"/>
              <a:t>     d) dadaismus		4. podvědomí, psychický automatismus</a:t>
            </a:r>
            <a:br>
              <a:rPr lang="cs-CZ" sz="1400" dirty="0" smtClean="0"/>
            </a:br>
            <a:r>
              <a:rPr lang="cs-CZ" sz="1400" dirty="0"/>
              <a:t> </a:t>
            </a:r>
            <a:r>
              <a:rPr lang="cs-CZ" sz="1400" dirty="0" smtClean="0"/>
              <a:t>    e) surrealismus		5. hra, optimismus, šokovat, náhodnost</a:t>
            </a:r>
            <a:br>
              <a:rPr lang="cs-CZ" sz="1400" dirty="0" smtClean="0"/>
            </a:br>
            <a:r>
              <a:rPr lang="cs-CZ" sz="1400" dirty="0" smtClean="0"/>
              <a:t>1a, 2C, 3b, 4e, 5d</a:t>
            </a:r>
            <a:r>
              <a:rPr lang="cs-CZ" sz="1400" dirty="0"/>
              <a:t/>
            </a:r>
            <a:br>
              <a:rPr lang="cs-CZ" sz="1400" dirty="0"/>
            </a:br>
            <a:r>
              <a:rPr lang="cs-CZ" sz="1400" dirty="0" smtClean="0"/>
              <a:t/>
            </a:r>
            <a:br>
              <a:rPr lang="cs-CZ" sz="1400" dirty="0" smtClean="0"/>
            </a:br>
            <a:r>
              <a:rPr lang="cs-CZ" sz="1400" dirty="0" smtClean="0"/>
              <a:t>3. Doplň. Držitelem Nobelovy ceny za literaturu je Čech ……Jaroslav Seifert……………………………………………</a:t>
            </a:r>
            <a:br>
              <a:rPr lang="cs-CZ" sz="1400" dirty="0" smtClean="0"/>
            </a:br>
            <a:r>
              <a:rPr lang="cs-CZ" sz="1400" dirty="0" smtClean="0"/>
              <a:t>4. Doplň. „Zde leží Jiří Wolker., básník jenž miloval svět a pro spravedlnost jeho šel se bít, dřív však než mohl srdce své k boji vytasit, zemřel mlád  24 let……………………………</a:t>
            </a:r>
            <a:br>
              <a:rPr lang="cs-CZ" sz="1400" dirty="0" smtClean="0"/>
            </a:br>
            <a:r>
              <a:rPr lang="cs-CZ" sz="1400" dirty="0" smtClean="0"/>
              <a:t>..................................................................................................................................................</a:t>
            </a:r>
            <a:br>
              <a:rPr lang="cs-CZ" sz="1400" dirty="0" smtClean="0"/>
            </a:br>
            <a:r>
              <a:rPr lang="cs-CZ" sz="1400" dirty="0" smtClean="0"/>
              <a:t>Jak říkáme výše zmíněnému textu? epitaf……………………………………………………..</a:t>
            </a:r>
            <a:br>
              <a:rPr lang="cs-CZ" sz="1400" dirty="0" smtClean="0"/>
            </a:br>
            <a:r>
              <a:rPr lang="cs-CZ" sz="1400" dirty="0" smtClean="0"/>
              <a:t>5. Jak můžeme vytvořit dadaistickou báseň? Postup napiš v jednotlivých bodech (stručně).</a:t>
            </a:r>
            <a:br>
              <a:rPr lang="cs-CZ" sz="1400" dirty="0" smtClean="0"/>
            </a:br>
            <a:r>
              <a:rPr lang="cs-CZ" sz="1400" dirty="0"/>
              <a:t/>
            </a:r>
            <a:br>
              <a:rPr lang="cs-CZ" sz="1400" dirty="0"/>
            </a:br>
            <a:r>
              <a:rPr lang="cs-CZ" sz="1400" dirty="0" smtClean="0"/>
              <a:t>Rozstříháme noviny na jednotlivá slova, náhodně losujeme jejich pořadí, vzniklý text nalepíme.</a:t>
            </a:r>
            <a:br>
              <a:rPr lang="cs-CZ" sz="1400" dirty="0" smtClean="0"/>
            </a:br>
            <a:r>
              <a:rPr lang="cs-CZ" sz="1400" dirty="0" smtClean="0"/>
              <a:t/>
            </a:r>
            <a:br>
              <a:rPr lang="cs-CZ" sz="1400" dirty="0" smtClean="0"/>
            </a:br>
            <a:r>
              <a:rPr lang="cs-CZ" sz="1400" dirty="0" smtClean="0"/>
              <a:t>6. Kdo je kdo?</a:t>
            </a:r>
            <a:br>
              <a:rPr lang="cs-CZ" sz="1400" dirty="0" smtClean="0"/>
            </a:br>
            <a:r>
              <a:rPr lang="cs-CZ" sz="1400" dirty="0" smtClean="0"/>
              <a:t/>
            </a:r>
            <a:br>
              <a:rPr lang="cs-CZ" sz="1400" dirty="0" smtClean="0"/>
            </a:br>
            <a:r>
              <a:rPr lang="cs-CZ" sz="1400" dirty="0" smtClean="0"/>
              <a:t/>
            </a:r>
            <a:br>
              <a:rPr lang="cs-CZ" sz="1400" dirty="0" smtClean="0"/>
            </a:br>
            <a:r>
              <a:rPr lang="cs-CZ" sz="1400" dirty="0"/>
              <a:t/>
            </a:r>
            <a:br>
              <a:rPr lang="cs-CZ" sz="1400" dirty="0"/>
            </a:br>
            <a:r>
              <a:rPr lang="cs-CZ" sz="1400" dirty="0" smtClean="0"/>
              <a:t/>
            </a:r>
            <a:br>
              <a:rPr lang="cs-CZ" sz="1400" dirty="0" smtClean="0"/>
            </a:br>
            <a:r>
              <a:rPr lang="cs-CZ" sz="1400" dirty="0"/>
              <a:t/>
            </a:r>
            <a:br>
              <a:rPr lang="cs-CZ" sz="1400" dirty="0"/>
            </a:br>
            <a:r>
              <a:rPr lang="cs-CZ" sz="1400" dirty="0" smtClean="0"/>
              <a:t/>
            </a:r>
            <a:br>
              <a:rPr lang="cs-CZ" sz="1400" dirty="0" smtClean="0"/>
            </a:br>
            <a:r>
              <a:rPr lang="cs-CZ" sz="1400" dirty="0"/>
              <a:t/>
            </a:r>
            <a:br>
              <a:rPr lang="cs-CZ" sz="1400" dirty="0"/>
            </a:br>
            <a:r>
              <a:rPr lang="cs-CZ" sz="1400" dirty="0" smtClean="0"/>
              <a:t/>
            </a:r>
            <a:br>
              <a:rPr lang="cs-CZ" sz="1400" dirty="0" smtClean="0"/>
            </a:br>
            <a:r>
              <a:rPr lang="cs-CZ" sz="1400" dirty="0"/>
              <a:t/>
            </a:r>
            <a:br>
              <a:rPr lang="cs-CZ" sz="1400" dirty="0"/>
            </a:br>
            <a:r>
              <a:rPr lang="cs-CZ" sz="1400" dirty="0" smtClean="0"/>
              <a:t/>
            </a:r>
            <a:br>
              <a:rPr lang="cs-CZ" sz="1400" dirty="0" smtClean="0"/>
            </a:br>
            <a:r>
              <a:rPr lang="cs-CZ" sz="1400" dirty="0"/>
              <a:t/>
            </a:r>
            <a:br>
              <a:rPr lang="cs-CZ" sz="1400" dirty="0"/>
            </a:br>
            <a:r>
              <a:rPr lang="cs-CZ" sz="1400" dirty="0" smtClean="0"/>
              <a:t/>
            </a:r>
            <a:br>
              <a:rPr lang="cs-CZ" sz="1400" dirty="0" smtClean="0"/>
            </a:br>
            <a:r>
              <a:rPr lang="cs-CZ" sz="1400" dirty="0" smtClean="0"/>
              <a:t>7. Kdo je autorem následující věty? „Tento způsob léta, zdá se mi poněkud nešťastný.“</a:t>
            </a:r>
            <a:br>
              <a:rPr lang="cs-CZ" sz="1400" dirty="0" smtClean="0"/>
            </a:br>
            <a:r>
              <a:rPr lang="cs-CZ" sz="1400" dirty="0"/>
              <a:t/>
            </a:r>
            <a:br>
              <a:rPr lang="cs-CZ" sz="1400" dirty="0"/>
            </a:br>
            <a:r>
              <a:rPr lang="cs-CZ" sz="1400" dirty="0" smtClean="0"/>
              <a:t>8. Doplň autora.</a:t>
            </a:r>
            <a:br>
              <a:rPr lang="cs-CZ" sz="1400" dirty="0" smtClean="0"/>
            </a:br>
            <a:r>
              <a:rPr lang="cs-CZ" sz="1400" dirty="0" smtClean="0"/>
              <a:t>Kytice –				Hamlet -</a:t>
            </a:r>
            <a:br>
              <a:rPr lang="cs-CZ" sz="1400" dirty="0" smtClean="0"/>
            </a:br>
            <a:r>
              <a:rPr lang="cs-CZ" sz="1400" dirty="0" smtClean="0"/>
              <a:t>Babička –				Faust - </a:t>
            </a:r>
            <a:br>
              <a:rPr lang="cs-CZ" sz="1400" dirty="0" smtClean="0"/>
            </a:br>
            <a:r>
              <a:rPr lang="cs-CZ" sz="1400" dirty="0" smtClean="0"/>
              <a:t>Máj – 				Vita </a:t>
            </a:r>
            <a:r>
              <a:rPr lang="cs-CZ" sz="1400" dirty="0" err="1" smtClean="0"/>
              <a:t>Caroli</a:t>
            </a:r>
            <a:r>
              <a:rPr lang="cs-CZ" sz="1400" dirty="0" smtClean="0"/>
              <a:t> </a:t>
            </a:r>
            <a:br>
              <a:rPr lang="cs-CZ" sz="1400" dirty="0" smtClean="0"/>
            </a:br>
            <a:r>
              <a:rPr lang="cs-CZ" sz="1400" dirty="0" smtClean="0"/>
              <a:t>Labyrint světa a ráj srdce - 		Abeceda - </a:t>
            </a:r>
            <a:endParaRPr lang="cs-CZ" sz="1400" dirty="0"/>
          </a:p>
        </p:txBody>
      </p:sp>
      <p:cxnSp>
        <p:nvCxnSpPr>
          <p:cNvPr id="5" name="Přímá spojovací čára 4"/>
          <p:cNvCxnSpPr/>
          <p:nvPr/>
        </p:nvCxnSpPr>
        <p:spPr>
          <a:xfrm flipV="1">
            <a:off x="188640" y="899592"/>
            <a:ext cx="6408712" cy="72008"/>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Přímá spojovací čára 8"/>
          <p:cNvCxnSpPr/>
          <p:nvPr/>
        </p:nvCxnSpPr>
        <p:spPr>
          <a:xfrm flipV="1">
            <a:off x="332656" y="2411760"/>
            <a:ext cx="6076056" cy="72008"/>
          </a:xfrm>
          <a:prstGeom prst="line">
            <a:avLst/>
          </a:prstGeom>
        </p:spPr>
        <p:style>
          <a:lnRef idx="1">
            <a:schemeClr val="accent1"/>
          </a:lnRef>
          <a:fillRef idx="0">
            <a:schemeClr val="accent1"/>
          </a:fillRef>
          <a:effectRef idx="0">
            <a:schemeClr val="accent1"/>
          </a:effectRef>
          <a:fontRef idx="minor">
            <a:schemeClr val="tx1"/>
          </a:fontRef>
        </p:style>
      </p:cxnSp>
      <p:pic>
        <p:nvPicPr>
          <p:cNvPr id="10" name="Picture 2"/>
          <p:cNvPicPr>
            <a:picLocks noChangeAspect="1" noChangeArrowheads="1"/>
          </p:cNvPicPr>
          <p:nvPr/>
        </p:nvPicPr>
        <p:blipFill>
          <a:blip r:embed="rId2" cstate="print"/>
          <a:srcRect/>
          <a:stretch>
            <a:fillRect/>
          </a:stretch>
        </p:blipFill>
        <p:spPr bwMode="auto">
          <a:xfrm>
            <a:off x="260648" y="4860033"/>
            <a:ext cx="1512168" cy="1861131"/>
          </a:xfrm>
          <a:prstGeom prst="rect">
            <a:avLst/>
          </a:prstGeom>
          <a:noFill/>
          <a:ln w="9525">
            <a:noFill/>
            <a:miter lim="800000"/>
            <a:headEnd/>
            <a:tailEnd/>
          </a:ln>
        </p:spPr>
      </p:pic>
      <p:pic>
        <p:nvPicPr>
          <p:cNvPr id="11" name="Picture 3"/>
          <p:cNvPicPr>
            <a:picLocks noChangeAspect="1" noChangeArrowheads="1"/>
          </p:cNvPicPr>
          <p:nvPr/>
        </p:nvPicPr>
        <p:blipFill>
          <a:blip r:embed="rId3" cstate="print"/>
          <a:srcRect/>
          <a:stretch>
            <a:fillRect/>
          </a:stretch>
        </p:blipFill>
        <p:spPr bwMode="auto">
          <a:xfrm>
            <a:off x="2204866" y="4860034"/>
            <a:ext cx="1584176" cy="1885924"/>
          </a:xfrm>
          <a:prstGeom prst="rect">
            <a:avLst/>
          </a:prstGeom>
          <a:noFill/>
          <a:ln w="9525">
            <a:noFill/>
            <a:miter lim="800000"/>
            <a:headEnd/>
            <a:tailEnd/>
          </a:ln>
        </p:spPr>
      </p:pic>
      <p:pic>
        <p:nvPicPr>
          <p:cNvPr id="12" name="Picture 3"/>
          <p:cNvPicPr>
            <a:picLocks noChangeAspect="1" noChangeArrowheads="1"/>
          </p:cNvPicPr>
          <p:nvPr/>
        </p:nvPicPr>
        <p:blipFill>
          <a:blip r:embed="rId4" cstate="print"/>
          <a:srcRect/>
          <a:stretch>
            <a:fillRect/>
          </a:stretch>
        </p:blipFill>
        <p:spPr bwMode="auto">
          <a:xfrm>
            <a:off x="4221088" y="4860032"/>
            <a:ext cx="1512168" cy="1872208"/>
          </a:xfrm>
          <a:prstGeom prst="rect">
            <a:avLst/>
          </a:prstGeom>
          <a:noFill/>
          <a:ln w="9525">
            <a:noFill/>
            <a:miter lim="800000"/>
            <a:headEnd/>
            <a:tailEnd/>
          </a:ln>
        </p:spPr>
      </p:pic>
      <p:cxnSp>
        <p:nvCxnSpPr>
          <p:cNvPr id="13" name="Přímá spojovací čára 12"/>
          <p:cNvCxnSpPr/>
          <p:nvPr/>
        </p:nvCxnSpPr>
        <p:spPr>
          <a:xfrm flipV="1">
            <a:off x="260648" y="7020272"/>
            <a:ext cx="6048672" cy="72008"/>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0" y="0"/>
            <a:ext cx="6858000" cy="6278880"/>
          </a:xfrm>
        </p:spPr>
        <p:txBody>
          <a:bodyPr>
            <a:normAutofit fontScale="77500" lnSpcReduction="20000"/>
          </a:bodyPr>
          <a:lstStyle/>
          <a:p>
            <a:r>
              <a:rPr lang="cs-CZ" dirty="0" smtClean="0"/>
              <a:t>Použitá literatura a odkazy.</a:t>
            </a:r>
          </a:p>
          <a:p>
            <a:pPr>
              <a:buNone/>
            </a:pPr>
            <a:r>
              <a:rPr lang="cs-CZ" sz="3000" dirty="0" smtClean="0"/>
              <a:t>MARTINKOVÁ, V., Teorie literatury netradičně. 1.vyd. Praha, </a:t>
            </a:r>
            <a:r>
              <a:rPr lang="cs-CZ" sz="3000" dirty="0" err="1" smtClean="0"/>
              <a:t>Trizonia</a:t>
            </a:r>
            <a:r>
              <a:rPr lang="cs-CZ" sz="3000" dirty="0" smtClean="0"/>
              <a:t> 1995. ISBN 80-85573-61-X</a:t>
            </a:r>
          </a:p>
          <a:p>
            <a:pPr>
              <a:buNone/>
            </a:pPr>
            <a:r>
              <a:rPr lang="cs-CZ" sz="3000" dirty="0" smtClean="0"/>
              <a:t>VIEWEGHOVÁ, T., Čítanka pro 9. ročník základní školy, 1. </a:t>
            </a:r>
            <a:r>
              <a:rPr lang="cs-CZ" sz="3000" dirty="0" err="1" smtClean="0"/>
              <a:t>vyd</a:t>
            </a:r>
            <a:r>
              <a:rPr lang="cs-CZ" sz="3000" dirty="0" smtClean="0"/>
              <a:t>. Brno, Nová škola 2010. ISBN 978-80-7289-162-7</a:t>
            </a:r>
          </a:p>
          <a:p>
            <a:pPr>
              <a:buNone/>
            </a:pPr>
            <a:endParaRPr lang="cs-CZ" dirty="0" smtClean="0"/>
          </a:p>
          <a:p>
            <a:pPr>
              <a:buNone/>
            </a:pPr>
            <a:r>
              <a:rPr lang="cs-CZ" dirty="0" smtClean="0">
                <a:hlinkClick r:id="rId2"/>
              </a:rPr>
              <a:t>http://upload.wikimedia.org/wikipedia/commons/thumb/2/27/Salvador_Dali_NYWTS.jpg/225px-Salvador_Dali_NYWTS.jpg</a:t>
            </a:r>
            <a:endParaRPr lang="cs-CZ" dirty="0" smtClean="0"/>
          </a:p>
          <a:p>
            <a:pPr>
              <a:buNone/>
            </a:pPr>
            <a:r>
              <a:rPr lang="cs-CZ" dirty="0" smtClean="0"/>
              <a:t>http://</a:t>
            </a:r>
            <a:r>
              <a:rPr lang="cs-CZ" dirty="0" smtClean="0"/>
              <a:t>www.</a:t>
            </a:r>
            <a:r>
              <a:rPr lang="cs-CZ" dirty="0" err="1" smtClean="0"/>
              <a:t>cesky</a:t>
            </a:r>
            <a:r>
              <a:rPr lang="cs-CZ" dirty="0" smtClean="0"/>
              <a:t>-jazyk.</a:t>
            </a:r>
            <a:r>
              <a:rPr lang="cs-CZ" dirty="0" err="1" smtClean="0"/>
              <a:t>cz</a:t>
            </a:r>
            <a:r>
              <a:rPr lang="cs-CZ" dirty="0" smtClean="0"/>
              <a:t>/</a:t>
            </a:r>
            <a:r>
              <a:rPr lang="cs-CZ" dirty="0" err="1" smtClean="0"/>
              <a:t>cjl</a:t>
            </a:r>
            <a:r>
              <a:rPr lang="cs-CZ" dirty="0" smtClean="0"/>
              <a:t>/</a:t>
            </a:r>
            <a:r>
              <a:rPr lang="cs-CZ" dirty="0" err="1" smtClean="0"/>
              <a:t>pictures</a:t>
            </a:r>
            <a:r>
              <a:rPr lang="cs-CZ" dirty="0" smtClean="0"/>
              <a:t>/</a:t>
            </a:r>
            <a:r>
              <a:rPr lang="cs-CZ" dirty="0" err="1" smtClean="0"/>
              <a:t>autori</a:t>
            </a:r>
            <a:r>
              <a:rPr lang="cs-CZ" dirty="0" smtClean="0"/>
              <a:t>/</a:t>
            </a:r>
            <a:r>
              <a:rPr lang="cs-CZ" dirty="0" err="1" smtClean="0"/>
              <a:t>seifert</a:t>
            </a:r>
            <a:r>
              <a:rPr lang="cs-CZ" dirty="0" smtClean="0"/>
              <a:t>-</a:t>
            </a:r>
            <a:r>
              <a:rPr lang="cs-CZ" dirty="0" err="1" smtClean="0"/>
              <a:t>jaroslav</a:t>
            </a:r>
            <a:r>
              <a:rPr lang="cs-CZ" dirty="0" smtClean="0"/>
              <a:t>-</a:t>
            </a:r>
            <a:r>
              <a:rPr lang="cs-CZ" dirty="0" err="1" smtClean="0"/>
              <a:t>oc.jpg</a:t>
            </a:r>
            <a:endParaRPr lang="cs-CZ" dirty="0" smtClean="0"/>
          </a:p>
          <a:p>
            <a:pPr>
              <a:buNone/>
            </a:pPr>
            <a:r>
              <a:rPr lang="cs-CZ" smtClean="0"/>
              <a:t>http://inforum.artforum.sk/userdata/catalog/2f3084.jpg</a:t>
            </a:r>
            <a:endParaRPr lang="cs-CZ" dirty="0" smtClean="0"/>
          </a:p>
          <a:p>
            <a:pPr>
              <a:buNone/>
            </a:pPr>
            <a:endParaRPr lang="cs-CZ" dirty="0" smtClean="0"/>
          </a:p>
          <a:p>
            <a:pPr>
              <a:buNone/>
            </a:pPr>
            <a:endParaRPr lang="cs-CZ" dirty="0" smtClean="0"/>
          </a:p>
          <a:p>
            <a:r>
              <a:rPr lang="cs-CZ" i="1" dirty="0" smtClean="0"/>
              <a:t>Citováno dne 29.3. 2012</a:t>
            </a:r>
            <a:endParaRPr lang="cs-CZ" dirty="0" smtClean="0"/>
          </a:p>
          <a:p>
            <a:r>
              <a:rPr lang="cs-CZ" i="1" dirty="0" smtClean="0"/>
              <a:t>DUM uložen na- http://dumy.</a:t>
            </a:r>
            <a:r>
              <a:rPr lang="cs-CZ" i="1" dirty="0" err="1" smtClean="0"/>
              <a:t>cz</a:t>
            </a:r>
            <a:r>
              <a:rPr lang="cs-CZ" i="1" dirty="0" smtClean="0"/>
              <a:t>/</a:t>
            </a:r>
            <a:r>
              <a:rPr lang="cs-CZ" i="1" dirty="0" err="1" smtClean="0"/>
              <a:t>materialy</a:t>
            </a:r>
            <a:r>
              <a:rPr lang="cs-CZ" i="1" dirty="0" smtClean="0"/>
              <a:t>/</a:t>
            </a:r>
            <a:r>
              <a:rPr lang="cs-CZ" i="1" dirty="0" err="1" smtClean="0"/>
              <a:t>prehled</a:t>
            </a:r>
            <a:endParaRPr lang="cs-CZ" dirty="0" smtClean="0"/>
          </a:p>
          <a:p>
            <a:pPr>
              <a:buNone/>
            </a:pPr>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79</TotalTime>
  <Words>97</Words>
  <Application>Microsoft Office PowerPoint</Application>
  <PresentationFormat>Předvádění na obrazovce (4:3)</PresentationFormat>
  <Paragraphs>15</Paragraphs>
  <Slides>4</Slides>
  <Notes>1</Notes>
  <HiddenSlides>0</HiddenSlides>
  <MMClips>0</MMClips>
  <ScaleCrop>false</ScaleCrop>
  <HeadingPairs>
    <vt:vector size="4" baseType="variant">
      <vt:variant>
        <vt:lpstr>Motiv</vt:lpstr>
      </vt:variant>
      <vt:variant>
        <vt:i4>1</vt:i4>
      </vt:variant>
      <vt:variant>
        <vt:lpstr>Nadpisy snímků</vt:lpstr>
      </vt:variant>
      <vt:variant>
        <vt:i4>4</vt:i4>
      </vt:variant>
    </vt:vector>
  </HeadingPairs>
  <TitlesOfParts>
    <vt:vector size="5" baseType="lpstr">
      <vt:lpstr>Motiv sady Office</vt:lpstr>
      <vt:lpstr>Název školy: ZŠ Klášterec nad Ohří, Krátká 676 Autor: Mgr. Hnilička Jiří Název materiálu: VY_32_INOVACE_06_18_ Test, moderní básnické směry Číslo projektu: CZ.1.07/1.4.00/21.1115  </vt:lpstr>
      <vt:lpstr>Jméno: 1. Seřaďte následující umělecké směry od nejmladšího k nejstaršímu: futurismus, dadaismus,poetismus, surrealismus, proletářská poezie.   2. a) futurismus  1. F. T. Marinetti      b) proletářská poezie  2. vznikl v Československu      c) poetismus  3. Jednotlivec nic neznamená, síla je v kolektivu      d) dadaismus  4. podvědomí, psychický automatismus      e) surrealismus  5. hra, optimismus, šokovat, náhodnost   3. Doplň. Držitelem Nobelovy ceny za literaturu je Čech ………………………………………………… 4. Doplň. „Zde leží …………………………………………., básník jenž miloval svět a pro spravedlnost jeho šel se bít, dřív však……………………………………………………………………………………………………… .................................................................................................................................................. Jak říkáme výše zmíněnému textu? …………………………………………………….. 5. Jak můžeme vytvořit dadaistickou báseň? Postup napiš v jednotlivých bodech (stručně).    6. Kdo je kdo?                  J. Seifert   S. Dalí  V. Vančura  7. Kdo je autorem následující věty? „Tento způsob léta, zdá se mi poněkud nešťastný.“ V. Vančura 8. Doplň autora. Kytice – K. J. Erben    Hamlet – W. Shakespeare Babička – B. Němcová   Faust – J. W. Goethe Máj – K. H. Mácha     Vita Caroli – Karel IV: Labyrint světa a ráj srdce -  J. A. Komenský  Abeceda – V. Nezval </vt:lpstr>
      <vt:lpstr>řešení 1. Seřaďte následující umělecké směry od nejmladšího k nejstaršímu: futurismus, dadaismus,poetismus, surrealismus, proletářská poezie. Poetismus, surrealismus, proletářská poezie, dadaismus, futurismus  2. a) futurismus  1. F. T. Marinetti      b) proletářská poezie  2. vznikl v Československu      c) poetismus  3. Jednotlivec nic neznamená, síla je v kolektivu      d) dadaismus  4. podvědomí, psychický automatismus      e) surrealismus  5. hra, optimismus, šokovat, náhodnost 1a, 2C, 3b, 4e, 5d  3. Doplň. Držitelem Nobelovy ceny za literaturu je Čech ……Jaroslav Seifert…………………………………………… 4. Doplň. „Zde leží Jiří Wolker., básník jenž miloval svět a pro spravedlnost jeho šel se bít, dřív však než mohl srdce své k boji vytasit, zemřel mlád  24 let…………………………… .................................................................................................................................................. Jak říkáme výše zmíněnému textu? epitaf…………………………………………………….. 5. Jak můžeme vytvořit dadaistickou báseň? Postup napiš v jednotlivých bodech (stručně).  Rozstříháme noviny na jednotlivá slova, náhodně losujeme jejich pořadí, vzniklý text nalepíme.  6. Kdo je kdo?             7. Kdo je autorem následující věty? „Tento způsob léta, zdá se mi poněkud nešťastný.“  8. Doplň autora. Kytice –    Hamlet - Babička –    Faust -  Máj –     Vita Caroli  Labyrint světa a ráj srdce -   Abeceda - </vt:lpstr>
      <vt:lpstr>Snímek 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Jméno: 1. Seřaďte následující umělecké směry od nejmladšího k nejstaršímu: futurismus, poetismus, surrealismus, proletářská poezie.</dc:title>
  <dc:creator>Hlína</dc:creator>
  <cp:lastModifiedBy>Hlína</cp:lastModifiedBy>
  <cp:revision>12</cp:revision>
  <dcterms:created xsi:type="dcterms:W3CDTF">2012-03-21T21:09:55Z</dcterms:created>
  <dcterms:modified xsi:type="dcterms:W3CDTF">2012-06-09T21:11:50Z</dcterms:modified>
</cp:coreProperties>
</file>