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5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C4281F-B52D-4E56-ACC0-862047D7CFE5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164EBC-2569-444E-BE1F-64D4CBA511E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tik-kant.cz/katal/pict/capek_karel_josef.jpg" TargetMode="External"/><Relationship Id="rId2" Type="http://schemas.openxmlformats.org/officeDocument/2006/relationships/hyperlink" Target="http://www.quido.cz/osobnosti/images/capek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uresica.com/book/photos/bkcze072_s.jpg" TargetMode="External"/><Relationship Id="rId4" Type="http://schemas.openxmlformats.org/officeDocument/2006/relationships/hyperlink" Target="http://www.spisovatele.estranky.cz/img/mid/3/-3-cape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0" y="2"/>
            <a:ext cx="9144000" cy="3140967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r>
              <a:rPr lang="cs-CZ" sz="28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Mgr. Hnilička Jiří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VY_32_INOVACE_07_18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_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Osobnost a dílo Karla Čapka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projektu: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0" y="3212976"/>
            <a:ext cx="9144000" cy="196862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bg1"/>
                </a:solidFill>
              </a:rPr>
              <a:t>Anotace: </a:t>
            </a:r>
            <a:r>
              <a:rPr lang="cs-CZ" sz="2400" dirty="0" smtClean="0">
                <a:solidFill>
                  <a:schemeClr val="bg1"/>
                </a:solidFill>
              </a:rPr>
              <a:t>Prezentace pro hodinu literatury v devátém ročníku. </a:t>
            </a:r>
            <a:r>
              <a:rPr lang="cs-CZ" sz="2400" dirty="0" smtClean="0">
                <a:solidFill>
                  <a:schemeClr val="bg1"/>
                </a:solidFill>
              </a:rPr>
              <a:t>Osobnost a dílo Karla Čapka.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647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229600" cy="1828800"/>
          </a:xfrm>
        </p:spPr>
        <p:txBody>
          <a:bodyPr>
            <a:normAutofit fontScale="90000"/>
          </a:bodyPr>
          <a:lstStyle/>
          <a:p>
            <a:r>
              <a:rPr lang="cs-CZ" sz="8000" dirty="0" smtClean="0"/>
              <a:t>Karel Čapek</a:t>
            </a:r>
            <a:br>
              <a:rPr lang="cs-CZ" sz="8000" dirty="0" smtClean="0"/>
            </a:br>
            <a:r>
              <a:rPr lang="cs-CZ" sz="8000" dirty="0" smtClean="0"/>
              <a:t>(1890 – 1938)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grayscl/>
            <a:lum contrast="-20000"/>
          </a:blip>
          <a:srcRect/>
          <a:stretch>
            <a:fillRect/>
          </a:stretch>
        </p:blipFill>
        <p:spPr bwMode="auto">
          <a:xfrm>
            <a:off x="395536" y="3284984"/>
            <a:ext cx="2088232" cy="3180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3284984"/>
            <a:ext cx="3528392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3284984"/>
            <a:ext cx="2383152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r>
              <a:rPr lang="cs-CZ" dirty="0" smtClean="0"/>
              <a:t>Československý spisovatel, dramatik, novinář, překladatel</a:t>
            </a:r>
          </a:p>
          <a:p>
            <a:r>
              <a:rPr lang="cs-CZ" dirty="0" smtClean="0"/>
              <a:t>Jeden z nejvýznamnějších českých spisovatelů</a:t>
            </a:r>
          </a:p>
          <a:p>
            <a:r>
              <a:rPr lang="cs-CZ" dirty="0" smtClean="0"/>
              <a:t>Narodil se v Malých Svatoňovicích</a:t>
            </a:r>
          </a:p>
          <a:p>
            <a:r>
              <a:rPr lang="cs-CZ" dirty="0" smtClean="0"/>
              <a:t>Působil jako redaktor (např. Lidové noviny), byl dramatikem Vinohradského divadla</a:t>
            </a:r>
          </a:p>
          <a:p>
            <a:endParaRPr lang="cs-CZ" dirty="0" smtClean="0"/>
          </a:p>
          <a:p>
            <a:r>
              <a:rPr lang="cs-CZ" dirty="0" smtClean="0"/>
              <a:t>  Jeho dílo můžeme rozdělit na:</a:t>
            </a:r>
          </a:p>
          <a:p>
            <a:r>
              <a:rPr lang="cs-CZ" dirty="0" smtClean="0"/>
              <a:t>1. Prózu</a:t>
            </a:r>
          </a:p>
          <a:p>
            <a:r>
              <a:rPr lang="cs-CZ" dirty="0" smtClean="0"/>
              <a:t>2. Drama</a:t>
            </a:r>
          </a:p>
          <a:p>
            <a:r>
              <a:rPr lang="cs-CZ" dirty="0" smtClean="0"/>
              <a:t>3. Tvorbu pro děti</a:t>
            </a:r>
          </a:p>
          <a:p>
            <a:r>
              <a:rPr lang="cs-CZ" dirty="0" smtClean="0"/>
              <a:t>4. Cestopisy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Próza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Napsal přes </a:t>
            </a:r>
            <a:r>
              <a:rPr lang="cs-CZ" u="sng" dirty="0" smtClean="0">
                <a:solidFill>
                  <a:srgbClr val="FF0000"/>
                </a:solidFill>
              </a:rPr>
              <a:t>dvacet</a:t>
            </a:r>
            <a:r>
              <a:rPr lang="cs-CZ" dirty="0" smtClean="0"/>
              <a:t> prozaických knih.</a:t>
            </a:r>
          </a:p>
          <a:p>
            <a:r>
              <a:rPr lang="cs-CZ" dirty="0" smtClean="0"/>
              <a:t>Mezi nejznámější patří: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- Továrna na absolutno</a:t>
            </a:r>
          </a:p>
          <a:p>
            <a:r>
              <a:rPr lang="cs-CZ" dirty="0" smtClean="0"/>
              <a:t>- Krakatit</a:t>
            </a:r>
          </a:p>
          <a:p>
            <a:r>
              <a:rPr lang="cs-CZ" dirty="0" smtClean="0"/>
              <a:t>- Válka s mloky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Drama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R. U. R. (Rosumovi univerzální roboti – poprvé použito slovo </a:t>
            </a:r>
            <a:r>
              <a:rPr lang="cs-CZ" dirty="0" smtClean="0">
                <a:solidFill>
                  <a:srgbClr val="FF0000"/>
                </a:solidFill>
              </a:rPr>
              <a:t>robot</a:t>
            </a:r>
            <a:r>
              <a:rPr lang="cs-CZ" dirty="0" smtClean="0"/>
              <a:t>, dnes celosvětově používané, vzniklo z českého robotovat)</a:t>
            </a:r>
          </a:p>
          <a:p>
            <a:r>
              <a:rPr lang="cs-CZ" dirty="0" smtClean="0"/>
              <a:t>Bílá nemoc (zfilmováno H. </a:t>
            </a:r>
            <a:r>
              <a:rPr lang="cs-CZ" dirty="0" err="1" smtClean="0"/>
              <a:t>Haas</a:t>
            </a:r>
            <a:r>
              <a:rPr lang="cs-CZ" dirty="0" smtClean="0"/>
              <a:t> – 1937)</a:t>
            </a:r>
          </a:p>
          <a:p>
            <a:r>
              <a:rPr lang="cs-CZ" dirty="0" smtClean="0"/>
              <a:t>Matka</a:t>
            </a:r>
          </a:p>
          <a:p>
            <a:endParaRPr lang="cs-CZ" dirty="0" smtClean="0"/>
          </a:p>
          <a:p>
            <a:r>
              <a:rPr lang="cs-CZ" dirty="0" smtClean="0"/>
              <a:t>- často se objevuje antimilitaristická tématika a  varování před zneužitím techniky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Tvorba pro děti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Devatero pohádek</a:t>
            </a:r>
          </a:p>
          <a:p>
            <a:r>
              <a:rPr lang="cs-CZ" dirty="0" smtClean="0"/>
              <a:t>Dášenka čili život štěněte (Čapek vytvořil fotografie ke knize sám)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717032"/>
            <a:ext cx="2818980" cy="27183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708920"/>
            <a:ext cx="2383532" cy="3770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Cestopisy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Čapek hodně cestoval (Anglie, Itálie, Španělsko ad.).</a:t>
            </a:r>
          </a:p>
          <a:p>
            <a:pPr>
              <a:buNone/>
            </a:pPr>
            <a:r>
              <a:rPr lang="cs-CZ" dirty="0" smtClean="0"/>
              <a:t>Zážitky a postřehy ze svých cest zachytil v: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Anglických listech</a:t>
            </a:r>
          </a:p>
          <a:p>
            <a:pPr>
              <a:buNone/>
            </a:pPr>
            <a:r>
              <a:rPr lang="cs-CZ" dirty="0" smtClean="0"/>
              <a:t>Italské listy</a:t>
            </a:r>
          </a:p>
          <a:p>
            <a:pPr>
              <a:buNone/>
            </a:pPr>
            <a:r>
              <a:rPr lang="cs-CZ" dirty="0" smtClean="0"/>
              <a:t>Výlety do Španěl</a:t>
            </a:r>
          </a:p>
          <a:p>
            <a:pPr>
              <a:buNone/>
            </a:pPr>
            <a:r>
              <a:rPr lang="cs-CZ" dirty="0" smtClean="0"/>
              <a:t>Obrázky z Holandska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470916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3200" dirty="0" smtClean="0"/>
              <a:t>Byl přítelem T. G. Masaryka a z jejich rozmluv vznikla kniha </a:t>
            </a:r>
            <a:r>
              <a:rPr lang="cs-CZ" sz="3200" dirty="0" smtClean="0">
                <a:solidFill>
                  <a:srgbClr val="FF0000"/>
                </a:solidFill>
              </a:rPr>
              <a:t>Hovory s T. G. M.</a:t>
            </a:r>
          </a:p>
          <a:p>
            <a:pPr>
              <a:buNone/>
            </a:pPr>
            <a:r>
              <a:rPr lang="cs-CZ" sz="3200" dirty="0" smtClean="0"/>
              <a:t>	Byl zastáncem demokracie a obhajoval práva jedince v rámci společnosti.</a:t>
            </a:r>
          </a:p>
          <a:p>
            <a:pPr>
              <a:buNone/>
            </a:pPr>
            <a:r>
              <a:rPr lang="cs-CZ" sz="3200" dirty="0" smtClean="0"/>
              <a:t>	Měl obrovskou slovní zásobu, rád používal neobvyklá slova a dlouhé větné konstrukce.</a:t>
            </a:r>
          </a:p>
          <a:p>
            <a:pPr>
              <a:buNone/>
            </a:pPr>
            <a:r>
              <a:rPr lang="cs-CZ" sz="3200" dirty="0" smtClean="0"/>
              <a:t>	Vytvořil </a:t>
            </a:r>
            <a:r>
              <a:rPr lang="cs-CZ" sz="3200" dirty="0" smtClean="0">
                <a:solidFill>
                  <a:srgbClr val="FF0000"/>
                </a:solidFill>
              </a:rPr>
              <a:t>sloupek</a:t>
            </a:r>
            <a:r>
              <a:rPr lang="cs-CZ" sz="3200" dirty="0" smtClean="0"/>
              <a:t> – publicistický žánr, ve kterém se vyjadřoval k aktuálním problémům.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4709160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Použitá literatura a odkazy.</a:t>
            </a:r>
          </a:p>
          <a:p>
            <a:pPr>
              <a:buNone/>
            </a:pPr>
            <a:r>
              <a:rPr lang="cs-CZ" sz="3000" dirty="0" smtClean="0"/>
              <a:t>MARTINKOVÁ, V., Teorie literatury netradičně. 1.vyd. Praha, </a:t>
            </a:r>
            <a:r>
              <a:rPr lang="cs-CZ" sz="3000" dirty="0" err="1" smtClean="0"/>
              <a:t>Trizonia</a:t>
            </a:r>
            <a:r>
              <a:rPr lang="cs-CZ" sz="3000" dirty="0" smtClean="0"/>
              <a:t> 1995. ISBN 80-85573-61-X</a:t>
            </a:r>
          </a:p>
          <a:p>
            <a:pPr>
              <a:buNone/>
            </a:pPr>
            <a:r>
              <a:rPr lang="cs-CZ" sz="3000" dirty="0" smtClean="0"/>
              <a:t>VIEWEGHOVÁ, T., Čítanka pro 9. ročník základní školy, 1. </a:t>
            </a:r>
            <a:r>
              <a:rPr lang="cs-CZ" sz="3000" dirty="0" err="1" smtClean="0"/>
              <a:t>vyd</a:t>
            </a:r>
            <a:r>
              <a:rPr lang="cs-CZ" sz="3000" dirty="0" smtClean="0"/>
              <a:t>. Brno, Nová škola 2010. ISBN </a:t>
            </a:r>
            <a:r>
              <a:rPr lang="cs-CZ" sz="3000" dirty="0" smtClean="0"/>
              <a:t>978-80-7289-162-7</a:t>
            </a:r>
          </a:p>
          <a:p>
            <a:r>
              <a:rPr lang="cs-CZ" sz="3200" dirty="0" smtClean="0">
                <a:hlinkClick r:id="rId2"/>
              </a:rPr>
              <a:t>http://www.</a:t>
            </a:r>
            <a:r>
              <a:rPr lang="cs-CZ" sz="3200" dirty="0" err="1" smtClean="0">
                <a:hlinkClick r:id="rId2"/>
              </a:rPr>
              <a:t>quido.cz</a:t>
            </a:r>
            <a:r>
              <a:rPr lang="cs-CZ" sz="3200" dirty="0" smtClean="0">
                <a:hlinkClick r:id="rId2"/>
              </a:rPr>
              <a:t>/osobnosti/</a:t>
            </a:r>
            <a:r>
              <a:rPr lang="cs-CZ" sz="3200" dirty="0" err="1" smtClean="0">
                <a:hlinkClick r:id="rId2"/>
              </a:rPr>
              <a:t>images</a:t>
            </a:r>
            <a:r>
              <a:rPr lang="cs-CZ" sz="3200" dirty="0" smtClean="0">
                <a:hlinkClick r:id="rId2"/>
              </a:rPr>
              <a:t>/</a:t>
            </a:r>
            <a:r>
              <a:rPr lang="cs-CZ" sz="3200" dirty="0" err="1" smtClean="0">
                <a:hlinkClick r:id="rId2"/>
              </a:rPr>
              <a:t>capek.jpg</a:t>
            </a:r>
            <a:endParaRPr lang="cs-CZ" sz="3200" dirty="0" smtClean="0"/>
          </a:p>
          <a:p>
            <a:r>
              <a:rPr lang="cs-CZ" sz="3200" dirty="0" smtClean="0">
                <a:hlinkClick r:id="rId3"/>
              </a:rPr>
              <a:t>http://www.antik-kant.</a:t>
            </a:r>
            <a:r>
              <a:rPr lang="cs-CZ" sz="3200" dirty="0" err="1" smtClean="0">
                <a:hlinkClick r:id="rId3"/>
              </a:rPr>
              <a:t>cz</a:t>
            </a:r>
            <a:r>
              <a:rPr lang="cs-CZ" sz="3200" dirty="0" smtClean="0">
                <a:hlinkClick r:id="rId3"/>
              </a:rPr>
              <a:t>/</a:t>
            </a:r>
            <a:r>
              <a:rPr lang="cs-CZ" sz="3200" dirty="0" err="1" smtClean="0">
                <a:hlinkClick r:id="rId3"/>
              </a:rPr>
              <a:t>katal</a:t>
            </a:r>
            <a:r>
              <a:rPr lang="cs-CZ" sz="3200" dirty="0" smtClean="0">
                <a:hlinkClick r:id="rId3"/>
              </a:rPr>
              <a:t>/</a:t>
            </a:r>
            <a:r>
              <a:rPr lang="cs-CZ" sz="3200" dirty="0" err="1" smtClean="0">
                <a:hlinkClick r:id="rId3"/>
              </a:rPr>
              <a:t>pict</a:t>
            </a:r>
            <a:r>
              <a:rPr lang="cs-CZ" sz="3200" dirty="0" smtClean="0">
                <a:hlinkClick r:id="rId3"/>
              </a:rPr>
              <a:t>/</a:t>
            </a:r>
            <a:r>
              <a:rPr lang="cs-CZ" sz="3200" dirty="0" err="1" smtClean="0">
                <a:hlinkClick r:id="rId3"/>
              </a:rPr>
              <a:t>capek</a:t>
            </a:r>
            <a:r>
              <a:rPr lang="cs-CZ" sz="3200" dirty="0" smtClean="0">
                <a:hlinkClick r:id="rId3"/>
              </a:rPr>
              <a:t>_</a:t>
            </a:r>
            <a:r>
              <a:rPr lang="cs-CZ" sz="3200" dirty="0" err="1" smtClean="0">
                <a:hlinkClick r:id="rId3"/>
              </a:rPr>
              <a:t>karel</a:t>
            </a:r>
            <a:r>
              <a:rPr lang="cs-CZ" sz="3200" dirty="0" smtClean="0">
                <a:hlinkClick r:id="rId3"/>
              </a:rPr>
              <a:t>_</a:t>
            </a:r>
            <a:r>
              <a:rPr lang="cs-CZ" sz="3200" dirty="0" err="1" smtClean="0">
                <a:hlinkClick r:id="rId3"/>
              </a:rPr>
              <a:t>josef.jpg</a:t>
            </a:r>
            <a:endParaRPr lang="cs-CZ" sz="3200" dirty="0" smtClean="0"/>
          </a:p>
          <a:p>
            <a:r>
              <a:rPr lang="cs-CZ" sz="3200" dirty="0" smtClean="0">
                <a:hlinkClick r:id="rId4"/>
              </a:rPr>
              <a:t>http://www.spisovatele.</a:t>
            </a:r>
            <a:r>
              <a:rPr lang="cs-CZ" sz="3200" dirty="0" err="1" smtClean="0">
                <a:hlinkClick r:id="rId4"/>
              </a:rPr>
              <a:t>estranky.cz</a:t>
            </a:r>
            <a:r>
              <a:rPr lang="cs-CZ" sz="3200" dirty="0" smtClean="0">
                <a:hlinkClick r:id="rId4"/>
              </a:rPr>
              <a:t>/</a:t>
            </a:r>
            <a:r>
              <a:rPr lang="cs-CZ" sz="3200" dirty="0" err="1" smtClean="0">
                <a:hlinkClick r:id="rId4"/>
              </a:rPr>
              <a:t>img</a:t>
            </a:r>
            <a:r>
              <a:rPr lang="cs-CZ" sz="3200" dirty="0" smtClean="0">
                <a:hlinkClick r:id="rId4"/>
              </a:rPr>
              <a:t>/</a:t>
            </a:r>
            <a:r>
              <a:rPr lang="cs-CZ" sz="3200" dirty="0" err="1" smtClean="0">
                <a:hlinkClick r:id="rId4"/>
              </a:rPr>
              <a:t>mid</a:t>
            </a:r>
            <a:r>
              <a:rPr lang="cs-CZ" sz="3200" dirty="0" smtClean="0">
                <a:hlinkClick r:id="rId4"/>
              </a:rPr>
              <a:t>/3/-3-</a:t>
            </a:r>
            <a:r>
              <a:rPr lang="cs-CZ" sz="3200" dirty="0" err="1" smtClean="0">
                <a:hlinkClick r:id="rId4"/>
              </a:rPr>
              <a:t>capek.jpg</a:t>
            </a:r>
            <a:endParaRPr lang="cs-CZ" sz="3200" dirty="0" smtClean="0"/>
          </a:p>
          <a:p>
            <a:r>
              <a:rPr lang="cs-CZ" sz="3200" dirty="0" smtClean="0">
                <a:hlinkClick r:id="rId5"/>
              </a:rPr>
              <a:t>http://www.</a:t>
            </a:r>
            <a:r>
              <a:rPr lang="cs-CZ" sz="3200" dirty="0" err="1" smtClean="0">
                <a:hlinkClick r:id="rId5"/>
              </a:rPr>
              <a:t>uresica.com</a:t>
            </a:r>
            <a:r>
              <a:rPr lang="cs-CZ" sz="3200" dirty="0" smtClean="0">
                <a:hlinkClick r:id="rId5"/>
              </a:rPr>
              <a:t>/</a:t>
            </a:r>
            <a:r>
              <a:rPr lang="cs-CZ" sz="3200" dirty="0" err="1" smtClean="0">
                <a:hlinkClick r:id="rId5"/>
              </a:rPr>
              <a:t>book</a:t>
            </a:r>
            <a:r>
              <a:rPr lang="cs-CZ" sz="3200" dirty="0" smtClean="0">
                <a:hlinkClick r:id="rId5"/>
              </a:rPr>
              <a:t>/</a:t>
            </a:r>
            <a:r>
              <a:rPr lang="cs-CZ" sz="3200" dirty="0" err="1" smtClean="0">
                <a:hlinkClick r:id="rId5"/>
              </a:rPr>
              <a:t>photos</a:t>
            </a:r>
            <a:r>
              <a:rPr lang="cs-CZ" sz="3200" dirty="0" smtClean="0">
                <a:hlinkClick r:id="rId5"/>
              </a:rPr>
              <a:t>/bkcze072_s.</a:t>
            </a:r>
            <a:r>
              <a:rPr lang="cs-CZ" sz="3200" dirty="0" err="1" smtClean="0">
                <a:hlinkClick r:id="rId5"/>
              </a:rPr>
              <a:t>jpg</a:t>
            </a:r>
            <a:endParaRPr lang="cs-CZ" sz="3200" dirty="0" smtClean="0"/>
          </a:p>
          <a:p>
            <a:r>
              <a:rPr lang="cs-CZ" sz="3200" dirty="0" smtClean="0">
                <a:hlinkClick r:id="rId5"/>
              </a:rPr>
              <a:t>http://www.</a:t>
            </a:r>
            <a:r>
              <a:rPr lang="cs-CZ" sz="3200" dirty="0" err="1" smtClean="0">
                <a:hlinkClick r:id="rId5"/>
              </a:rPr>
              <a:t>uresica.com</a:t>
            </a:r>
            <a:r>
              <a:rPr lang="cs-CZ" sz="3200" dirty="0" smtClean="0">
                <a:hlinkClick r:id="rId5"/>
              </a:rPr>
              <a:t>/</a:t>
            </a:r>
            <a:r>
              <a:rPr lang="cs-CZ" sz="3200" dirty="0" err="1" smtClean="0">
                <a:hlinkClick r:id="rId5"/>
              </a:rPr>
              <a:t>book</a:t>
            </a:r>
            <a:r>
              <a:rPr lang="cs-CZ" sz="3200" dirty="0" smtClean="0">
                <a:hlinkClick r:id="rId5"/>
              </a:rPr>
              <a:t>/</a:t>
            </a:r>
            <a:r>
              <a:rPr lang="cs-CZ" sz="3200" dirty="0" err="1" smtClean="0">
                <a:hlinkClick r:id="rId5"/>
              </a:rPr>
              <a:t>photos</a:t>
            </a:r>
            <a:r>
              <a:rPr lang="cs-CZ" sz="3200" dirty="0" smtClean="0">
                <a:hlinkClick r:id="rId5"/>
              </a:rPr>
              <a:t>/bkcze072_s.</a:t>
            </a:r>
            <a:r>
              <a:rPr lang="cs-CZ" sz="3200" dirty="0" err="1" smtClean="0">
                <a:hlinkClick r:id="rId5"/>
              </a:rPr>
              <a:t>jpg</a:t>
            </a:r>
            <a:endParaRPr lang="cs-CZ" sz="3200" dirty="0" smtClean="0"/>
          </a:p>
          <a:p>
            <a:r>
              <a:rPr lang="cs-CZ" sz="3200" dirty="0" smtClean="0"/>
              <a:t>http://knihy.</a:t>
            </a:r>
            <a:r>
              <a:rPr lang="cs-CZ" sz="3200" dirty="0" err="1" smtClean="0"/>
              <a:t>abz.cz</a:t>
            </a:r>
            <a:r>
              <a:rPr lang="cs-CZ" sz="3200" dirty="0" smtClean="0"/>
              <a:t>/</a:t>
            </a:r>
            <a:r>
              <a:rPr lang="cs-CZ" sz="3200" dirty="0" err="1" smtClean="0"/>
              <a:t>imgs</a:t>
            </a:r>
            <a:r>
              <a:rPr lang="cs-CZ" sz="3200" dirty="0" smtClean="0"/>
              <a:t>/</a:t>
            </a:r>
            <a:r>
              <a:rPr lang="cs-CZ" sz="3200" dirty="0" err="1" smtClean="0"/>
              <a:t>products</a:t>
            </a:r>
            <a:r>
              <a:rPr lang="cs-CZ" sz="3200" dirty="0" smtClean="0"/>
              <a:t>/</a:t>
            </a:r>
            <a:r>
              <a:rPr lang="cs-CZ" sz="3200" dirty="0" err="1" smtClean="0"/>
              <a:t>img</a:t>
            </a:r>
            <a:r>
              <a:rPr lang="cs-CZ" sz="3200" dirty="0" smtClean="0"/>
              <a:t>_201391_</a:t>
            </a:r>
            <a:r>
              <a:rPr lang="cs-CZ" sz="3200" dirty="0" err="1" smtClean="0"/>
              <a:t>main.jpg</a:t>
            </a:r>
            <a:endParaRPr lang="cs-CZ" sz="3200" dirty="0" smtClean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Citováno dne </a:t>
            </a:r>
            <a:r>
              <a:rPr lang="cs-CZ" i="1" dirty="0" smtClean="0"/>
              <a:t>11.4. </a:t>
            </a:r>
            <a:r>
              <a:rPr lang="cs-CZ" i="1" dirty="0" smtClean="0"/>
              <a:t>2012</a:t>
            </a:r>
            <a:endParaRPr lang="cs-CZ" dirty="0" smtClean="0"/>
          </a:p>
          <a:p>
            <a:r>
              <a:rPr lang="cs-CZ" i="1" dirty="0" smtClean="0"/>
              <a:t>DUM uložen na- http://dumy.</a:t>
            </a:r>
            <a:r>
              <a:rPr lang="cs-CZ" i="1" dirty="0" err="1" smtClean="0"/>
              <a:t>cz</a:t>
            </a:r>
            <a:r>
              <a:rPr lang="cs-CZ" i="1" dirty="0" smtClean="0"/>
              <a:t>/</a:t>
            </a:r>
            <a:r>
              <a:rPr lang="cs-CZ" i="1" dirty="0" err="1" smtClean="0"/>
              <a:t>materialy</a:t>
            </a:r>
            <a:r>
              <a:rPr lang="cs-CZ" i="1" dirty="0" smtClean="0"/>
              <a:t>/</a:t>
            </a:r>
            <a:r>
              <a:rPr lang="cs-CZ" i="1" dirty="0" err="1" smtClean="0"/>
              <a:t>prehled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75</TotalTime>
  <Words>282</Words>
  <Application>Microsoft Office PowerPoint</Application>
  <PresentationFormat>Předvádění na obrazovce (4:3)</PresentationFormat>
  <Paragraphs>54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Název školy: ZŠ Klášterec nad Ohří, Krátká 676 Autor: Mgr. Hnilička Jiří Název materiálu: VY_32_INOVACE_07_18_ Osobnost a dílo Karla Čapka  Číslo projektu: CZ.1.07/1.4.00/21.1115  </vt:lpstr>
      <vt:lpstr>Karel Čapek (1890 – 1938)</vt:lpstr>
      <vt:lpstr>Snímek 3</vt:lpstr>
      <vt:lpstr>1. Próza</vt:lpstr>
      <vt:lpstr>2. Drama</vt:lpstr>
      <vt:lpstr>3. Tvorba pro děti</vt:lpstr>
      <vt:lpstr>4. Cestopisy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Čapek (1890 – 1938)</dc:title>
  <dc:creator>Hlína</dc:creator>
  <cp:lastModifiedBy>Hlína</cp:lastModifiedBy>
  <cp:revision>8</cp:revision>
  <dcterms:created xsi:type="dcterms:W3CDTF">2012-03-28T20:02:48Z</dcterms:created>
  <dcterms:modified xsi:type="dcterms:W3CDTF">2012-06-09T08:11:41Z</dcterms:modified>
</cp:coreProperties>
</file>