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5" r:id="rId2"/>
    <p:sldId id="256" r:id="rId3"/>
    <p:sldId id="257" r:id="rId4"/>
    <p:sldId id="258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E0E6C7-2767-4971-BA2B-BC4A38868C1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583DD0-F34F-47CD-B813-BD0969004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2.callutheran.edu/iss/research/humanities/images/remarqu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2"/>
            <a:ext cx="9144000" cy="3140967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8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VY_32_INOVACE_10_18_E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M. </a:t>
            </a:r>
            <a:r>
              <a:rPr lang="cs-CZ" sz="2800" i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Remarque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pro hodinu literatury v devátém ročníku.  E. M. </a:t>
            </a:r>
            <a:r>
              <a:rPr lang="cs-CZ" sz="2400" dirty="0" err="1" smtClean="0">
                <a:solidFill>
                  <a:schemeClr val="bg1"/>
                </a:solidFill>
              </a:rPr>
              <a:t>Remarque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636912"/>
            <a:ext cx="3240360" cy="3969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708920"/>
            <a:ext cx="3168352" cy="39277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cs-CZ" sz="7300" dirty="0" smtClean="0"/>
              <a:t>Erich Maria </a:t>
            </a:r>
            <a:r>
              <a:rPr lang="cs-CZ" sz="8000" dirty="0" err="1" smtClean="0"/>
              <a:t>Remarque</a:t>
            </a: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4400" dirty="0" smtClean="0"/>
              <a:t>(1898 – 1970)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r>
              <a:rPr lang="cs-CZ" sz="3200" dirty="0" smtClean="0"/>
              <a:t>Vlastním jménem </a:t>
            </a:r>
            <a:r>
              <a:rPr lang="cs-CZ" sz="3200" b="1" u="sng" dirty="0" smtClean="0">
                <a:solidFill>
                  <a:srgbClr val="FFC000"/>
                </a:solidFill>
              </a:rPr>
              <a:t>Erich Paul </a:t>
            </a:r>
            <a:r>
              <a:rPr lang="cs-CZ" sz="3200" b="1" u="sng" dirty="0" err="1" smtClean="0">
                <a:solidFill>
                  <a:srgbClr val="FFC000"/>
                </a:solidFill>
              </a:rPr>
              <a:t>Remark</a:t>
            </a:r>
            <a:endParaRPr lang="cs-CZ" sz="3200" b="1" u="sng" dirty="0" smtClean="0">
              <a:solidFill>
                <a:srgbClr val="FFC000"/>
              </a:solidFill>
            </a:endParaRPr>
          </a:p>
          <a:p>
            <a:endParaRPr lang="cs-CZ" sz="3200" dirty="0" smtClean="0"/>
          </a:p>
          <a:p>
            <a:r>
              <a:rPr lang="cs-CZ" dirty="0" smtClean="0"/>
              <a:t>Německý spisovatel a novinář</a:t>
            </a:r>
          </a:p>
          <a:p>
            <a:r>
              <a:rPr lang="cs-CZ" dirty="0" smtClean="0"/>
              <a:t>Bojoval v 1. světové válce, byl raněn (bylo mu 18 let)</a:t>
            </a:r>
          </a:p>
          <a:p>
            <a:r>
              <a:rPr lang="cs-CZ" dirty="0" smtClean="0"/>
              <a:t>Po válce měl velké problémy začlenit se zpět do „normální „ společnosti (válečné trauma, problém řady válečných veteránů).</a:t>
            </a:r>
          </a:p>
          <a:p>
            <a:r>
              <a:rPr lang="cs-CZ" dirty="0" smtClean="0"/>
              <a:t>Emigroval do USA, když v Německu převzali vládu nacisté (jeho knihy se dostaly na index nežádoucích a byly veřejně páleny).</a:t>
            </a:r>
          </a:p>
          <a:p>
            <a:r>
              <a:rPr lang="cs-CZ" dirty="0" smtClean="0"/>
              <a:t>Do Německa už se nikdy nevrátil.</a:t>
            </a:r>
          </a:p>
          <a:p>
            <a:r>
              <a:rPr lang="cs-CZ" dirty="0" smtClean="0"/>
              <a:t>Jeho dílo bylo protiválečné, a proto bylo nacistickou propagandou napadáno.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u="sng" dirty="0" smtClean="0"/>
              <a:t>Nejznámější díla: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i="1" u="sng" dirty="0" smtClean="0">
                <a:solidFill>
                  <a:srgbClr val="002060"/>
                </a:solidFill>
              </a:rPr>
              <a:t>Na západní frontě klid (zfilmováno)</a:t>
            </a:r>
          </a:p>
          <a:p>
            <a:pPr>
              <a:buNone/>
            </a:pPr>
            <a:r>
              <a:rPr lang="cs-CZ" b="1" i="1" u="sng" dirty="0" smtClean="0">
                <a:solidFill>
                  <a:srgbClr val="002060"/>
                </a:solidFill>
              </a:rPr>
              <a:t>Tři kamarádi</a:t>
            </a:r>
          </a:p>
          <a:p>
            <a:pPr>
              <a:buNone/>
            </a:pPr>
            <a:r>
              <a:rPr lang="cs-CZ" b="1" i="1" u="sng" dirty="0" smtClean="0">
                <a:solidFill>
                  <a:srgbClr val="002060"/>
                </a:solidFill>
              </a:rPr>
              <a:t>Čas žít, čas umírat</a:t>
            </a:r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Opakují se motivy z oblasti automobilových závodů (autor sám také závodil) a protiválečná tématika.</a:t>
            </a:r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Na západní frontě klid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/>
          <a:lstStyle/>
          <a:p>
            <a:r>
              <a:rPr lang="cs-CZ" dirty="0" smtClean="0"/>
              <a:t>Hl. hrdina Paul </a:t>
            </a:r>
            <a:r>
              <a:rPr lang="cs-CZ" dirty="0" err="1" smtClean="0"/>
              <a:t>Kramer</a:t>
            </a:r>
            <a:r>
              <a:rPr lang="cs-CZ" dirty="0" smtClean="0"/>
              <a:t> (přečti pozpátku).</a:t>
            </a:r>
          </a:p>
          <a:p>
            <a:pPr>
              <a:buNone/>
            </a:pPr>
            <a:r>
              <a:rPr lang="cs-CZ" dirty="0" smtClean="0"/>
              <a:t>     Společně s celou třídou svých spolužáků se nechají dobrovolně odvést do armády a následně na frontu (přesvědčil je jejich třídní profesor).</a:t>
            </a:r>
          </a:p>
          <a:p>
            <a:pPr>
              <a:buNone/>
            </a:pPr>
            <a:r>
              <a:rPr lang="cs-CZ" dirty="0" smtClean="0"/>
              <a:t>     Postupně všichni umírají. Velice přesné líčení životních podmínek v zákopech (pohled obyčejného vojáka na válku).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Padl v říjnu 1918, v den, jenž byl na celém bojišti tak tichý, že se zpráva vrchního velitelství omezila na větu: „</a:t>
            </a:r>
            <a:r>
              <a:rPr lang="cs-CZ" dirty="0" smtClean="0">
                <a:solidFill>
                  <a:srgbClr val="FFC000"/>
                </a:solidFill>
              </a:rPr>
              <a:t>Na západní frontě byl klid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.”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470916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978-80-7289-162-7</a:t>
            </a:r>
          </a:p>
          <a:p>
            <a:r>
              <a:rPr lang="cs-CZ" sz="3200" dirty="0" smtClean="0">
                <a:hlinkClick r:id="rId2"/>
              </a:rPr>
              <a:t>http://ww2.callutheran.edu/</a:t>
            </a:r>
            <a:r>
              <a:rPr lang="cs-CZ" sz="3200" dirty="0" err="1" smtClean="0">
                <a:hlinkClick r:id="rId2"/>
              </a:rPr>
              <a:t>iss</a:t>
            </a:r>
            <a:r>
              <a:rPr lang="cs-CZ" sz="3200" dirty="0" smtClean="0">
                <a:hlinkClick r:id="rId2"/>
              </a:rPr>
              <a:t>/</a:t>
            </a:r>
            <a:r>
              <a:rPr lang="cs-CZ" sz="3200" dirty="0" err="1" smtClean="0">
                <a:hlinkClick r:id="rId2"/>
              </a:rPr>
              <a:t>research</a:t>
            </a:r>
            <a:r>
              <a:rPr lang="cs-CZ" sz="3200" dirty="0" smtClean="0">
                <a:hlinkClick r:id="rId2"/>
              </a:rPr>
              <a:t>/</a:t>
            </a:r>
            <a:r>
              <a:rPr lang="cs-CZ" sz="3200" dirty="0" err="1" smtClean="0">
                <a:hlinkClick r:id="rId2"/>
              </a:rPr>
              <a:t>humanities</a:t>
            </a:r>
            <a:r>
              <a:rPr lang="cs-CZ" sz="3200" dirty="0" smtClean="0">
                <a:hlinkClick r:id="rId2"/>
              </a:rPr>
              <a:t>/</a:t>
            </a:r>
            <a:r>
              <a:rPr lang="cs-CZ" sz="3200" dirty="0" err="1" smtClean="0">
                <a:hlinkClick r:id="rId2"/>
              </a:rPr>
              <a:t>images</a:t>
            </a:r>
            <a:r>
              <a:rPr lang="cs-CZ" sz="3200" dirty="0" smtClean="0">
                <a:hlinkClick r:id="rId2"/>
              </a:rPr>
              <a:t>/</a:t>
            </a:r>
            <a:r>
              <a:rPr lang="cs-CZ" sz="3200" dirty="0" err="1" smtClean="0">
                <a:hlinkClick r:id="rId2"/>
              </a:rPr>
              <a:t>remarque.jpg</a:t>
            </a:r>
            <a:endParaRPr lang="cs-CZ" sz="3200" dirty="0" smtClean="0"/>
          </a:p>
          <a:p>
            <a:r>
              <a:rPr lang="cs-CZ" sz="3200" dirty="0" smtClean="0"/>
              <a:t>http://www.</a:t>
            </a:r>
            <a:r>
              <a:rPr lang="cs-CZ" sz="3200" dirty="0" err="1" smtClean="0"/>
              <a:t>born</a:t>
            </a:r>
            <a:r>
              <a:rPr lang="cs-CZ" sz="3200" dirty="0" smtClean="0"/>
              <a:t>-</a:t>
            </a:r>
            <a:r>
              <a:rPr lang="cs-CZ" sz="3200" dirty="0" err="1" smtClean="0"/>
              <a:t>today.com</a:t>
            </a:r>
            <a:r>
              <a:rPr lang="cs-CZ" sz="3200" dirty="0" smtClean="0"/>
              <a:t>/</a:t>
            </a:r>
            <a:r>
              <a:rPr lang="cs-CZ" sz="3200" dirty="0" err="1" smtClean="0"/>
              <a:t>btpix</a:t>
            </a:r>
            <a:r>
              <a:rPr lang="cs-CZ" sz="3200" dirty="0" smtClean="0"/>
              <a:t>/</a:t>
            </a:r>
            <a:r>
              <a:rPr lang="cs-CZ" sz="3200" dirty="0" err="1" smtClean="0"/>
              <a:t>remarque</a:t>
            </a:r>
            <a:r>
              <a:rPr lang="cs-CZ" sz="3200" dirty="0" smtClean="0"/>
              <a:t>_</a:t>
            </a:r>
            <a:r>
              <a:rPr lang="cs-CZ" sz="3200" dirty="0" err="1" smtClean="0"/>
              <a:t>erich.jpg</a:t>
            </a:r>
            <a:endParaRPr lang="cs-CZ" sz="32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2. 5. 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121</TotalTime>
  <Words>304</Words>
  <Application>Microsoft Office PowerPoint</Application>
  <PresentationFormat>Předvádění na obrazovce (4:3)</PresentationFormat>
  <Paragraphs>34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Název školy: ZŠ Klášterec nad Ohří, Krátká 676 Autor: Mgr. Hnilička Jiří Název materiálu: VY_32_INOVACE_10_18_E. M. Remarque  Číslo projektu: CZ.1.07/1.4.00/21.1115  </vt:lpstr>
      <vt:lpstr>Erich Maria Remarque (1898 – 1970)</vt:lpstr>
      <vt:lpstr>Snímek 3</vt:lpstr>
      <vt:lpstr>Snímek 4</vt:lpstr>
      <vt:lpstr>Na západní frontě klid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 (1890 – 1938)</dc:title>
  <dc:creator>Hlína</dc:creator>
  <cp:lastModifiedBy>Hlína</cp:lastModifiedBy>
  <cp:revision>13</cp:revision>
  <dcterms:created xsi:type="dcterms:W3CDTF">2012-03-28T20:02:48Z</dcterms:created>
  <dcterms:modified xsi:type="dcterms:W3CDTF">2012-06-13T21:23:31Z</dcterms:modified>
</cp:coreProperties>
</file>