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9" r:id="rId2"/>
    <p:sldId id="262" r:id="rId3"/>
    <p:sldId id="263" r:id="rId4"/>
    <p:sldId id="257" r:id="rId5"/>
    <p:sldId id="258" r:id="rId6"/>
    <p:sldId id="265" r:id="rId7"/>
    <p:sldId id="264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535AA7-DE46-4D1D-AF1E-83856D990790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9CF525-BF9C-4971-90A0-90D7F07AE66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knihovnicka.werich.cz/knihy/img/350_1.jpg" TargetMode="External"/><Relationship Id="rId2" Type="http://schemas.openxmlformats.org/officeDocument/2006/relationships/hyperlink" Target="http://knihovnicka.werich.cz/knihy/img/349_1_nahled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knihovnicka.werich.cz/knihy/img/571_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3140967"/>
          </a:xfrm>
        </p:spPr>
        <p:txBody>
          <a:bodyPr>
            <a:noAutofit/>
          </a:bodyPr>
          <a:lstStyle/>
          <a:p>
            <a:pPr algn="l"/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400" b="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Mgr. Hnilička Jiří</a:t>
            </a: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4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400" i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400" i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_32_INOVACE_11_18_Osvobozené </a:t>
            </a:r>
            <a:r>
              <a:rPr lang="cs-CZ" sz="24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divadlo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projektu: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0" y="3212976"/>
            <a:ext cx="9144000" cy="196862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Prezentace pro hodinu literatury v devátém ročníku. Žák se seznamuje s osobnostmi Osvobozeného divadla.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76479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4427984" y="1196752"/>
            <a:ext cx="44358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Jiří Voskovec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52464" y="4797152"/>
            <a:ext cx="36663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Jan Werich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1560" y="5805264"/>
            <a:ext cx="5184576" cy="792088"/>
          </a:xfrm>
          <a:prstGeom prst="rect">
            <a:avLst/>
          </a:prstGeom>
          <a:noFill/>
          <a:ln w="107950" cap="rnd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500"/>
                            </p:stCondLst>
                            <p:childTnLst>
                              <p:par>
                                <p:cTn id="23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 animBg="1"/>
      <p:bldP spid="9" grpId="1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4716017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0"/>
            <a:ext cx="4427985" cy="68960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16" presetClass="entr" presetSubtype="2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3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Osvobozené divadlo</a:t>
            </a:r>
            <a:endParaRPr lang="cs-CZ" sz="3200" b="1" u="sng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3200" dirty="0" smtClean="0"/>
          </a:p>
          <a:p>
            <a:r>
              <a:rPr lang="cs-CZ" sz="3200" dirty="0" smtClean="0"/>
              <a:t>Hlavní představitelé: </a:t>
            </a:r>
          </a:p>
          <a:p>
            <a:r>
              <a:rPr lang="cs-CZ" sz="3200" dirty="0" smtClean="0"/>
              <a:t>Jan Werich (herec, autor)</a:t>
            </a:r>
          </a:p>
          <a:p>
            <a:r>
              <a:rPr lang="cs-CZ" sz="3200" dirty="0" smtClean="0"/>
              <a:t>Jiří Voskovec (herec, autor)</a:t>
            </a:r>
          </a:p>
          <a:p>
            <a:r>
              <a:rPr lang="cs-CZ" sz="3200" dirty="0" smtClean="0"/>
              <a:t>Jaroslav Ježek (hudba)</a:t>
            </a:r>
          </a:p>
          <a:p>
            <a:r>
              <a:rPr lang="cs-CZ" sz="3200" dirty="0" smtClean="0"/>
              <a:t>Jindřich </a:t>
            </a:r>
            <a:r>
              <a:rPr lang="cs-CZ" sz="3200" dirty="0" err="1" smtClean="0"/>
              <a:t>Honzl</a:t>
            </a:r>
            <a:r>
              <a:rPr lang="cs-CZ" sz="3200" dirty="0" smtClean="0"/>
              <a:t> (režisér)</a:t>
            </a:r>
          </a:p>
          <a:p>
            <a:endParaRPr lang="cs-CZ" sz="3200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1"/>
            <a:ext cx="1872208" cy="2348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2348880"/>
            <a:ext cx="1872208" cy="257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4653136"/>
            <a:ext cx="1872208" cy="2204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0"/>
            <a:ext cx="8460432" cy="685800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1927 – první hra </a:t>
            </a:r>
            <a:r>
              <a:rPr lang="cs-CZ" b="1" dirty="0" smtClean="0">
                <a:solidFill>
                  <a:srgbClr val="C00000"/>
                </a:solidFill>
              </a:rPr>
              <a:t>Vest </a:t>
            </a:r>
            <a:r>
              <a:rPr lang="cs-CZ" b="1" dirty="0" err="1" smtClean="0">
                <a:solidFill>
                  <a:srgbClr val="C00000"/>
                </a:solidFill>
              </a:rPr>
              <a:t>pocket</a:t>
            </a:r>
            <a:r>
              <a:rPr lang="cs-CZ" b="1" dirty="0" smtClean="0">
                <a:solidFill>
                  <a:srgbClr val="C00000"/>
                </a:solidFill>
              </a:rPr>
              <a:t> revue</a:t>
            </a:r>
          </a:p>
          <a:p>
            <a:pPr>
              <a:buNone/>
            </a:pPr>
            <a:r>
              <a:rPr lang="cs-CZ" dirty="0" smtClean="0"/>
              <a:t>následovalo dalších 26 her</a:t>
            </a:r>
          </a:p>
          <a:p>
            <a:pPr>
              <a:buNone/>
            </a:pPr>
            <a:r>
              <a:rPr lang="cs-CZ" dirty="0" smtClean="0"/>
              <a:t>Nejznámější jsou: </a:t>
            </a:r>
            <a:r>
              <a:rPr lang="cs-CZ" b="1" dirty="0" smtClean="0">
                <a:solidFill>
                  <a:srgbClr val="C00000"/>
                </a:solidFill>
              </a:rPr>
              <a:t>Těžká Barbora, Balada z hadrů,</a:t>
            </a: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 Rub a líc</a:t>
            </a:r>
          </a:p>
          <a:p>
            <a:pPr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J</a:t>
            </a:r>
            <a:r>
              <a:rPr lang="cs-CZ" dirty="0" smtClean="0"/>
              <a:t>edná se o avantgardní divadlo, </a:t>
            </a:r>
            <a:r>
              <a:rPr lang="cs-CZ" dirty="0" err="1" smtClean="0"/>
              <a:t>tz</a:t>
            </a:r>
            <a:r>
              <a:rPr lang="cs-CZ" dirty="0" smtClean="0"/>
              <a:t>. experimenty (hledání nových obsahů a forem), společenská revolta, odmítání tradičních postupů.</a:t>
            </a:r>
          </a:p>
          <a:p>
            <a:pPr>
              <a:buNone/>
            </a:pPr>
            <a:r>
              <a:rPr lang="cs-CZ" dirty="0" smtClean="0"/>
              <a:t>Forbíny – divadelní výstup před uzavřenou oponou, vtipně reagoval na současnou společenskou a politickou situaci, za oponou se upravovala scéna.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Film – </a:t>
            </a:r>
            <a:r>
              <a:rPr lang="cs-CZ" dirty="0" smtClean="0">
                <a:solidFill>
                  <a:srgbClr val="0070C0"/>
                </a:solidFill>
              </a:rPr>
              <a:t>Svět patří nám, Peníze nebo život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Forbína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http://www.</a:t>
            </a:r>
            <a:r>
              <a:rPr lang="cs-CZ" dirty="0" err="1" smtClean="0"/>
              <a:t>youtube.com</a:t>
            </a:r>
            <a:r>
              <a:rPr lang="cs-CZ" dirty="0" smtClean="0"/>
              <a:t>/</a:t>
            </a:r>
            <a:r>
              <a:rPr lang="cs-CZ" dirty="0" err="1" smtClean="0"/>
              <a:t>watch</a:t>
            </a:r>
            <a:r>
              <a:rPr lang="cs-CZ" dirty="0" smtClean="0"/>
              <a:t>?v=2Ra0mIl46dM&amp;feature=</a:t>
            </a:r>
            <a:r>
              <a:rPr lang="cs-CZ" dirty="0" err="1" smtClean="0"/>
              <a:t>related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 numCol="3">
            <a:normAutofit fontScale="55000" lnSpcReduction="20000"/>
          </a:bodyPr>
          <a:lstStyle/>
          <a:p>
            <a:pPr>
              <a:buNone/>
            </a:pPr>
            <a:r>
              <a:rPr lang="cs-CZ" dirty="0" smtClean="0"/>
              <a:t>1.</a:t>
            </a:r>
          </a:p>
          <a:p>
            <a:pPr>
              <a:buNone/>
            </a:pPr>
            <a:r>
              <a:rPr lang="cs-CZ" dirty="0" smtClean="0"/>
              <a:t>Když </a:t>
            </a:r>
            <a:r>
              <a:rPr lang="cs-CZ" dirty="0" err="1" smtClean="0"/>
              <a:t>eště</a:t>
            </a:r>
            <a:r>
              <a:rPr lang="cs-CZ" dirty="0" smtClean="0"/>
              <a:t> civilizace nebyla,</a:t>
            </a:r>
          </a:p>
          <a:p>
            <a:pPr>
              <a:buNone/>
            </a:pPr>
            <a:r>
              <a:rPr lang="cs-CZ" dirty="0" smtClean="0"/>
              <a:t>vládla celým širým světem idyla.</a:t>
            </a:r>
          </a:p>
          <a:p>
            <a:pPr>
              <a:buNone/>
            </a:pPr>
            <a:r>
              <a:rPr lang="cs-CZ" dirty="0" smtClean="0"/>
              <a:t>Lidi byly jen nahaté opice,</a:t>
            </a:r>
          </a:p>
          <a:p>
            <a:pPr>
              <a:buNone/>
            </a:pPr>
            <a:r>
              <a:rPr lang="cs-CZ" dirty="0" smtClean="0"/>
              <a:t>brontosaurus válcoval jim silnice.</a:t>
            </a:r>
          </a:p>
          <a:p>
            <a:pPr>
              <a:buNone/>
            </a:pPr>
            <a:r>
              <a:rPr lang="cs-CZ" dirty="0" smtClean="0"/>
              <a:t>V poledne mu dali metrák přesličky</a:t>
            </a:r>
          </a:p>
          <a:p>
            <a:pPr>
              <a:buNone/>
            </a:pPr>
            <a:r>
              <a:rPr lang="cs-CZ" dirty="0" smtClean="0"/>
              <a:t>a pak v jeho stínu hráli kuličky.</a:t>
            </a:r>
          </a:p>
          <a:p>
            <a:pPr>
              <a:buNone/>
            </a:pPr>
            <a:r>
              <a:rPr lang="cs-CZ" dirty="0" smtClean="0"/>
              <a:t>Brontosaurus žral, </a:t>
            </a:r>
            <a:r>
              <a:rPr lang="cs-CZ" dirty="0" err="1" smtClean="0"/>
              <a:t>lidoop</a:t>
            </a:r>
            <a:r>
              <a:rPr lang="cs-CZ" dirty="0" smtClean="0"/>
              <a:t> si hrál.</a:t>
            </a:r>
          </a:p>
          <a:p>
            <a:pPr>
              <a:buNone/>
            </a:pPr>
            <a:r>
              <a:rPr lang="cs-CZ" dirty="0" smtClean="0"/>
              <a:t>když dostal hlad, tak si vzal</a:t>
            </a:r>
          </a:p>
          <a:p>
            <a:pPr>
              <a:buNone/>
            </a:pPr>
            <a:r>
              <a:rPr lang="cs-CZ" dirty="0" smtClean="0"/>
              <a:t>a potom klidně spal.</a:t>
            </a:r>
          </a:p>
          <a:p>
            <a:pPr>
              <a:buNone/>
            </a:pPr>
            <a:r>
              <a:rPr lang="cs-CZ" dirty="0" smtClean="0"/>
              <a:t>K obědu měl datle, </a:t>
            </a:r>
          </a:p>
          <a:p>
            <a:pPr>
              <a:buNone/>
            </a:pPr>
            <a:r>
              <a:rPr lang="cs-CZ" dirty="0" smtClean="0"/>
              <a:t>k večeři zas jelena.</a:t>
            </a:r>
          </a:p>
          <a:p>
            <a:pPr>
              <a:buNone/>
            </a:pPr>
            <a:r>
              <a:rPr lang="cs-CZ" dirty="0" smtClean="0"/>
              <a:t>Z palmy měl paraple, </a:t>
            </a:r>
          </a:p>
          <a:p>
            <a:pPr>
              <a:buNone/>
            </a:pPr>
            <a:r>
              <a:rPr lang="cs-CZ" dirty="0" smtClean="0"/>
              <a:t>mlíko z vemena.</a:t>
            </a:r>
          </a:p>
          <a:p>
            <a:pPr>
              <a:buNone/>
            </a:pPr>
            <a:r>
              <a:rPr lang="cs-CZ" dirty="0" smtClean="0"/>
              <a:t>Nic nepočítal, nebyly peníze.</a:t>
            </a:r>
          </a:p>
          <a:p>
            <a:pPr>
              <a:buNone/>
            </a:pPr>
            <a:r>
              <a:rPr lang="cs-CZ" dirty="0" smtClean="0"/>
              <a:t>Měl to, co si vzal, nebyla krize.</a:t>
            </a:r>
          </a:p>
          <a:p>
            <a:pPr>
              <a:buNone/>
            </a:pPr>
            <a:r>
              <a:rPr lang="cs-CZ" dirty="0" smtClean="0"/>
              <a:t>A k tomu času byla fůra,</a:t>
            </a:r>
          </a:p>
          <a:p>
            <a:pPr>
              <a:buNone/>
            </a:pPr>
            <a:r>
              <a:rPr lang="cs-CZ" dirty="0" smtClean="0"/>
              <a:t>Lidi byly nevinný,</a:t>
            </a:r>
          </a:p>
          <a:p>
            <a:pPr>
              <a:buNone/>
            </a:pPr>
            <a:r>
              <a:rPr lang="cs-CZ" dirty="0" smtClean="0"/>
              <a:t>Nebyla cenzura, </a:t>
            </a:r>
            <a:r>
              <a:rPr lang="cs-CZ" dirty="0" err="1" smtClean="0"/>
              <a:t>nečtli</a:t>
            </a:r>
            <a:r>
              <a:rPr lang="cs-CZ" dirty="0" smtClean="0"/>
              <a:t> noviny.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2.</a:t>
            </a:r>
          </a:p>
          <a:p>
            <a:pPr>
              <a:buNone/>
            </a:pPr>
            <a:r>
              <a:rPr lang="cs-CZ" dirty="0" smtClean="0"/>
              <a:t>Jak dosvědčí předpotopní nálezy,</a:t>
            </a:r>
          </a:p>
          <a:p>
            <a:pPr>
              <a:buNone/>
            </a:pPr>
            <a:r>
              <a:rPr lang="cs-CZ" dirty="0" smtClean="0"/>
              <a:t>Diluvium neznalo vynálezy.</a:t>
            </a:r>
          </a:p>
          <a:p>
            <a:pPr>
              <a:buNone/>
            </a:pPr>
            <a:r>
              <a:rPr lang="cs-CZ" dirty="0" smtClean="0"/>
              <a:t>Jednoho dne přišlo lidem </a:t>
            </a:r>
            <a:r>
              <a:rPr lang="cs-CZ" dirty="0" err="1" smtClean="0"/>
              <a:t>zatěžký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smtClean="0"/>
              <a:t>chodit líčit na mamuty jen pěšky.</a:t>
            </a:r>
          </a:p>
          <a:p>
            <a:pPr>
              <a:buNone/>
            </a:pPr>
            <a:r>
              <a:rPr lang="cs-CZ" dirty="0" smtClean="0"/>
              <a:t>Vypsali soutěž na vynález kola,</a:t>
            </a:r>
          </a:p>
          <a:p>
            <a:pPr>
              <a:buNone/>
            </a:pPr>
            <a:r>
              <a:rPr lang="cs-CZ" dirty="0" smtClean="0"/>
              <a:t>Netušíce, co to kolo vyvolá.</a:t>
            </a:r>
          </a:p>
          <a:p>
            <a:pPr>
              <a:buNone/>
            </a:pPr>
            <a:r>
              <a:rPr lang="cs-CZ" dirty="0" smtClean="0"/>
              <a:t>Každý kolo chtěl, dal za ně co měl.</a:t>
            </a:r>
          </a:p>
          <a:p>
            <a:pPr>
              <a:buNone/>
            </a:pPr>
            <a:r>
              <a:rPr lang="cs-CZ" dirty="0" smtClean="0"/>
              <a:t>Ten co kolo vymyslel, </a:t>
            </a:r>
          </a:p>
          <a:p>
            <a:pPr>
              <a:buNone/>
            </a:pPr>
            <a:r>
              <a:rPr lang="cs-CZ" dirty="0" smtClean="0"/>
              <a:t>čím dále víc chtěl.</a:t>
            </a:r>
          </a:p>
          <a:p>
            <a:pPr>
              <a:buNone/>
            </a:pPr>
            <a:r>
              <a:rPr lang="cs-CZ" dirty="0" smtClean="0"/>
              <a:t>Dávali mu škeble,</a:t>
            </a:r>
          </a:p>
          <a:p>
            <a:pPr>
              <a:buNone/>
            </a:pPr>
            <a:r>
              <a:rPr lang="cs-CZ" dirty="0" smtClean="0"/>
              <a:t>on chtěl pterodaktyla.</a:t>
            </a:r>
          </a:p>
          <a:p>
            <a:pPr>
              <a:buNone/>
            </a:pPr>
            <a:r>
              <a:rPr lang="cs-CZ" dirty="0" smtClean="0"/>
              <a:t>Cena kola hnedle závratná byla.</a:t>
            </a:r>
          </a:p>
          <a:p>
            <a:pPr>
              <a:buNone/>
            </a:pPr>
            <a:r>
              <a:rPr lang="cs-CZ" dirty="0" smtClean="0"/>
              <a:t>Chtěl nejméně tisíc slonů</a:t>
            </a:r>
          </a:p>
          <a:p>
            <a:pPr>
              <a:buNone/>
            </a:pPr>
            <a:r>
              <a:rPr lang="cs-CZ" dirty="0" smtClean="0"/>
              <a:t>a pět dinosaurů k tomu.</a:t>
            </a:r>
          </a:p>
          <a:p>
            <a:pPr>
              <a:buNone/>
            </a:pPr>
            <a:r>
              <a:rPr lang="cs-CZ" dirty="0" smtClean="0"/>
              <a:t>Všechno se mu zdálo málo,</a:t>
            </a:r>
          </a:p>
          <a:p>
            <a:pPr>
              <a:buNone/>
            </a:pPr>
            <a:r>
              <a:rPr lang="cs-CZ" dirty="0" smtClean="0"/>
              <a:t>kolo čím dál více stálo.</a:t>
            </a:r>
          </a:p>
          <a:p>
            <a:pPr>
              <a:buNone/>
            </a:pPr>
            <a:r>
              <a:rPr lang="cs-CZ" dirty="0" smtClean="0"/>
              <a:t>Až na konec přišel na to,</a:t>
            </a:r>
          </a:p>
          <a:p>
            <a:pPr>
              <a:buNone/>
            </a:pPr>
            <a:r>
              <a:rPr lang="cs-CZ" dirty="0" smtClean="0"/>
              <a:t>že chce za to kolo zlato,</a:t>
            </a:r>
          </a:p>
          <a:p>
            <a:pPr>
              <a:buNone/>
            </a:pPr>
            <a:r>
              <a:rPr lang="cs-CZ" dirty="0" smtClean="0"/>
              <a:t>za kulatý zas kulatý, </a:t>
            </a:r>
          </a:p>
          <a:p>
            <a:pPr>
              <a:buNone/>
            </a:pPr>
            <a:r>
              <a:rPr lang="cs-CZ" dirty="0" smtClean="0"/>
              <a:t>tak vznikly peníze.</a:t>
            </a:r>
          </a:p>
          <a:p>
            <a:pPr>
              <a:buNone/>
            </a:pPr>
            <a:r>
              <a:rPr lang="cs-CZ" dirty="0" smtClean="0"/>
              <a:t>Tak vznikl člověk bohatý</a:t>
            </a:r>
          </a:p>
          <a:p>
            <a:pPr>
              <a:buNone/>
            </a:pPr>
            <a:r>
              <a:rPr lang="cs-CZ" dirty="0" smtClean="0"/>
              <a:t>a první krize. Protože</a:t>
            </a:r>
          </a:p>
          <a:p>
            <a:pPr>
              <a:buNone/>
            </a:pPr>
            <a:r>
              <a:rPr lang="cs-CZ" dirty="0" smtClean="0"/>
              <a:t>zlato měli pouze ti, </a:t>
            </a:r>
          </a:p>
          <a:p>
            <a:pPr>
              <a:buNone/>
            </a:pPr>
            <a:r>
              <a:rPr lang="cs-CZ" dirty="0" smtClean="0"/>
              <a:t>co znali kšeftovat</a:t>
            </a:r>
          </a:p>
          <a:p>
            <a:pPr>
              <a:buNone/>
            </a:pPr>
            <a:r>
              <a:rPr lang="cs-CZ" dirty="0" smtClean="0"/>
              <a:t>a ostatní z nouze </a:t>
            </a:r>
            <a:r>
              <a:rPr lang="cs-CZ" dirty="0" err="1" smtClean="0"/>
              <a:t>začli</a:t>
            </a:r>
            <a:r>
              <a:rPr lang="cs-CZ" dirty="0" smtClean="0"/>
              <a:t> pracovat.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3.</a:t>
            </a:r>
          </a:p>
          <a:p>
            <a:pPr>
              <a:buNone/>
            </a:pPr>
            <a:r>
              <a:rPr lang="cs-CZ" dirty="0" smtClean="0"/>
              <a:t>Místo jeskyně teď lidi mají dům,</a:t>
            </a:r>
          </a:p>
          <a:p>
            <a:pPr>
              <a:buNone/>
            </a:pPr>
            <a:r>
              <a:rPr lang="cs-CZ" dirty="0" smtClean="0"/>
              <a:t>vynález kola hnali ad absurdum.</a:t>
            </a:r>
          </a:p>
          <a:p>
            <a:pPr>
              <a:buNone/>
            </a:pPr>
            <a:r>
              <a:rPr lang="cs-CZ" dirty="0" smtClean="0"/>
              <a:t>Zapomněli, že kola </a:t>
            </a:r>
            <a:r>
              <a:rPr lang="cs-CZ" dirty="0" err="1" smtClean="0"/>
              <a:t>patřej</a:t>
            </a:r>
            <a:r>
              <a:rPr lang="cs-CZ" dirty="0" smtClean="0"/>
              <a:t> k vozům,</a:t>
            </a:r>
          </a:p>
          <a:p>
            <a:pPr>
              <a:buNone/>
            </a:pPr>
            <a:r>
              <a:rPr lang="cs-CZ" dirty="0" smtClean="0"/>
              <a:t>všude jsou kolečka a nikde rozum.</a:t>
            </a:r>
          </a:p>
          <a:p>
            <a:pPr>
              <a:buNone/>
            </a:pPr>
            <a:r>
              <a:rPr lang="cs-CZ" dirty="0" smtClean="0"/>
              <a:t>Koleček ze zlata je čím dále víc,</a:t>
            </a:r>
          </a:p>
          <a:p>
            <a:pPr>
              <a:buNone/>
            </a:pPr>
            <a:r>
              <a:rPr lang="cs-CZ" dirty="0" smtClean="0"/>
              <a:t>jenže ta kolečka už </a:t>
            </a:r>
            <a:r>
              <a:rPr lang="cs-CZ" dirty="0" err="1" smtClean="0"/>
              <a:t>neplatěj</a:t>
            </a:r>
            <a:r>
              <a:rPr lang="cs-CZ" dirty="0" smtClean="0"/>
              <a:t> nic.</a:t>
            </a:r>
          </a:p>
          <a:p>
            <a:pPr>
              <a:buNone/>
            </a:pPr>
            <a:r>
              <a:rPr lang="cs-CZ" dirty="0" smtClean="0"/>
              <a:t>Civilizace není legrace,</a:t>
            </a:r>
          </a:p>
          <a:p>
            <a:pPr>
              <a:buNone/>
            </a:pPr>
            <a:r>
              <a:rPr lang="cs-CZ" dirty="0" smtClean="0"/>
              <a:t>To je moc koleček </a:t>
            </a:r>
          </a:p>
          <a:p>
            <a:pPr>
              <a:buNone/>
            </a:pPr>
            <a:r>
              <a:rPr lang="cs-CZ" dirty="0" smtClean="0"/>
              <a:t>a vůbec žádná práce.</a:t>
            </a:r>
          </a:p>
          <a:p>
            <a:pPr>
              <a:buNone/>
            </a:pPr>
            <a:r>
              <a:rPr lang="cs-CZ" dirty="0" smtClean="0"/>
              <a:t>My už nejsme lidi, </a:t>
            </a:r>
          </a:p>
          <a:p>
            <a:pPr>
              <a:buNone/>
            </a:pPr>
            <a:r>
              <a:rPr lang="cs-CZ" dirty="0" smtClean="0"/>
              <a:t>my jsme jenom partaje,</a:t>
            </a:r>
          </a:p>
          <a:p>
            <a:pPr>
              <a:buNone/>
            </a:pPr>
            <a:r>
              <a:rPr lang="cs-CZ" dirty="0" smtClean="0"/>
              <a:t>žádný z nás nevidí, </a:t>
            </a:r>
          </a:p>
          <a:p>
            <a:pPr>
              <a:buNone/>
            </a:pPr>
            <a:r>
              <a:rPr lang="cs-CZ" dirty="0" smtClean="0"/>
              <a:t>v čem ta chyba je.</a:t>
            </a:r>
          </a:p>
          <a:p>
            <a:pPr>
              <a:buNone/>
            </a:pPr>
            <a:r>
              <a:rPr lang="cs-CZ" dirty="0" smtClean="0"/>
              <a:t>Nikdo neví kudy na to,</a:t>
            </a:r>
          </a:p>
          <a:p>
            <a:pPr>
              <a:buNone/>
            </a:pPr>
            <a:r>
              <a:rPr lang="cs-CZ" dirty="0" smtClean="0"/>
              <a:t>jeden volá: „Zrušte zlato!“,</a:t>
            </a:r>
          </a:p>
          <a:p>
            <a:pPr>
              <a:buNone/>
            </a:pPr>
            <a:r>
              <a:rPr lang="cs-CZ" dirty="0" smtClean="0"/>
              <a:t>tamten po něm hází bláto,</a:t>
            </a:r>
          </a:p>
          <a:p>
            <a:pPr>
              <a:buNone/>
            </a:pPr>
            <a:r>
              <a:rPr lang="cs-CZ" dirty="0" smtClean="0"/>
              <a:t>ten ví, kolik tamten krade.</a:t>
            </a:r>
          </a:p>
          <a:p>
            <a:pPr>
              <a:buNone/>
            </a:pPr>
            <a:r>
              <a:rPr lang="cs-CZ" dirty="0" smtClean="0"/>
              <a:t>Staří </a:t>
            </a:r>
            <a:r>
              <a:rPr lang="cs-CZ" dirty="0" err="1" smtClean="0"/>
              <a:t>volaj</a:t>
            </a:r>
            <a:r>
              <a:rPr lang="cs-CZ" dirty="0" smtClean="0"/>
              <a:t>´: „Zkroťte mladé!“.</a:t>
            </a:r>
          </a:p>
          <a:p>
            <a:pPr>
              <a:buNone/>
            </a:pPr>
            <a:r>
              <a:rPr lang="cs-CZ" dirty="0" smtClean="0"/>
              <a:t>Ten to řeší čistou rasou.</a:t>
            </a:r>
          </a:p>
          <a:p>
            <a:pPr>
              <a:buNone/>
            </a:pPr>
            <a:r>
              <a:rPr lang="cs-CZ" dirty="0" smtClean="0"/>
              <a:t>Stát brečí nad </a:t>
            </a:r>
            <a:r>
              <a:rPr lang="cs-CZ" dirty="0" err="1" smtClean="0"/>
              <a:t>nad</a:t>
            </a:r>
            <a:r>
              <a:rPr lang="cs-CZ" dirty="0" smtClean="0"/>
              <a:t> prázdnou kasou.</a:t>
            </a:r>
          </a:p>
          <a:p>
            <a:pPr>
              <a:buNone/>
            </a:pPr>
            <a:r>
              <a:rPr lang="cs-CZ" dirty="0" smtClean="0"/>
              <a:t>Kdo </a:t>
            </a:r>
            <a:r>
              <a:rPr lang="cs-CZ" dirty="0" err="1" smtClean="0"/>
              <a:t>prej</a:t>
            </a:r>
            <a:r>
              <a:rPr lang="cs-CZ" dirty="0" smtClean="0"/>
              <a:t> šetří, ten má za tři,</a:t>
            </a:r>
          </a:p>
          <a:p>
            <a:pPr>
              <a:buNone/>
            </a:pPr>
            <a:r>
              <a:rPr lang="cs-CZ" dirty="0" err="1" smtClean="0"/>
              <a:t>Slovani</a:t>
            </a:r>
            <a:r>
              <a:rPr lang="cs-CZ" dirty="0" smtClean="0"/>
              <a:t> jsou všichni bratři.</a:t>
            </a:r>
          </a:p>
          <a:p>
            <a:pPr>
              <a:buNone/>
            </a:pPr>
            <a:r>
              <a:rPr lang="cs-CZ" dirty="0" smtClean="0"/>
              <a:t>Národ volá: „Chceme práci!“.</a:t>
            </a:r>
          </a:p>
          <a:p>
            <a:pPr>
              <a:buNone/>
            </a:pPr>
            <a:r>
              <a:rPr lang="cs-CZ" dirty="0" smtClean="0"/>
              <a:t>Továrny se nevyplácí, </a:t>
            </a:r>
          </a:p>
          <a:p>
            <a:pPr>
              <a:buNone/>
            </a:pPr>
            <a:r>
              <a:rPr lang="cs-CZ" dirty="0" smtClean="0"/>
              <a:t>v dolech se nefárá.</a:t>
            </a:r>
          </a:p>
          <a:p>
            <a:pPr>
              <a:buNone/>
            </a:pPr>
            <a:r>
              <a:rPr lang="cs-CZ" dirty="0" smtClean="0"/>
              <a:t>A v takové situaci</a:t>
            </a:r>
          </a:p>
          <a:p>
            <a:pPr>
              <a:buNone/>
            </a:pPr>
            <a:r>
              <a:rPr lang="cs-CZ" dirty="0" smtClean="0"/>
              <a:t>zazní fanfára, že přišel:</a:t>
            </a:r>
          </a:p>
          <a:p>
            <a:pPr>
              <a:buNone/>
            </a:pPr>
            <a:r>
              <a:rPr lang="cs-CZ" dirty="0" smtClean="0"/>
              <a:t>Spásonosný osel, už se věří oslovi,</a:t>
            </a:r>
          </a:p>
          <a:p>
            <a:pPr>
              <a:buNone/>
            </a:pPr>
            <a:r>
              <a:rPr lang="cs-CZ" dirty="0" smtClean="0"/>
              <a:t>Jen když nás ten osel hlučně osloví.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470916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Použitá literatura a odkazy.</a:t>
            </a:r>
          </a:p>
          <a:p>
            <a:pPr>
              <a:buNone/>
            </a:pPr>
            <a:r>
              <a:rPr lang="cs-CZ" sz="3000" dirty="0" smtClean="0"/>
              <a:t>MARTINKOVÁ, V., Teorie literatury netradičně. 1.vyd. Praha, </a:t>
            </a:r>
            <a:r>
              <a:rPr lang="cs-CZ" sz="3000" dirty="0" err="1" smtClean="0"/>
              <a:t>Trizonia</a:t>
            </a:r>
            <a:r>
              <a:rPr lang="cs-CZ" sz="3000" dirty="0" smtClean="0"/>
              <a:t> 1995. ISBN 80-85573-61-X</a:t>
            </a:r>
          </a:p>
          <a:p>
            <a:pPr>
              <a:buNone/>
            </a:pPr>
            <a:r>
              <a:rPr lang="cs-CZ" sz="3000" dirty="0" smtClean="0"/>
              <a:t>VIEWEGHOVÁ, T., Čítanka pro 9. ročník základní školy, 1. </a:t>
            </a:r>
            <a:r>
              <a:rPr lang="cs-CZ" sz="3000" dirty="0" err="1" smtClean="0"/>
              <a:t>vyd</a:t>
            </a:r>
            <a:r>
              <a:rPr lang="cs-CZ" sz="3000" dirty="0" smtClean="0"/>
              <a:t>. Brno, Nová škola 2010. ISBN 978-80-7289-162-7</a:t>
            </a:r>
          </a:p>
          <a:p>
            <a:r>
              <a:rPr lang="cs-CZ" sz="2800" dirty="0" smtClean="0">
                <a:hlinkClick r:id="rId2"/>
              </a:rPr>
              <a:t>http://knihovnicka.werich.cz/knihy/img/349_1_nahled.jpg</a:t>
            </a:r>
            <a:endParaRPr lang="cs-CZ" sz="2800" dirty="0" smtClean="0"/>
          </a:p>
          <a:p>
            <a:r>
              <a:rPr lang="cs-CZ" sz="2800" dirty="0" smtClean="0">
                <a:hlinkClick r:id="rId3"/>
              </a:rPr>
              <a:t>http://knihovnicka.werich.cz/knihy/img/350_1.jpg</a:t>
            </a:r>
            <a:endParaRPr lang="cs-CZ" sz="2800" dirty="0" smtClean="0"/>
          </a:p>
          <a:p>
            <a:r>
              <a:rPr lang="cs-CZ" sz="2800" dirty="0" smtClean="0">
                <a:hlinkClick r:id="rId4"/>
              </a:rPr>
              <a:t>http://knihovnicka.werich.cz/knihy/img/571_1.jpg</a:t>
            </a:r>
            <a:endParaRPr lang="cs-CZ" sz="2800" dirty="0" smtClean="0"/>
          </a:p>
          <a:p>
            <a:r>
              <a:rPr lang="cs-CZ" sz="2800" dirty="0" smtClean="0"/>
              <a:t>http://img.radio.cz/pictures/herci/voskovec_jiri5x.jpg</a:t>
            </a:r>
          </a:p>
          <a:p>
            <a:pPr>
              <a:buNone/>
            </a:pPr>
            <a:endParaRPr lang="cs-CZ" dirty="0" smtClean="0"/>
          </a:p>
          <a:p>
            <a:r>
              <a:rPr lang="cs-CZ" i="1" dirty="0" smtClean="0"/>
              <a:t>Citováno dne 8. 5. 2012</a:t>
            </a:r>
            <a:endParaRPr lang="cs-CZ" dirty="0" smtClean="0"/>
          </a:p>
          <a:p>
            <a:r>
              <a:rPr lang="cs-CZ" i="1" dirty="0" smtClean="0"/>
              <a:t>DUM uložen na- http://dumy.</a:t>
            </a:r>
            <a:r>
              <a:rPr lang="cs-CZ" i="1" dirty="0" err="1" smtClean="0"/>
              <a:t>cz</a:t>
            </a:r>
            <a:r>
              <a:rPr lang="cs-CZ" i="1" dirty="0" smtClean="0"/>
              <a:t>/</a:t>
            </a:r>
            <a:r>
              <a:rPr lang="cs-CZ" i="1" dirty="0" err="1" smtClean="0"/>
              <a:t>materialy</a:t>
            </a:r>
            <a:r>
              <a:rPr lang="cs-CZ" i="1" dirty="0" smtClean="0"/>
              <a:t>/</a:t>
            </a:r>
            <a:r>
              <a:rPr lang="cs-CZ" i="1" dirty="0" err="1" smtClean="0"/>
              <a:t>prehled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248</TotalTime>
  <Words>646</Words>
  <Application>Microsoft Office PowerPoint</Application>
  <PresentationFormat>Předvádění na obrazovce (4:3)</PresentationFormat>
  <Paragraphs>111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Název školy: ZŠ Klášterec nad Ohří, Krátká 676 Autor: Mgr. Hnilička Jiří Název materiálu: vY_32_INOVACE_11_18_Osvobozené divadlo  Číslo projektu: CZ.1.07/1.4.00/21.1115  </vt:lpstr>
      <vt:lpstr>Snímek 2</vt:lpstr>
      <vt:lpstr>Snímek 3</vt:lpstr>
      <vt:lpstr>Snímek 4</vt:lpstr>
      <vt:lpstr>Snímek 5</vt:lpstr>
      <vt:lpstr>Forbína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Čapek (1890 – 1938)</dc:title>
  <dc:creator>Hlína</dc:creator>
  <cp:lastModifiedBy>Hlína</cp:lastModifiedBy>
  <cp:revision>27</cp:revision>
  <dcterms:created xsi:type="dcterms:W3CDTF">2012-03-28T20:02:48Z</dcterms:created>
  <dcterms:modified xsi:type="dcterms:W3CDTF">2012-06-13T21:23:41Z</dcterms:modified>
</cp:coreProperties>
</file>