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ACE50-6FF3-4E0D-861D-A08BCF67FD4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2CDD66-B328-43EB-9283-9851AB06B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F514C-E543-400D-8816-C920E697BC0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56A819-CB04-4D31-9CE0-DBCAF6D54F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A1EA7-41E8-4FBD-A6C6-AE749C8B03A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AEDA9-A3D4-427C-91E0-07E760FD6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0C1C8-6479-4202-BA21-E23D41577B9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BCE9E-3583-485E-A7DB-9282221AC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D98E9-B52D-4F61-AE87-705DA458490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AEC2F4-9E77-45FD-A391-1ED19A639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7BDA1-7DB0-4DAA-A640-89267453065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4D84B-B0C0-4BA9-96A0-20A066F02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E74B2-8B68-475B-8B61-F47A7BE31D3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514BA-C1C7-4F1B-A797-B1E03FC498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A000B-A486-437B-B2ED-9C47F2CFF87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859C6-E8C2-479D-A394-C98A5AFBC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C5D06-F961-4480-8ACC-A50ED9C3DD9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1DA5-44E8-4FC9-BABA-8AD049872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A584E-106A-456D-A57C-6443580AB1B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CC7B4-819D-4948-A896-370BBC27A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F9396-B4F7-46C6-B3F2-8C454052A63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6FBB7-1920-4FB4-B72C-519EFC2B4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16BE5E-BDAA-4F0D-8E29-778C59821C3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3B0BAC-A59A-4508-B66F-C79031966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4868863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VY_52_INOVACE_01_3_OPAKOVÁNÍ NÁZVOSLOVÍ DVOUPRVKOVÝCH SLOUČENIN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Číslo skupiny:  3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Vzdělávací oblast/Předmět/Téma: ČLOVĚK A PŘÍRODA / CHEMIE / OPAKOVÁNÍ  UČIVA 8. ROČNÍKU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Anotace: Připomenutí postupů při tvorbě vzorců a názvů dvouprvkových sloučenin. Prezentace zároveň slouží jako podklad pro samostatné procvičení tvorby oxidů, sulfidů i halogenidů.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Ověřeno ve třídě: 9. 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Datum ověření: 9.9. 2011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k </a:t>
            </a:r>
            <a:r>
              <a:rPr lang="cs-CZ" sz="1200" dirty="0" smtClean="0"/>
              <a:t>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Datum:	 9. 9. 2011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postup při tvorbě vzorců dvouprvkových sloučenin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79388" y="1341438"/>
            <a:ext cx="8686800" cy="5303837"/>
          </a:xfrm>
        </p:spPr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napíšeme značku vázaného prvku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z="1200" smtClean="0"/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zapíšeme značku (O, S, halogen) a k němu oxidační číslo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z="1200" smtClean="0"/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podle zakončení přídavného jména v názvu určíme a zapíšeme oxidační číslo prvku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z="1200" smtClean="0"/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upravíme počet vázaných atomů tak, aby se součet oxidačních čísel ve vzorci rovnal nule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55875" y="620713"/>
            <a:ext cx="626427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solidFill>
                  <a:srgbClr val="FF0000"/>
                </a:solidFill>
                <a:latin typeface="Franklin Gothic Book"/>
              </a:rPr>
              <a:t>př. – sulfid fosforečný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667625" y="1341438"/>
            <a:ext cx="936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P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667625" y="2781300"/>
            <a:ext cx="11525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PO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667625" y="4221163"/>
            <a:ext cx="12969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P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V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O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  <a:endParaRPr lang="cs-CZ" sz="320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740650" y="5805488"/>
            <a:ext cx="1152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P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2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0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5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900113" y="6035675"/>
            <a:ext cx="6985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Franklin Gothic Book"/>
              </a:rPr>
              <a:t>není třeba použít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krácení, </a:t>
            </a:r>
            <a:r>
              <a:rPr lang="cs-CZ" sz="2400" dirty="0">
                <a:solidFill>
                  <a:srgbClr val="FF0000"/>
                </a:solidFill>
                <a:latin typeface="Franklin Gothic Book"/>
              </a:rPr>
              <a:t>proto rovnou použijeme křížové pravidlo  ...   -II x 5 + V x 2 = 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utvoř vzorec chloridu mědnatého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635375" y="2276475"/>
            <a:ext cx="936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635375" y="3213100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CuCl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635375" y="4221163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II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Cl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35375" y="5300663"/>
            <a:ext cx="12969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CuCl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utvoř vzorec oxidu mědnatého</a:t>
            </a: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635375" y="1628775"/>
            <a:ext cx="936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635375" y="2708275"/>
            <a:ext cx="11112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CuO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35375" y="3644900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II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O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08400" y="5805488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CuO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19250" y="4365625"/>
            <a:ext cx="66976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Franklin Gothic Book"/>
              </a:rPr>
              <a:t>obě oxidační čísla jsou sudá, proto použijeme vykrácení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dříve, </a:t>
            </a:r>
            <a:r>
              <a:rPr lang="cs-CZ" sz="2400" dirty="0">
                <a:solidFill>
                  <a:srgbClr val="FF0000"/>
                </a:solidFill>
                <a:latin typeface="Franklin Gothic Book"/>
              </a:rPr>
              <a:t>než křížové pravidlo  ...   </a:t>
            </a:r>
          </a:p>
          <a:p>
            <a:r>
              <a:rPr lang="cs-CZ" sz="2400" dirty="0">
                <a:solidFill>
                  <a:srgbClr val="FF0000"/>
                </a:solidFill>
                <a:latin typeface="Franklin Gothic Book"/>
              </a:rPr>
              <a:t>		  II / -II =&gt; Cu</a:t>
            </a:r>
            <a:r>
              <a:rPr lang="cs-CZ" sz="3200" baseline="30000" dirty="0">
                <a:solidFill>
                  <a:srgbClr val="FF0000"/>
                </a:solidFill>
                <a:latin typeface="Franklin Gothic Book"/>
              </a:rPr>
              <a:t>1</a:t>
            </a:r>
            <a:r>
              <a:rPr lang="cs-CZ" sz="2400" dirty="0">
                <a:solidFill>
                  <a:srgbClr val="FF0000"/>
                </a:solidFill>
                <a:latin typeface="Franklin Gothic Book"/>
              </a:rPr>
              <a:t>O</a:t>
            </a:r>
            <a:r>
              <a:rPr lang="cs-CZ" sz="3200" baseline="30000" dirty="0">
                <a:solidFill>
                  <a:srgbClr val="FF0000"/>
                </a:solidFill>
                <a:latin typeface="Franklin Gothic Book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utvoř samostatně vzorce: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r>
              <a:rPr lang="cs-CZ" smtClean="0"/>
              <a:t>oxid dusný		</a:t>
            </a:r>
          </a:p>
          <a:p>
            <a:r>
              <a:rPr lang="cs-CZ" smtClean="0"/>
              <a:t>chlorid draselný	</a:t>
            </a:r>
          </a:p>
          <a:p>
            <a:r>
              <a:rPr lang="cs-CZ" smtClean="0"/>
              <a:t>sulfid osmičelý	</a:t>
            </a:r>
            <a:endParaRPr lang="cs-CZ" baseline="-25000" smtClean="0"/>
          </a:p>
          <a:p>
            <a:r>
              <a:rPr lang="cs-CZ" smtClean="0"/>
              <a:t>fluorid vápenatý	</a:t>
            </a:r>
            <a:endParaRPr lang="cs-CZ" baseline="-25000" smtClean="0"/>
          </a:p>
          <a:p>
            <a:r>
              <a:rPr lang="cs-CZ" smtClean="0"/>
              <a:t>oxid křemičitý		</a:t>
            </a:r>
            <a:endParaRPr lang="cs-CZ" baseline="-25000" smtClean="0"/>
          </a:p>
          <a:p>
            <a:r>
              <a:rPr lang="cs-CZ" smtClean="0"/>
              <a:t>bromid hlinitý		</a:t>
            </a:r>
            <a:endParaRPr lang="cs-CZ" baseline="-25000" smtClean="0"/>
          </a:p>
          <a:p>
            <a:r>
              <a:rPr lang="cs-CZ" smtClean="0"/>
              <a:t>sulfid olovnatý	</a:t>
            </a:r>
          </a:p>
          <a:p>
            <a:r>
              <a:rPr lang="cs-CZ" smtClean="0"/>
              <a:t>chlorid manganistý	</a:t>
            </a:r>
            <a:endParaRPr lang="cs-CZ" baseline="-25000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0"/>
            <a:ext cx="1238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Franklin Gothic Book"/>
              </a:rPr>
              <a:t>ÚKOL:</a:t>
            </a:r>
            <a:endParaRPr lang="cs-CZ" sz="3200" b="1" baseline="3000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postup při tvorbě NÁZVŮ dvouprvkových sloučenin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154988" cy="4525962"/>
          </a:xfrm>
        </p:spPr>
        <p:txBody>
          <a:bodyPr>
            <a:normAutofit fontScale="85000" lnSpcReduction="10000"/>
          </a:bodyPr>
          <a:lstStyle/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1. k prvku oxidu, síry či halogenu přidáme oxidační číslo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2.  dopočítáme oxidační číslo k vázanému prvku (zkontrolujeme, zda je hodnota vzorce nulová)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3. určíme podstatné jméno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4. podle oxidačního čísla vázaného prvku určíme koncovku přídavného jména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79725" y="620713"/>
            <a:ext cx="626427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solidFill>
                  <a:srgbClr val="FF0000"/>
                </a:solidFill>
                <a:latin typeface="Franklin Gothic Book"/>
              </a:rPr>
              <a:t>př. – CO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96188" y="1557338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CuO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451725" y="3573463"/>
            <a:ext cx="15128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Cu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II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O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96188" y="4365625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oxid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227763" y="6092825"/>
            <a:ext cx="29162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oxid uhelnatý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pojmenuj sloučeninu </a:t>
            </a:r>
            <a:r>
              <a:rPr lang="cs-CZ" cap="none" dirty="0" smtClean="0"/>
              <a:t>CS</a:t>
            </a:r>
            <a:r>
              <a:rPr lang="cs-CZ" cap="none" baseline="-25000" dirty="0" smtClean="0"/>
              <a:t>2</a:t>
            </a:r>
            <a:endParaRPr lang="cs-CZ" cap="none" baseline="-25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92500" y="1844675"/>
            <a:ext cx="1223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CS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2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63938" y="2781300"/>
            <a:ext cx="1584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C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IV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S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2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63938" y="3860800"/>
            <a:ext cx="13684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sulfid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91880" y="5013176"/>
            <a:ext cx="2520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Franklin Gothic Book"/>
              </a:rPr>
              <a:t>sulfid uhličitý</a:t>
            </a:r>
            <a:endParaRPr lang="cs-CZ" sz="3200" baseline="30000" dirty="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pojmenuj sloučeninu F</a:t>
            </a:r>
            <a:r>
              <a:rPr lang="cs-CZ" cap="none" dirty="0" smtClean="0"/>
              <a:t>e</a:t>
            </a:r>
            <a:r>
              <a:rPr lang="cs-CZ" baseline="-25000" dirty="0" smtClean="0"/>
              <a:t>2</a:t>
            </a:r>
            <a:r>
              <a:rPr lang="cs-CZ" dirty="0" smtClean="0"/>
              <a:t>0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92500" y="1844675"/>
            <a:ext cx="1439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Fe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2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O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3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63938" y="2781300"/>
            <a:ext cx="18716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Fe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2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III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O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3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-II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63938" y="3860800"/>
            <a:ext cx="13684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oxid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35375" y="5013325"/>
            <a:ext cx="2520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oxid železitý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pojmenuj samostatně sloučeninu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Au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3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AgBr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ZnO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7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SF</a:t>
            </a:r>
            <a:r>
              <a:rPr lang="cs-CZ" baseline="-25000" dirty="0" smtClean="0"/>
              <a:t>6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CCl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AlF</a:t>
            </a:r>
            <a:r>
              <a:rPr lang="cs-CZ" baseline="-25000" dirty="0" smtClean="0"/>
              <a:t>3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Cu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0"/>
            <a:ext cx="1238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Franklin Gothic Book"/>
              </a:rPr>
              <a:t>ÚKOL:</a:t>
            </a:r>
            <a:endParaRPr lang="cs-CZ" sz="3200" b="1" baseline="3000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utvoř samostatně vzorce: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r>
              <a:rPr lang="cs-CZ" smtClean="0"/>
              <a:t>oxid dusný			N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</a:p>
          <a:p>
            <a:r>
              <a:rPr lang="cs-CZ" smtClean="0"/>
              <a:t>chlorid draselný		KCl</a:t>
            </a:r>
          </a:p>
          <a:p>
            <a:r>
              <a:rPr lang="cs-CZ" smtClean="0"/>
              <a:t>sulfid osmičelý		OsS</a:t>
            </a:r>
            <a:r>
              <a:rPr lang="cs-CZ" baseline="-25000" smtClean="0"/>
              <a:t>4</a:t>
            </a:r>
          </a:p>
          <a:p>
            <a:r>
              <a:rPr lang="cs-CZ" smtClean="0"/>
              <a:t>fluorid vápenatý		CaF</a:t>
            </a:r>
            <a:r>
              <a:rPr lang="cs-CZ" baseline="-25000" smtClean="0"/>
              <a:t>2</a:t>
            </a:r>
          </a:p>
          <a:p>
            <a:r>
              <a:rPr lang="cs-CZ" smtClean="0"/>
              <a:t>oxid křemičitý		SiO</a:t>
            </a:r>
            <a:r>
              <a:rPr lang="cs-CZ" baseline="-25000" smtClean="0"/>
              <a:t>2</a:t>
            </a:r>
          </a:p>
          <a:p>
            <a:r>
              <a:rPr lang="cs-CZ" smtClean="0"/>
              <a:t>bromid hlinitý			AlBr</a:t>
            </a:r>
            <a:r>
              <a:rPr lang="cs-CZ" baseline="-25000" smtClean="0"/>
              <a:t>3</a:t>
            </a:r>
          </a:p>
          <a:p>
            <a:r>
              <a:rPr lang="cs-CZ" smtClean="0"/>
              <a:t>sulfid olovnatý		PbS</a:t>
            </a:r>
          </a:p>
          <a:p>
            <a:r>
              <a:rPr lang="cs-CZ" smtClean="0"/>
              <a:t>chlorid manganistý	MnCl</a:t>
            </a:r>
            <a:r>
              <a:rPr lang="cs-CZ" baseline="-25000" smtClean="0"/>
              <a:t>7</a:t>
            </a:r>
          </a:p>
        </p:txBody>
      </p:sp>
      <p:sp>
        <p:nvSpPr>
          <p:cNvPr id="22531" name="Obdélník 3"/>
          <p:cNvSpPr>
            <a:spLocks noChangeArrowheads="1"/>
          </p:cNvSpPr>
          <p:nvPr/>
        </p:nvSpPr>
        <p:spPr bwMode="auto">
          <a:xfrm>
            <a:off x="0" y="0"/>
            <a:ext cx="289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Franklin Gothic Book"/>
              </a:rPr>
              <a:t>ŘEŠENÍ ÚKOLU:</a:t>
            </a:r>
            <a:endParaRPr lang="cs-CZ" sz="3200" b="1" baseline="3000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pojmenuj samostatně sloučeninu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Au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3		</a:t>
            </a:r>
            <a:r>
              <a:rPr lang="cs-CZ" smtClean="0"/>
              <a:t>sulfid zlatitý</a:t>
            </a:r>
          </a:p>
          <a:p>
            <a:pPr>
              <a:lnSpc>
                <a:spcPct val="90000"/>
              </a:lnSpc>
            </a:pPr>
            <a:r>
              <a:rPr lang="cs-CZ" smtClean="0"/>
              <a:t>AgBr		bromid stříbrný</a:t>
            </a:r>
          </a:p>
          <a:p>
            <a:pPr>
              <a:lnSpc>
                <a:spcPct val="90000"/>
              </a:lnSpc>
            </a:pPr>
            <a:r>
              <a:rPr lang="cs-CZ" smtClean="0"/>
              <a:t>ZnO		oxid zinečnatý</a:t>
            </a:r>
          </a:p>
          <a:p>
            <a:pPr>
              <a:lnSpc>
                <a:spcPct val="90000"/>
              </a:lnSpc>
            </a:pPr>
            <a:r>
              <a:rPr lang="cs-CZ" smtClean="0"/>
              <a:t>Cl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7		</a:t>
            </a:r>
            <a:r>
              <a:rPr lang="cs-CZ" smtClean="0"/>
              <a:t>oxid chloristý </a:t>
            </a:r>
          </a:p>
          <a:p>
            <a:pPr>
              <a:lnSpc>
                <a:spcPct val="90000"/>
              </a:lnSpc>
            </a:pPr>
            <a:r>
              <a:rPr lang="cs-CZ" smtClean="0"/>
              <a:t>SF</a:t>
            </a:r>
            <a:r>
              <a:rPr lang="cs-CZ" baseline="-25000" smtClean="0"/>
              <a:t>6		</a:t>
            </a:r>
            <a:r>
              <a:rPr lang="cs-CZ" smtClean="0"/>
              <a:t>fluorid sírový</a:t>
            </a:r>
          </a:p>
          <a:p>
            <a:pPr>
              <a:lnSpc>
                <a:spcPct val="90000"/>
              </a:lnSpc>
            </a:pPr>
            <a:r>
              <a:rPr lang="cs-CZ" smtClean="0"/>
              <a:t>CCl</a:t>
            </a:r>
            <a:r>
              <a:rPr lang="cs-CZ" baseline="-25000" smtClean="0"/>
              <a:t>4</a:t>
            </a:r>
            <a:r>
              <a:rPr lang="cs-CZ" smtClean="0"/>
              <a:t>		chlorid uhličitý</a:t>
            </a:r>
          </a:p>
          <a:p>
            <a:pPr>
              <a:lnSpc>
                <a:spcPct val="90000"/>
              </a:lnSpc>
            </a:pPr>
            <a:r>
              <a:rPr lang="cs-CZ" smtClean="0"/>
              <a:t>AlF</a:t>
            </a:r>
            <a:r>
              <a:rPr lang="cs-CZ" baseline="-25000" smtClean="0"/>
              <a:t>3		</a:t>
            </a:r>
            <a:r>
              <a:rPr lang="cs-CZ" smtClean="0"/>
              <a:t>fluorid hlinitý</a:t>
            </a:r>
          </a:p>
          <a:p>
            <a:pPr>
              <a:lnSpc>
                <a:spcPct val="90000"/>
              </a:lnSpc>
            </a:pPr>
            <a:r>
              <a:rPr lang="cs-CZ" smtClean="0"/>
              <a:t>Cu</a:t>
            </a:r>
            <a:r>
              <a:rPr lang="cs-CZ" baseline="-25000" smtClean="0"/>
              <a:t>2</a:t>
            </a:r>
            <a:r>
              <a:rPr lang="cs-CZ" smtClean="0"/>
              <a:t>O		oxid mědný</a:t>
            </a:r>
          </a:p>
        </p:txBody>
      </p:sp>
      <p:sp>
        <p:nvSpPr>
          <p:cNvPr id="23555" name="Obdélník 3"/>
          <p:cNvSpPr>
            <a:spLocks noChangeArrowheads="1"/>
          </p:cNvSpPr>
          <p:nvPr/>
        </p:nvSpPr>
        <p:spPr bwMode="auto">
          <a:xfrm>
            <a:off x="0" y="0"/>
            <a:ext cx="289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Franklin Gothic Book"/>
              </a:rPr>
              <a:t>ŘEŠENÍ ÚKOLU:</a:t>
            </a:r>
            <a:endParaRPr lang="cs-CZ" sz="3200" b="1" baseline="30000">
              <a:solidFill>
                <a:srgbClr val="FF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Char char="Ò"/>
            </a:pPr>
            <a:r>
              <a:rPr lang="cs-CZ" smtClean="0"/>
              <a:t>Autorem materiálu a všech jeho částí, není-li uvedeno jinak, je Ing. Stanislava Kolářová.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</TotalTime>
  <Words>283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postup při tvorbě vzorců dvouprvkových sloučenin</vt:lpstr>
      <vt:lpstr>utvoř vzorec chloridu mědnatého</vt:lpstr>
      <vt:lpstr>utvoř vzorec oxidu mědnatého</vt:lpstr>
      <vt:lpstr>utvoř samostatně vzorce:</vt:lpstr>
      <vt:lpstr>postup při tvorbě NÁZVŮ dvouprvkových sloučenin</vt:lpstr>
      <vt:lpstr>pojmenuj sloučeninu CS2</vt:lpstr>
      <vt:lpstr>pojmenuj sloučeninu Fe203</vt:lpstr>
      <vt:lpstr>pojmenuj samostatně sloučeninu</vt:lpstr>
      <vt:lpstr>utvoř samostatně vzorce:</vt:lpstr>
      <vt:lpstr>pojmenuj samostatně sloučeninu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6</cp:revision>
  <dcterms:created xsi:type="dcterms:W3CDTF">2011-09-02T17:59:15Z</dcterms:created>
  <dcterms:modified xsi:type="dcterms:W3CDTF">2012-06-20T19:56:26Z</dcterms:modified>
</cp:coreProperties>
</file>