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74" r:id="rId3"/>
    <p:sldId id="272" r:id="rId4"/>
    <p:sldId id="259" r:id="rId5"/>
    <p:sldId id="258" r:id="rId6"/>
    <p:sldId id="263" r:id="rId7"/>
    <p:sldId id="267" r:id="rId8"/>
    <p:sldId id="264" r:id="rId9"/>
    <p:sldId id="265" r:id="rId10"/>
    <p:sldId id="266" r:id="rId11"/>
    <p:sldId id="269" r:id="rId12"/>
    <p:sldId id="27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5D5BA-DE12-48FC-B921-199AD4BC8642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BB8E86-7E6D-4E60-86E0-6F3BE53AC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BF85B-7221-4347-8BA6-A119897F797D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48043-122B-4720-B82E-9A6A1A9D6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0767F-7F48-4D7A-A819-D34231BD6B7A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D6086-7762-4899-9942-D6124408D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2CEDC-E2B5-49B2-BFBA-EBB6832E0796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61F47-7EF8-411E-A297-616FFE4330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28298-978B-4258-BB4B-5E14C57E9333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D7BA7C-B444-4B8B-9029-DD55F6189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80CBA-8B56-47A4-8563-AB04E84551A5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E3EBA-0026-44A8-A2EE-F7CA934B3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6722A-1758-42A3-AA9D-CEDD9D36B784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A0E05-31B4-48C1-9A9F-ECAA23B54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F5F01-D1F3-4C6C-9622-54A41B522555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414C9-1311-42DA-9F6F-B53D7432E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969BD-0694-4CA4-B0BC-D46D7C9FAF39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DF980-2783-4953-8D77-1EC2AEB94D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3F1B0-C311-41AD-A4ED-1A60CAFB6911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E1B30-88A1-402F-A9D8-C6F28EACB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A856E-9F15-4BC7-969F-2AE065457A79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0D0AD-280B-4D23-B190-D4D90CC2B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C36A1F-EFED-4E03-966A-242A01ED89EB}" type="datetimeFigureOut">
              <a:rPr lang="cs-CZ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9D51364-6DC8-4AFF-85F9-AB84DF16D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19050" y="-236538"/>
            <a:ext cx="8229600" cy="193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73238"/>
            <a:ext cx="9144000" cy="48688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Název DUMu:  VY_52_INOVACE_02_3_OPAKOVÁNÍ NÁZVOSLOVÍ DVOUPRVKOVÝCH SLOUČENIN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Číslo skupiny:  3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Vzdělávací oblast/Předmět/Téma: ČLOVĚK A PŘÍRODA / CHEMIE / OPAKOVÁNÍ  UČIVA 8. ROČNÍKU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Druh učebního materiálu:PREZENTACE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Metodický list:	NE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Anotace: Procvičování postupů při tvorbě vzorců a názvů dvouprvkových sloučenin. Prezentace může sloužit jako podklad pro samostatné procvičení tvorby oxidů, sulfidů i halogenidů (test). K jednotlivým úkolům jsou uvedena řešení (hypertextový odkaz).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Ověřeno ve třídě: 9. 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Datum ověření: 15.9. 2011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Datum:	 15. 9. 2011		Podpis: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8888" y="1052513"/>
            <a:ext cx="6923087" cy="5445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>
                <a:solidFill>
                  <a:srgbClr val="000000"/>
                </a:solidFill>
              </a:rPr>
              <a:t>NÁZEV DVOUPRVKOVÝCH SLOUČENIN</a:t>
            </a:r>
          </a:p>
        </p:txBody>
      </p:sp>
      <p:sp>
        <p:nvSpPr>
          <p:cNvPr id="36867" name="TextovéPole 2"/>
          <p:cNvSpPr txBox="1">
            <a:spLocks noChangeArrowheads="1"/>
          </p:cNvSpPr>
          <p:nvPr/>
        </p:nvSpPr>
        <p:spPr bwMode="auto">
          <a:xfrm>
            <a:off x="250825" y="2420938"/>
            <a:ext cx="4176713" cy="544512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solidFill>
                  <a:srgbClr val="000000"/>
                </a:solidFill>
                <a:latin typeface="Franklin Gothic Book"/>
              </a:rPr>
              <a:t>PODSTATNÉ JMÉNO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32363" y="2420938"/>
            <a:ext cx="3960812" cy="6048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>
                <a:solidFill>
                  <a:srgbClr val="000000"/>
                </a:solidFill>
              </a:rPr>
              <a:t>PŘÍDAVNÉ JMÉNO</a:t>
            </a:r>
            <a:r>
              <a:rPr lang="cs-CZ" sz="320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36869" name="TextovéPole 4"/>
          <p:cNvSpPr txBox="1">
            <a:spLocks noChangeArrowheads="1"/>
          </p:cNvSpPr>
          <p:nvPr/>
        </p:nvSpPr>
        <p:spPr bwMode="auto">
          <a:xfrm>
            <a:off x="323850" y="2997200"/>
            <a:ext cx="4067175" cy="604838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00"/>
                </a:solidFill>
                <a:latin typeface="Franklin Gothic Book"/>
              </a:rPr>
              <a:t>odvozeno od aniontu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651500" y="2997200"/>
            <a:ext cx="2825750" cy="60483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název kationtu</a:t>
            </a:r>
          </a:p>
        </p:txBody>
      </p:sp>
      <p:sp>
        <p:nvSpPr>
          <p:cNvPr id="36871" name="TextovéPole 6"/>
          <p:cNvSpPr txBox="1">
            <a:spLocks noChangeArrowheads="1"/>
          </p:cNvSpPr>
          <p:nvPr/>
        </p:nvSpPr>
        <p:spPr bwMode="auto">
          <a:xfrm>
            <a:off x="4500563" y="2420938"/>
            <a:ext cx="4222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+</a:t>
            </a:r>
          </a:p>
        </p:txBody>
      </p:sp>
      <p:cxnSp>
        <p:nvCxnSpPr>
          <p:cNvPr id="36872" name="Pravoúhlá spojovací čára 8"/>
          <p:cNvCxnSpPr>
            <a:cxnSpLocks noChangeShapeType="1"/>
            <a:stCxn id="2" idx="1"/>
            <a:endCxn id="36867" idx="0"/>
          </p:cNvCxnSpPr>
          <p:nvPr/>
        </p:nvCxnSpPr>
        <p:spPr bwMode="auto">
          <a:xfrm rot="10800000" flipH="1" flipV="1">
            <a:off x="1246188" y="1325563"/>
            <a:ext cx="1093787" cy="1082675"/>
          </a:xfrm>
          <a:prstGeom prst="bentConnector4">
            <a:avLst>
              <a:gd name="adj1" fmla="val -19741"/>
              <a:gd name="adj2" fmla="val 63194"/>
            </a:avLst>
          </a:prstGeom>
          <a:noFill/>
          <a:ln w="19050" algn="ctr">
            <a:solidFill>
              <a:schemeClr val="accent1"/>
            </a:solidFill>
            <a:miter lim="800000"/>
            <a:headEnd/>
            <a:tailEnd/>
          </a:ln>
        </p:spPr>
      </p:cxnSp>
      <p:cxnSp>
        <p:nvCxnSpPr>
          <p:cNvPr id="36873" name="Pravoúhlá spojovací čára 8"/>
          <p:cNvCxnSpPr>
            <a:cxnSpLocks noChangeShapeType="1"/>
            <a:stCxn id="4" idx="0"/>
            <a:endCxn id="2" idx="3"/>
          </p:cNvCxnSpPr>
          <p:nvPr/>
        </p:nvCxnSpPr>
        <p:spPr bwMode="auto">
          <a:xfrm rot="16200000">
            <a:off x="7012781" y="1226345"/>
            <a:ext cx="1082675" cy="1281112"/>
          </a:xfrm>
          <a:prstGeom prst="bentConnector4">
            <a:avLst>
              <a:gd name="adj1" fmla="val 36806"/>
              <a:gd name="adj2" fmla="val 116852"/>
            </a:avLst>
          </a:prstGeom>
          <a:noFill/>
          <a:ln w="19050" algn="ctr">
            <a:solidFill>
              <a:schemeClr val="accent1"/>
            </a:solidFill>
            <a:miter lim="800000"/>
            <a:headEnd/>
            <a:tailEnd/>
          </a:ln>
        </p:spPr>
      </p:cxnSp>
      <p:sp>
        <p:nvSpPr>
          <p:cNvPr id="36874" name="TextovéPole 19"/>
          <p:cNvSpPr txBox="1">
            <a:spLocks noChangeArrowheads="1"/>
          </p:cNvSpPr>
          <p:nvPr/>
        </p:nvSpPr>
        <p:spPr bwMode="auto">
          <a:xfrm>
            <a:off x="1258888" y="4076700"/>
            <a:ext cx="19653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chlor</a:t>
            </a:r>
            <a:r>
              <a:rPr lang="cs-CZ" sz="3200">
                <a:solidFill>
                  <a:schemeClr val="hlink"/>
                </a:solidFill>
                <a:latin typeface="Franklin Gothic Book"/>
              </a:rPr>
              <a:t>id</a:t>
            </a:r>
            <a:r>
              <a:rPr lang="cs-CZ" sz="3200">
                <a:latin typeface="Franklin Gothic Book"/>
              </a:rPr>
              <a:t> Cl</a:t>
            </a:r>
            <a:r>
              <a:rPr lang="cs-CZ" sz="3200" baseline="30000">
                <a:latin typeface="Franklin Gothic Book"/>
              </a:rPr>
              <a:t>-</a:t>
            </a:r>
          </a:p>
        </p:txBody>
      </p:sp>
      <p:sp>
        <p:nvSpPr>
          <p:cNvPr id="36875" name="TextovéPole 21"/>
          <p:cNvSpPr txBox="1">
            <a:spLocks noChangeArrowheads="1"/>
          </p:cNvSpPr>
          <p:nvPr/>
        </p:nvSpPr>
        <p:spPr bwMode="auto">
          <a:xfrm>
            <a:off x="6156325" y="3644900"/>
            <a:ext cx="212883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sod</a:t>
            </a:r>
            <a:r>
              <a:rPr lang="cs-CZ" sz="3200">
                <a:solidFill>
                  <a:schemeClr val="hlink"/>
                </a:solidFill>
                <a:latin typeface="Franklin Gothic Book"/>
              </a:rPr>
              <a:t>ný</a:t>
            </a:r>
            <a:r>
              <a:rPr lang="cs-CZ" sz="3200">
                <a:latin typeface="Franklin Gothic Book"/>
              </a:rPr>
              <a:t> Na</a:t>
            </a:r>
            <a:r>
              <a:rPr lang="cs-CZ" sz="3200" baseline="30000">
                <a:solidFill>
                  <a:schemeClr val="hlink"/>
                </a:solidFill>
                <a:latin typeface="Franklin Gothic Book"/>
              </a:rPr>
              <a:t>+I</a:t>
            </a:r>
          </a:p>
        </p:txBody>
      </p:sp>
      <p:sp>
        <p:nvSpPr>
          <p:cNvPr id="36876" name="TextovéPole 22"/>
          <p:cNvSpPr txBox="1">
            <a:spLocks noChangeArrowheads="1"/>
          </p:cNvSpPr>
          <p:nvPr/>
        </p:nvSpPr>
        <p:spPr bwMode="auto">
          <a:xfrm>
            <a:off x="4140200" y="5373688"/>
            <a:ext cx="10017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NaCl</a:t>
            </a:r>
          </a:p>
        </p:txBody>
      </p:sp>
      <p:sp>
        <p:nvSpPr>
          <p:cNvPr id="36877" name="TextovéPole 23"/>
          <p:cNvSpPr txBox="1">
            <a:spLocks noChangeArrowheads="1"/>
          </p:cNvSpPr>
          <p:nvPr/>
        </p:nvSpPr>
        <p:spPr bwMode="auto">
          <a:xfrm>
            <a:off x="3419475" y="5876925"/>
            <a:ext cx="24765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chlorid sodný</a:t>
            </a:r>
            <a:endParaRPr lang="cs-CZ" sz="3200" baseline="3000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Koncovky podle oxidačních čísel</a:t>
            </a:r>
          </a:p>
        </p:txBody>
      </p:sp>
      <p:sp>
        <p:nvSpPr>
          <p:cNvPr id="34819" name="Rectangle 3"/>
          <p:cNvSpPr>
            <a:spLocks noGrp="1"/>
          </p:cNvSpPr>
          <p:nvPr>
            <p:ph type="body" idx="4294967295"/>
          </p:nvPr>
        </p:nvSpPr>
        <p:spPr>
          <a:xfrm>
            <a:off x="304800" y="1554163"/>
            <a:ext cx="8686800" cy="5303837"/>
          </a:xfrm>
        </p:spPr>
        <p:txBody>
          <a:bodyPr/>
          <a:lstStyle/>
          <a:p>
            <a:r>
              <a:rPr lang="cs-CZ" smtClean="0"/>
              <a:t>I 	 	- ný</a:t>
            </a:r>
          </a:p>
          <a:p>
            <a:r>
              <a:rPr lang="cs-CZ" smtClean="0"/>
              <a:t>II		- natý</a:t>
            </a:r>
          </a:p>
          <a:p>
            <a:r>
              <a:rPr lang="cs-CZ" smtClean="0"/>
              <a:t>III		- itý</a:t>
            </a:r>
          </a:p>
          <a:p>
            <a:r>
              <a:rPr lang="cs-CZ" smtClean="0"/>
              <a:t>IV		-ičitý</a:t>
            </a:r>
          </a:p>
          <a:p>
            <a:r>
              <a:rPr lang="cs-CZ" smtClean="0"/>
              <a:t>V		-ičný, -ečný</a:t>
            </a:r>
          </a:p>
          <a:p>
            <a:r>
              <a:rPr lang="cs-CZ" smtClean="0"/>
              <a:t>VI		-ový</a:t>
            </a:r>
          </a:p>
          <a:p>
            <a:r>
              <a:rPr lang="cs-CZ" smtClean="0"/>
              <a:t>VII		-istý</a:t>
            </a:r>
          </a:p>
          <a:p>
            <a:r>
              <a:rPr lang="cs-CZ" smtClean="0"/>
              <a:t>VIII	-ičelý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přiřaď k </a:t>
            </a:r>
            <a:r>
              <a:rPr lang="cs-CZ" dirty="0" err="1" smtClean="0"/>
              <a:t>ox</a:t>
            </a:r>
            <a:r>
              <a:rPr lang="cs-CZ" dirty="0" smtClean="0"/>
              <a:t>. číslu koncovku a naopak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8990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	I					VI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V					II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IV					VIII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VII					III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- ičelý				- ičný (ečný)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- itý					- ný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- ový					- istý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- natý				- ičitý</a:t>
            </a: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8532813" y="6308725"/>
            <a:ext cx="325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doplň správně oxidační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NaCl						ZnS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PbO						Cl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7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SO</a:t>
            </a:r>
            <a:r>
              <a:rPr lang="cs-CZ" baseline="-25000" smtClean="0"/>
              <a:t>3</a:t>
            </a:r>
            <a:r>
              <a:rPr lang="cs-CZ" smtClean="0"/>
              <a:t>						AgF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5</a:t>
            </a:r>
            <a:r>
              <a:rPr lang="cs-CZ" smtClean="0"/>
              <a:t>						FeCl</a:t>
            </a:r>
            <a:r>
              <a:rPr lang="cs-CZ" baseline="-25000" smtClean="0"/>
              <a:t>3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CuCl</a:t>
            </a:r>
            <a:r>
              <a:rPr lang="cs-CZ" baseline="-25000" smtClean="0"/>
              <a:t>2</a:t>
            </a:r>
            <a:r>
              <a:rPr lang="cs-CZ" smtClean="0"/>
              <a:t>					SO</a:t>
            </a:r>
            <a:r>
              <a:rPr lang="cs-CZ" baseline="-25000" smtClean="0"/>
              <a:t>2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PbI						NO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CuS						OsO</a:t>
            </a:r>
            <a:r>
              <a:rPr lang="cs-CZ" baseline="-25000" smtClean="0"/>
              <a:t>4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Al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3</a:t>
            </a:r>
            <a:r>
              <a:rPr lang="cs-CZ" smtClean="0"/>
              <a:t>					Fe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8172450" y="6524625"/>
            <a:ext cx="3254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doplň správně názvy </a:t>
            </a:r>
            <a:r>
              <a:rPr lang="cs-CZ" dirty="0" err="1" smtClean="0"/>
              <a:t>sploučenin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NaC</a:t>
            </a:r>
            <a:r>
              <a:rPr lang="cs-CZ" smtClean="0">
                <a:latin typeface="Arabic Typesetting"/>
                <a:ea typeface="Arabic Typesetting"/>
                <a:cs typeface="Arabic Typesetting"/>
              </a:rPr>
              <a:t>l</a:t>
            </a:r>
            <a:r>
              <a:rPr lang="cs-CZ" smtClean="0"/>
              <a:t>	 				ZnS	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PbO	 				Cl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7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SO</a:t>
            </a:r>
            <a:r>
              <a:rPr lang="cs-CZ" baseline="-25000" smtClean="0"/>
              <a:t>3</a:t>
            </a:r>
            <a:r>
              <a:rPr lang="cs-CZ" smtClean="0"/>
              <a:t>	 				AgF	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5</a:t>
            </a:r>
            <a:r>
              <a:rPr lang="cs-CZ" smtClean="0"/>
              <a:t>	 				FeC</a:t>
            </a:r>
            <a:r>
              <a:rPr lang="cs-CZ" smtClean="0">
                <a:latin typeface="Arabic Typesetting"/>
                <a:ea typeface="Arabic Typesetting"/>
                <a:cs typeface="Arabic Typesetting"/>
              </a:rPr>
              <a:t>l</a:t>
            </a:r>
            <a:r>
              <a:rPr lang="cs-CZ" baseline="-25000" smtClean="0"/>
              <a:t>3	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CuC</a:t>
            </a:r>
            <a:r>
              <a:rPr lang="cs-CZ" smtClean="0">
                <a:latin typeface="Arabic Typesetting"/>
                <a:ea typeface="Arabic Typesetting"/>
                <a:cs typeface="Arabic Typesetting"/>
              </a:rPr>
              <a:t>l</a:t>
            </a:r>
            <a:r>
              <a:rPr lang="cs-CZ" baseline="-25000" smtClean="0"/>
              <a:t>2 </a:t>
            </a:r>
            <a:r>
              <a:rPr lang="cs-CZ" smtClean="0"/>
              <a:t>				SO</a:t>
            </a:r>
            <a:r>
              <a:rPr lang="cs-CZ" baseline="-25000" smtClean="0"/>
              <a:t>2	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PbI	 				N</a:t>
            </a:r>
            <a:r>
              <a:rPr lang="cs-CZ" baseline="-25000" smtClean="0"/>
              <a:t>2</a:t>
            </a:r>
            <a:r>
              <a:rPr lang="cs-CZ" smtClean="0"/>
              <a:t>O	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CuS	 				OsO</a:t>
            </a:r>
            <a:r>
              <a:rPr lang="cs-CZ" baseline="-25000" smtClean="0"/>
              <a:t>4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Al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3</a:t>
            </a:r>
            <a:r>
              <a:rPr lang="cs-CZ" smtClean="0"/>
              <a:t>	 			Fe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8243888" y="6453188"/>
            <a:ext cx="3270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doplň správně vzorce sloučenin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sulfid hořečnatý		oxid nikelnatý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oxid stříbrný			sulfid zlatitý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chlorid vápenatý		fluorid rtuťnatý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jodid draselný			chlorid dusný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oxid uhličitý			oxid uhelnatý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sulfid křemičitý			sulfid chromistý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fluorid sodný			bromid siřičitý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8388350" y="6308725"/>
            <a:ext cx="3254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přiřaď k </a:t>
            </a:r>
            <a:r>
              <a:rPr lang="cs-CZ" dirty="0" err="1" smtClean="0"/>
              <a:t>ox</a:t>
            </a:r>
            <a:r>
              <a:rPr lang="cs-CZ" dirty="0" smtClean="0"/>
              <a:t>. číslu koncovku a naopak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8990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	I		 - ný			VI 		- ový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V	 	- ičný (ečný) 	II 		- natý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IV	 	- ičitý 		VIII 		- ičelý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VII	 	- istý 		III	 	- itý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- ičelý	  VIII 		- ičný (ečný) 	V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- itý		  III			- ný			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- ový		  VI			- istý			VII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- natý	  II			- ičitý		IV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7885113" y="6308725"/>
            <a:ext cx="673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doplň správně oxidační čísla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Na</a:t>
            </a:r>
            <a:r>
              <a:rPr lang="cs-CZ" baseline="30000" smtClean="0"/>
              <a:t>I</a:t>
            </a:r>
            <a:r>
              <a:rPr lang="cs-CZ" smtClean="0"/>
              <a:t>Cl</a:t>
            </a:r>
            <a:r>
              <a:rPr lang="cs-CZ" baseline="30000" smtClean="0"/>
              <a:t>-I</a:t>
            </a:r>
            <a:r>
              <a:rPr lang="cs-CZ" smtClean="0"/>
              <a:t>					Zn</a:t>
            </a:r>
            <a:r>
              <a:rPr lang="cs-CZ" baseline="30000" smtClean="0"/>
              <a:t>II</a:t>
            </a:r>
            <a:r>
              <a:rPr lang="cs-CZ" smtClean="0"/>
              <a:t>S</a:t>
            </a:r>
            <a:r>
              <a:rPr lang="cs-CZ" baseline="30000" smtClean="0"/>
              <a:t>-II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Pb</a:t>
            </a:r>
            <a:r>
              <a:rPr lang="cs-CZ" baseline="30000" smtClean="0"/>
              <a:t>II </a:t>
            </a:r>
            <a:r>
              <a:rPr lang="cs-CZ" smtClean="0"/>
              <a:t>O</a:t>
            </a:r>
            <a:r>
              <a:rPr lang="cs-CZ" baseline="30000" smtClean="0"/>
              <a:t>-II</a:t>
            </a:r>
            <a:r>
              <a:rPr lang="cs-CZ" smtClean="0"/>
              <a:t>					Cl</a:t>
            </a:r>
            <a:r>
              <a:rPr lang="cs-CZ" baseline="-25000" smtClean="0"/>
              <a:t>2</a:t>
            </a:r>
            <a:r>
              <a:rPr lang="cs-CZ" baseline="30000" smtClean="0"/>
              <a:t>VII</a:t>
            </a:r>
            <a:r>
              <a:rPr lang="cs-CZ" smtClean="0"/>
              <a:t>S</a:t>
            </a:r>
            <a:r>
              <a:rPr lang="cs-CZ" baseline="-25000" smtClean="0"/>
              <a:t>7</a:t>
            </a:r>
            <a:r>
              <a:rPr lang="cs-CZ" baseline="30000" smtClean="0"/>
              <a:t>-II</a:t>
            </a:r>
            <a:endParaRPr lang="cs-CZ" baseline="-2500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S</a:t>
            </a:r>
            <a:r>
              <a:rPr lang="cs-CZ" baseline="30000" smtClean="0"/>
              <a:t>VI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  <a:r>
              <a:rPr lang="cs-CZ" baseline="30000" smtClean="0"/>
              <a:t>-II</a:t>
            </a:r>
            <a:r>
              <a:rPr lang="cs-CZ" smtClean="0"/>
              <a:t>					Ag</a:t>
            </a:r>
            <a:r>
              <a:rPr lang="cs-CZ" baseline="30000" smtClean="0"/>
              <a:t>I</a:t>
            </a:r>
            <a:r>
              <a:rPr lang="cs-CZ" smtClean="0"/>
              <a:t>F</a:t>
            </a:r>
            <a:r>
              <a:rPr lang="cs-CZ" baseline="30000" smtClean="0"/>
              <a:t> -I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</a:t>
            </a:r>
            <a:r>
              <a:rPr lang="cs-CZ" baseline="-25000" smtClean="0"/>
              <a:t>2</a:t>
            </a:r>
            <a:r>
              <a:rPr lang="cs-CZ" baseline="30000" smtClean="0"/>
              <a:t>V</a:t>
            </a:r>
            <a:r>
              <a:rPr lang="cs-CZ" smtClean="0"/>
              <a:t>O</a:t>
            </a:r>
            <a:r>
              <a:rPr lang="cs-CZ" baseline="-25000" smtClean="0"/>
              <a:t>5</a:t>
            </a:r>
            <a:r>
              <a:rPr lang="cs-CZ" smtClean="0"/>
              <a:t>					Fe</a:t>
            </a:r>
            <a:r>
              <a:rPr lang="cs-CZ" baseline="30000" smtClean="0"/>
              <a:t>III</a:t>
            </a:r>
            <a:r>
              <a:rPr lang="cs-CZ" smtClean="0"/>
              <a:t>Cl</a:t>
            </a:r>
            <a:r>
              <a:rPr lang="cs-CZ" baseline="-25000" smtClean="0"/>
              <a:t>3</a:t>
            </a:r>
            <a:r>
              <a:rPr lang="cs-CZ" baseline="30000" smtClean="0"/>
              <a:t> -I</a:t>
            </a:r>
            <a:endParaRPr lang="cs-CZ" baseline="-2500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Cu</a:t>
            </a:r>
            <a:r>
              <a:rPr lang="cs-CZ" baseline="30000" smtClean="0"/>
              <a:t>II</a:t>
            </a:r>
            <a:r>
              <a:rPr lang="cs-CZ" smtClean="0"/>
              <a:t>Cl</a:t>
            </a:r>
            <a:r>
              <a:rPr lang="cs-CZ" baseline="-25000" smtClean="0"/>
              <a:t> 2</a:t>
            </a:r>
            <a:r>
              <a:rPr lang="cs-CZ" baseline="30000" smtClean="0"/>
              <a:t> -I </a:t>
            </a:r>
            <a:r>
              <a:rPr lang="cs-CZ" smtClean="0"/>
              <a:t>					S</a:t>
            </a:r>
            <a:r>
              <a:rPr lang="cs-CZ" baseline="30000" smtClean="0"/>
              <a:t>IV</a:t>
            </a:r>
            <a:r>
              <a:rPr lang="cs-CZ" smtClean="0"/>
              <a:t>O</a:t>
            </a:r>
            <a:r>
              <a:rPr lang="cs-CZ" baseline="-25000" smtClean="0"/>
              <a:t>2</a:t>
            </a:r>
            <a:r>
              <a:rPr lang="cs-CZ" baseline="30000" smtClean="0"/>
              <a:t>-II</a:t>
            </a:r>
            <a:endParaRPr lang="cs-CZ" baseline="-2500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Pb</a:t>
            </a:r>
            <a:r>
              <a:rPr lang="cs-CZ" baseline="30000" smtClean="0"/>
              <a:t>II </a:t>
            </a:r>
            <a:r>
              <a:rPr lang="cs-CZ" smtClean="0"/>
              <a:t>I</a:t>
            </a:r>
            <a:r>
              <a:rPr lang="cs-CZ" baseline="-25000" smtClean="0"/>
              <a:t> 2</a:t>
            </a:r>
            <a:r>
              <a:rPr lang="cs-CZ" baseline="30000" smtClean="0"/>
              <a:t> -I </a:t>
            </a:r>
            <a:r>
              <a:rPr lang="cs-CZ" smtClean="0"/>
              <a:t>					N</a:t>
            </a:r>
            <a:r>
              <a:rPr lang="cs-CZ" baseline="30000" smtClean="0"/>
              <a:t>II</a:t>
            </a:r>
            <a:r>
              <a:rPr lang="cs-CZ" smtClean="0"/>
              <a:t>O</a:t>
            </a:r>
            <a:r>
              <a:rPr lang="cs-CZ" baseline="30000" smtClean="0"/>
              <a:t>-II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Cu</a:t>
            </a:r>
            <a:r>
              <a:rPr lang="cs-CZ" baseline="30000" smtClean="0"/>
              <a:t>II </a:t>
            </a:r>
            <a:r>
              <a:rPr lang="cs-CZ" smtClean="0"/>
              <a:t>S</a:t>
            </a:r>
            <a:r>
              <a:rPr lang="cs-CZ" baseline="30000" smtClean="0"/>
              <a:t>-II</a:t>
            </a:r>
            <a:r>
              <a:rPr lang="cs-CZ" smtClean="0"/>
              <a:t>					Os</a:t>
            </a:r>
            <a:r>
              <a:rPr lang="cs-CZ" baseline="30000" smtClean="0"/>
              <a:t>VIII</a:t>
            </a:r>
            <a:r>
              <a:rPr lang="cs-CZ" smtClean="0"/>
              <a:t>O</a:t>
            </a:r>
            <a:r>
              <a:rPr lang="cs-CZ" baseline="-25000" smtClean="0"/>
              <a:t>4</a:t>
            </a:r>
            <a:r>
              <a:rPr lang="cs-CZ" baseline="30000" smtClean="0"/>
              <a:t>-II</a:t>
            </a:r>
            <a:endParaRPr lang="cs-CZ" baseline="-2500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Al</a:t>
            </a:r>
            <a:r>
              <a:rPr lang="cs-CZ" baseline="-25000" smtClean="0"/>
              <a:t>2</a:t>
            </a:r>
            <a:r>
              <a:rPr lang="cs-CZ" baseline="30000" smtClean="0"/>
              <a:t>III </a:t>
            </a:r>
            <a:r>
              <a:rPr lang="cs-CZ" smtClean="0"/>
              <a:t>S</a:t>
            </a:r>
            <a:r>
              <a:rPr lang="cs-CZ" baseline="-25000" smtClean="0"/>
              <a:t>3</a:t>
            </a:r>
            <a:r>
              <a:rPr lang="cs-CZ" baseline="30000" smtClean="0"/>
              <a:t>-II</a:t>
            </a:r>
            <a:r>
              <a:rPr lang="cs-CZ" smtClean="0"/>
              <a:t>					Fe</a:t>
            </a:r>
            <a:r>
              <a:rPr lang="cs-CZ" baseline="-25000" smtClean="0"/>
              <a:t>2</a:t>
            </a:r>
            <a:r>
              <a:rPr lang="cs-CZ" baseline="30000" smtClean="0"/>
              <a:t>III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  <a:r>
              <a:rPr lang="cs-CZ" baseline="30000" smtClean="0"/>
              <a:t>-II</a:t>
            </a:r>
            <a:endParaRPr lang="cs-CZ" baseline="-25000" smtClean="0"/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8388350" y="6237288"/>
            <a:ext cx="673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doplň správně názvy </a:t>
            </a:r>
            <a:r>
              <a:rPr lang="cs-CZ" dirty="0" smtClean="0"/>
              <a:t>sloučenin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30383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NaC</a:t>
            </a:r>
            <a:r>
              <a:rPr lang="cs-CZ" smtClean="0">
                <a:latin typeface="Arabic Typesetting"/>
                <a:ea typeface="Arabic Typesetting"/>
                <a:cs typeface="Arabic Typesetting"/>
              </a:rPr>
              <a:t>l</a:t>
            </a:r>
            <a:r>
              <a:rPr lang="cs-CZ" smtClean="0"/>
              <a:t>	 chlorid sodný		ZnS	 sulfid zinečnatý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PbO	 oxid olovnatý		Cl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7</a:t>
            </a:r>
            <a:r>
              <a:rPr lang="cs-CZ" smtClean="0"/>
              <a:t> sulfid chloristý</a:t>
            </a:r>
            <a:endParaRPr lang="cs-CZ" baseline="-25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SO</a:t>
            </a:r>
            <a:r>
              <a:rPr lang="cs-CZ" baseline="-25000" smtClean="0"/>
              <a:t>3</a:t>
            </a:r>
            <a:r>
              <a:rPr lang="cs-CZ" smtClean="0"/>
              <a:t>	 oxid sírový		AgF	 fluorid stříbrný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5</a:t>
            </a:r>
            <a:r>
              <a:rPr lang="cs-CZ" smtClean="0"/>
              <a:t>	 oxid fosforečný	FeC</a:t>
            </a:r>
            <a:r>
              <a:rPr lang="cs-CZ" smtClean="0">
                <a:latin typeface="Arabic Typesetting"/>
                <a:ea typeface="Arabic Typesetting"/>
                <a:cs typeface="Arabic Typesetting"/>
              </a:rPr>
              <a:t>l</a:t>
            </a:r>
            <a:r>
              <a:rPr lang="cs-CZ" baseline="-25000" smtClean="0"/>
              <a:t>3</a:t>
            </a:r>
            <a:r>
              <a:rPr lang="cs-CZ" smtClean="0"/>
              <a:t> chlorid železitý</a:t>
            </a:r>
            <a:endParaRPr lang="cs-CZ" baseline="-25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CuC</a:t>
            </a:r>
            <a:r>
              <a:rPr lang="cs-CZ" smtClean="0">
                <a:latin typeface="Arabic Typesetting"/>
                <a:ea typeface="Arabic Typesetting"/>
                <a:cs typeface="Arabic Typesetting"/>
              </a:rPr>
              <a:t>l</a:t>
            </a:r>
            <a:r>
              <a:rPr lang="cs-CZ" baseline="-25000" smtClean="0"/>
              <a:t>2 </a:t>
            </a:r>
            <a:r>
              <a:rPr lang="cs-CZ" smtClean="0"/>
              <a:t>chlorid mědnatý	SO</a:t>
            </a:r>
            <a:r>
              <a:rPr lang="cs-CZ" baseline="-25000" smtClean="0"/>
              <a:t>2	</a:t>
            </a:r>
            <a:r>
              <a:rPr lang="cs-CZ" smtClean="0"/>
              <a:t> oxid sIřičitý</a:t>
            </a:r>
            <a:endParaRPr lang="cs-CZ" baseline="-25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PbI	 jodid olovný		N</a:t>
            </a:r>
            <a:r>
              <a:rPr lang="cs-CZ" baseline="-25000" smtClean="0"/>
              <a:t>2</a:t>
            </a:r>
            <a:r>
              <a:rPr lang="cs-CZ" smtClean="0"/>
              <a:t>O	 oxid dusný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CuS	 sulfid mědnatý		OsO</a:t>
            </a:r>
            <a:r>
              <a:rPr lang="cs-CZ" baseline="-25000" smtClean="0"/>
              <a:t>4</a:t>
            </a:r>
            <a:r>
              <a:rPr lang="cs-CZ" smtClean="0"/>
              <a:t>  oxid osmičelý</a:t>
            </a:r>
            <a:endParaRPr lang="cs-CZ" baseline="-25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Al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3</a:t>
            </a:r>
            <a:r>
              <a:rPr lang="cs-CZ" smtClean="0"/>
              <a:t> sulfid hlinitý		Fe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  <a:r>
              <a:rPr lang="cs-CZ" smtClean="0"/>
              <a:t> oxid železitý</a:t>
            </a:r>
            <a:endParaRPr lang="cs-CZ" baseline="-25000" smtClean="0"/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8388350" y="6237288"/>
            <a:ext cx="6731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doplň správně vzorce sloučenin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0" y="1557338"/>
            <a:ext cx="9144000" cy="53006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sulfid hořečnatý	MgS	  oxid nikelnatý		NiO</a:t>
            </a:r>
          </a:p>
          <a:p>
            <a:pPr eaLnBrk="1" hangingPunct="1">
              <a:buFont typeface="Wingdings 2" pitchFamily="18" charset="2"/>
              <a:buNone/>
            </a:pPr>
            <a:endParaRPr lang="cs-CZ" sz="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oxid stříbrný		Ag</a:t>
            </a:r>
            <a:r>
              <a:rPr lang="cs-CZ" baseline="-25000" smtClean="0"/>
              <a:t>2</a:t>
            </a:r>
            <a:r>
              <a:rPr lang="cs-CZ" smtClean="0"/>
              <a:t>O  sulfid zlatitý	     Au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3</a:t>
            </a:r>
          </a:p>
          <a:p>
            <a:pPr eaLnBrk="1" hangingPunct="1">
              <a:buFont typeface="Wingdings 2" pitchFamily="18" charset="2"/>
              <a:buNone/>
            </a:pPr>
            <a:endParaRPr lang="cs-CZ" sz="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chlorid vápenatý	CaCl</a:t>
            </a:r>
            <a:r>
              <a:rPr lang="cs-CZ" baseline="-25000" smtClean="0"/>
              <a:t>2</a:t>
            </a:r>
            <a:r>
              <a:rPr lang="cs-CZ" smtClean="0"/>
              <a:t>  fluorid rtuťnatý    HgF</a:t>
            </a:r>
            <a:r>
              <a:rPr lang="cs-CZ" baseline="-25000" smtClean="0"/>
              <a:t>2</a:t>
            </a:r>
          </a:p>
          <a:p>
            <a:pPr eaLnBrk="1" hangingPunct="1">
              <a:buFont typeface="Wingdings 2" pitchFamily="18" charset="2"/>
              <a:buNone/>
            </a:pPr>
            <a:endParaRPr lang="cs-CZ" sz="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jodid draselný		KI	  chlorid dusný		NCl</a:t>
            </a:r>
          </a:p>
          <a:p>
            <a:pPr eaLnBrk="1" hangingPunct="1">
              <a:buFont typeface="Wingdings 2" pitchFamily="18" charset="2"/>
              <a:buNone/>
            </a:pPr>
            <a:endParaRPr lang="cs-CZ" sz="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oxid uhličitý		CO</a:t>
            </a:r>
            <a:r>
              <a:rPr lang="cs-CZ" baseline="-25000" smtClean="0"/>
              <a:t>2</a:t>
            </a:r>
            <a:r>
              <a:rPr lang="cs-CZ" smtClean="0"/>
              <a:t>	  oxid uhelnatý		CO</a:t>
            </a:r>
          </a:p>
          <a:p>
            <a:pPr eaLnBrk="1" hangingPunct="1">
              <a:buFont typeface="Wingdings 2" pitchFamily="18" charset="2"/>
              <a:buNone/>
            </a:pPr>
            <a:endParaRPr lang="cs-CZ" sz="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sulfid křemičitý		SiS</a:t>
            </a:r>
            <a:r>
              <a:rPr lang="cs-CZ" baseline="-25000" smtClean="0"/>
              <a:t>2</a:t>
            </a:r>
            <a:r>
              <a:rPr lang="cs-CZ" smtClean="0"/>
              <a:t>	  sulfid chromistý   Cr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7</a:t>
            </a:r>
          </a:p>
          <a:p>
            <a:pPr eaLnBrk="1" hangingPunct="1">
              <a:buFont typeface="Wingdings 2" pitchFamily="18" charset="2"/>
              <a:buNone/>
            </a:pPr>
            <a:endParaRPr lang="cs-CZ" sz="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fluorid sodný		NaF	  bromid siřičitý      SiBr</a:t>
            </a:r>
            <a:r>
              <a:rPr lang="cs-CZ" baseline="-25000" smtClean="0"/>
              <a:t>4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8243888" y="6488113"/>
            <a:ext cx="674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277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Char char="Ò"/>
            </a:pPr>
            <a:r>
              <a:rPr lang="cs-CZ" smtClean="0"/>
              <a:t>Autorem materiálu a všech jeho částí, není-li uvedeno jinak, je Ing. Stanislava Kolářová.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</TotalTime>
  <Words>137</Words>
  <Application>Microsoft Office PowerPoint</Application>
  <PresentationFormat>Předvádění na obrazovce (4:3)</PresentationFormat>
  <Paragraphs>128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Koncovky podle oxidačních čísel</vt:lpstr>
      <vt:lpstr>přiřaď k ox. číslu koncovku a naopak</vt:lpstr>
      <vt:lpstr>doplň správně oxidační čísla</vt:lpstr>
      <vt:lpstr>doplň správně názvy sploučenin</vt:lpstr>
      <vt:lpstr>doplň správně vzorce sloučenin</vt:lpstr>
      <vt:lpstr>přiřaď k ox. číslu koncovku a naopak</vt:lpstr>
      <vt:lpstr>doplň správně oxidační čísla</vt:lpstr>
      <vt:lpstr>doplň správně názvy sloučenin</vt:lpstr>
      <vt:lpstr>doplň správně vzorce sloučenin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expert</cp:lastModifiedBy>
  <cp:revision>5</cp:revision>
  <dcterms:created xsi:type="dcterms:W3CDTF">2011-09-02T19:34:42Z</dcterms:created>
  <dcterms:modified xsi:type="dcterms:W3CDTF">2012-06-21T05:12:51Z</dcterms:modified>
</cp:coreProperties>
</file>