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66" r:id="rId2"/>
    <p:sldId id="257" r:id="rId3"/>
    <p:sldId id="258" r:id="rId4"/>
    <p:sldId id="259" r:id="rId5"/>
    <p:sldId id="260" r:id="rId6"/>
    <p:sldId id="261" r:id="rId7"/>
    <p:sldId id="264"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05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EBA464-3448-4310-A5AA-ED7E52FCE094}" type="datetimeFigureOut">
              <a:rPr lang="cs-CZ" smtClean="0"/>
              <a:pPr/>
              <a:t>13.6.2012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292B94-2F2E-4A1D-BEDD-14113CD02F95}"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43000" y="685800"/>
            <a:ext cx="4572000" cy="3429000"/>
          </a:xfrm>
        </p:spPr>
      </p:sp>
      <p:sp>
        <p:nvSpPr>
          <p:cNvPr id="3" name="Zástupný symbol pro poznámky 2"/>
          <p:cNvSpPr>
            <a:spLocks noGrp="1"/>
          </p:cNvSpPr>
          <p:nvPr>
            <p:ph type="body" idx="1"/>
          </p:nvPr>
        </p:nvSpPr>
        <p:spPr/>
        <p:txBody>
          <a:bodyPr/>
          <a:lstStyle/>
          <a:p>
            <a:endParaRPr lang="cs-CZ"/>
          </a:p>
        </p:txBody>
      </p:sp>
    </p:spTree>
    <p:extLst>
      <p:ext uri="{BB962C8B-B14F-4D97-AF65-F5344CB8AC3E}">
        <p14:creationId xmlns="" xmlns:p14="http://schemas.microsoft.com/office/powerpoint/2010/main" val="1292464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9" name="Obdélník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cs-CZ" smtClean="0"/>
              <a:t>Klepnutím lze upravit styl předlohy nadpisů.</a:t>
            </a:r>
            <a:endParaRPr kumimoji="0" lang="en-US"/>
          </a:p>
        </p:txBody>
      </p:sp>
      <p:sp>
        <p:nvSpPr>
          <p:cNvPr id="3" name="Podnadpis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cs-CZ" smtClean="0"/>
              <a:t>Klepnutím lze upravit styl předlohy podnadpisů.</a:t>
            </a:r>
            <a:endParaRPr kumimoji="0" lang="en-US"/>
          </a:p>
        </p:txBody>
      </p:sp>
      <p:sp>
        <p:nvSpPr>
          <p:cNvPr id="4" name="Zástupný symbol pro datum 3"/>
          <p:cNvSpPr>
            <a:spLocks noGrp="1"/>
          </p:cNvSpPr>
          <p:nvPr>
            <p:ph type="dt" sz="half" idx="10"/>
          </p:nvPr>
        </p:nvSpPr>
        <p:spPr/>
        <p:txBody>
          <a:bodyPr/>
          <a:lstStyle/>
          <a:p>
            <a:fld id="{18AC91E5-F93C-4136-A546-5AF5ED1ABEE0}" type="datetimeFigureOut">
              <a:rPr lang="cs-CZ" smtClean="0"/>
              <a:pPr/>
              <a:t>13.6.2012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DD10CF8-B09F-400E-9578-4AEA2CA0E4A7}" type="slidenum">
              <a:rPr lang="cs-CZ" smtClean="0"/>
              <a:pPr/>
              <a:t>‹#›</a:t>
            </a:fld>
            <a:endParaRPr lang="cs-CZ"/>
          </a:p>
        </p:txBody>
      </p:sp>
      <p:sp>
        <p:nvSpPr>
          <p:cNvPr id="10" name="Obdélník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155448"/>
            <a:ext cx="8229600" cy="1252728"/>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C91E5-F93C-4136-A546-5AF5ED1ABEE0}" type="datetimeFigureOut">
              <a:rPr lang="cs-CZ" smtClean="0"/>
              <a:pPr/>
              <a:t>13.6.2012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DD10CF8-B09F-400E-9578-4AEA2CA0E4A7}"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9" name="Obdélník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Obdélník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18AC91E5-F93C-4136-A546-5AF5ED1ABEE0}" type="datetimeFigureOut">
              <a:rPr lang="cs-CZ" smtClean="0"/>
              <a:pPr/>
              <a:t>13.6.2012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DD10CF8-B09F-400E-9578-4AEA2CA0E4A7}"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AC91E5-F93C-4136-A546-5AF5ED1ABEE0}" type="datetimeFigureOut">
              <a:rPr lang="cs-CZ" smtClean="0"/>
              <a:pPr/>
              <a:t>13.6.2012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DD10CF8-B09F-400E-9578-4AEA2CA0E4A7}"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text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cs-CZ" smtClean="0"/>
              <a:t>Klepnutím lze upravit styly předlohy textu.</a:t>
            </a:r>
          </a:p>
        </p:txBody>
      </p:sp>
      <p:sp>
        <p:nvSpPr>
          <p:cNvPr id="6" name="Zástupný symbol pro obsah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18AC91E5-F93C-4136-A546-5AF5ED1ABEE0}" type="datetimeFigureOut">
              <a:rPr lang="cs-CZ" smtClean="0"/>
              <a:pPr/>
              <a:t>13.6.2012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DD10CF8-B09F-400E-9578-4AEA2CA0E4A7}"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18AC91E5-F93C-4136-A546-5AF5ED1ABEE0}" type="datetimeFigureOut">
              <a:rPr lang="cs-CZ" smtClean="0"/>
              <a:pPr/>
              <a:t>13.6.2012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DD10CF8-B09F-400E-9578-4AEA2CA0E4A7}"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C91E5-F93C-4136-A546-5AF5ED1ABEE0}" type="datetimeFigureOut">
              <a:rPr lang="cs-CZ" smtClean="0"/>
              <a:pPr/>
              <a:t>13.6.2012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DD10CF8-B09F-400E-9578-4AEA2CA0E4A7}"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text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18AC91E5-F93C-4136-A546-5AF5ED1ABEE0}" type="datetimeFigureOut">
              <a:rPr lang="cs-CZ" smtClean="0"/>
              <a:pPr/>
              <a:t>13.6.2012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DD10CF8-B09F-400E-9578-4AEA2CA0E4A7}" type="slidenum">
              <a:rPr lang="cs-CZ" smtClean="0"/>
              <a:pPr/>
              <a:t>‹#›</a:t>
            </a:fld>
            <a:endParaRPr lang="cs-CZ"/>
          </a:p>
        </p:txBody>
      </p:sp>
      <p:sp>
        <p:nvSpPr>
          <p:cNvPr id="12" name="Obdélník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164592" y="1170432"/>
            <a:ext cx="2523744" cy="201168"/>
          </a:xfrm>
        </p:spPr>
        <p:txBody>
          <a:bodyPr/>
          <a:lstStyle/>
          <a:p>
            <a:fld id="{18AC91E5-F93C-4136-A546-5AF5ED1ABEE0}" type="datetimeFigureOut">
              <a:rPr lang="cs-CZ" smtClean="0"/>
              <a:pPr/>
              <a:t>13.6.2012</a:t>
            </a:fld>
            <a:endParaRPr lang="cs-CZ"/>
          </a:p>
        </p:txBody>
      </p:sp>
      <p:sp>
        <p:nvSpPr>
          <p:cNvPr id="11" name="Obdélník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Zástupný symbol pro zápatí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cs-CZ"/>
          </a:p>
        </p:txBody>
      </p:sp>
      <p:sp>
        <p:nvSpPr>
          <p:cNvPr id="7" name="Zástupný symbol pro číslo snímku 6"/>
          <p:cNvSpPr>
            <a:spLocks noGrp="1"/>
          </p:cNvSpPr>
          <p:nvPr>
            <p:ph type="sldNum" sz="quarter" idx="12"/>
          </p:nvPr>
        </p:nvSpPr>
        <p:spPr>
          <a:xfrm>
            <a:off x="8339328" y="1170432"/>
            <a:ext cx="733864" cy="201168"/>
          </a:xfrm>
        </p:spPr>
        <p:txBody>
          <a:bodyPr/>
          <a:lstStyle/>
          <a:p>
            <a:fld id="{7DD10CF8-B09F-400E-9578-4AEA2CA0E4A7}"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C91E5-F93C-4136-A546-5AF5ED1ABEE0}" type="datetimeFigureOut">
              <a:rPr lang="cs-CZ" smtClean="0"/>
              <a:pPr/>
              <a:t>13.6.2012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DD10CF8-B09F-400E-9578-4AEA2CA0E4A7}"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9" name="Obdélník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Obdélník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Svislý nadpis 1"/>
          <p:cNvSpPr>
            <a:spLocks noGrp="1"/>
          </p:cNvSpPr>
          <p:nvPr>
            <p:ph type="title" orient="vert"/>
          </p:nvPr>
        </p:nvSpPr>
        <p:spPr>
          <a:xfrm>
            <a:off x="6781800" y="274640"/>
            <a:ext cx="19050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304800"/>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C91E5-F93C-4136-A546-5AF5ED1ABEE0}" type="datetimeFigureOut">
              <a:rPr lang="cs-CZ" smtClean="0"/>
              <a:pPr/>
              <a:t>13.6.2012</a:t>
            </a:fld>
            <a:endParaRPr lang="cs-CZ"/>
          </a:p>
        </p:txBody>
      </p:sp>
      <p:sp>
        <p:nvSpPr>
          <p:cNvPr id="5" name="Zástupný symbol pro zápatí 4"/>
          <p:cNvSpPr>
            <a:spLocks noGrp="1"/>
          </p:cNvSpPr>
          <p:nvPr>
            <p:ph type="ftr" sz="quarter" idx="11"/>
          </p:nvPr>
        </p:nvSpPr>
        <p:spPr>
          <a:xfrm>
            <a:off x="2640597" y="6377459"/>
            <a:ext cx="3836404" cy="365125"/>
          </a:xfrm>
        </p:spPr>
        <p:txBody>
          <a:bodyPr/>
          <a:lstStyle/>
          <a:p>
            <a:endParaRPr lang="cs-CZ"/>
          </a:p>
        </p:txBody>
      </p:sp>
      <p:sp>
        <p:nvSpPr>
          <p:cNvPr id="6" name="Zástupný symbol pro číslo snímku 5"/>
          <p:cNvSpPr>
            <a:spLocks noGrp="1"/>
          </p:cNvSpPr>
          <p:nvPr>
            <p:ph type="sldNum" sz="quarter" idx="12"/>
          </p:nvPr>
        </p:nvSpPr>
        <p:spPr/>
        <p:txBody>
          <a:bodyPr/>
          <a:lstStyle/>
          <a:p>
            <a:fld id="{7DD10CF8-B09F-400E-9578-4AEA2CA0E4A7}"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Obdélník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Obdélník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Zástupný symbol pro nadpis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4" name="Zástupný symbol pro datum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18AC91E5-F93C-4136-A546-5AF5ED1ABEE0}" type="datetimeFigureOut">
              <a:rPr lang="cs-CZ" smtClean="0"/>
              <a:pPr/>
              <a:t>13.6.2012</a:t>
            </a:fld>
            <a:endParaRPr lang="cs-CZ"/>
          </a:p>
        </p:txBody>
      </p:sp>
      <p:sp>
        <p:nvSpPr>
          <p:cNvPr id="5" name="Zástupný symbol pro zápatí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cs-CZ"/>
          </a:p>
        </p:txBody>
      </p:sp>
      <p:sp>
        <p:nvSpPr>
          <p:cNvPr id="6" name="Zástupný symbol pro číslo snímku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DD10CF8-B09F-400E-9578-4AEA2CA0E4A7}"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otakar.ic.cz/otakar.php?clid=simek/30" TargetMode="External"/><Relationship Id="rId2" Type="http://schemas.openxmlformats.org/officeDocument/2006/relationships/hyperlink" Target="http://img1.ct24.cz/cache/616x347/article/31/3089/308862.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cstate="print">
            <a:lum bright="40000" contrast="-40000"/>
            <a:extLst>
              <a:ext uri="{28A0092B-C50C-407E-A947-70E740481C1C}">
                <a14:useLocalDpi xmlns=""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obrázek 1"/>
          <p:cNvPicPr/>
          <p:nvPr/>
        </p:nvPicPr>
        <p:blipFill>
          <a:blip r:embed="rId4" cstate="print"/>
          <a:srcRect/>
          <a:stretch>
            <a:fillRect/>
          </a:stretch>
        </p:blipFill>
        <p:spPr bwMode="auto">
          <a:xfrm>
            <a:off x="2195736" y="5393700"/>
            <a:ext cx="4688309" cy="1464300"/>
          </a:xfrm>
          <a:prstGeom prst="rect">
            <a:avLst/>
          </a:prstGeom>
          <a:solidFill>
            <a:srgbClr val="FFFFFF"/>
          </a:solidFill>
          <a:ln w="9525">
            <a:noFill/>
            <a:miter lim="800000"/>
            <a:headEnd/>
            <a:tailEnd/>
          </a:ln>
        </p:spPr>
      </p:pic>
      <p:pic>
        <p:nvPicPr>
          <p:cNvPr id="8" name="Obrázek 7"/>
          <p:cNvPicPr/>
          <p:nvPr/>
        </p:nvPicPr>
        <p:blipFill>
          <a:blip r:embed="rId5" cstate="print">
            <a:lum bright="40000" contrast="-70000"/>
            <a:extLst>
              <a:ext uri="{28A0092B-C50C-407E-A947-70E740481C1C}">
                <a14:useLocalDpi xmlns="" xmlns:a14="http://schemas.microsoft.com/office/drawing/2010/main" val="0"/>
              </a:ext>
            </a:extLst>
          </a:blip>
          <a:srcRect/>
          <a:stretch>
            <a:fillRect/>
          </a:stretch>
        </p:blipFill>
        <p:spPr bwMode="auto">
          <a:xfrm>
            <a:off x="7991872" y="-13612"/>
            <a:ext cx="1152128" cy="1491555"/>
          </a:xfrm>
          <a:prstGeom prst="rect">
            <a:avLst/>
          </a:prstGeom>
          <a:noFill/>
        </p:spPr>
      </p:pic>
      <p:sp>
        <p:nvSpPr>
          <p:cNvPr id="11" name="Nadpis 3"/>
          <p:cNvSpPr>
            <a:spLocks noGrp="1"/>
          </p:cNvSpPr>
          <p:nvPr>
            <p:ph type="ctrTitle"/>
          </p:nvPr>
        </p:nvSpPr>
        <p:spPr>
          <a:xfrm>
            <a:off x="0" y="0"/>
            <a:ext cx="9144000" cy="3140967"/>
          </a:xfrm>
        </p:spPr>
        <p:txBody>
          <a:bodyPr>
            <a:noAutofit/>
          </a:bodyPr>
          <a:lstStyle/>
          <a:p>
            <a:pPr algn="l"/>
            <a:r>
              <a:rPr lang="cs-CZ" sz="2400" b="1" dirty="0">
                <a:solidFill>
                  <a:schemeClr val="bg1"/>
                </a:solidFill>
                <a:latin typeface="Times New Roman" pitchFamily="18" charset="0"/>
                <a:cs typeface="Times New Roman" pitchFamily="18" charset="0"/>
              </a:rPr>
              <a:t>Název školy: </a:t>
            </a:r>
            <a:r>
              <a:rPr lang="cs-CZ" sz="2400" b="0" i="1" dirty="0">
                <a:solidFill>
                  <a:schemeClr val="bg1"/>
                </a:solidFill>
                <a:latin typeface="Times New Roman" pitchFamily="18" charset="0"/>
                <a:cs typeface="Times New Roman" pitchFamily="18" charset="0"/>
              </a:rPr>
              <a:t>ZŠ Klášterec nad Ohří, Krátká 676</a:t>
            </a:r>
            <a:r>
              <a:rPr lang="cs-CZ" sz="2400" i="1" dirty="0">
                <a:solidFill>
                  <a:schemeClr val="bg1"/>
                </a:solidFill>
                <a:latin typeface="Times New Roman" pitchFamily="18" charset="0"/>
                <a:cs typeface="Times New Roman" pitchFamily="18" charset="0"/>
              </a:rPr>
              <a:t/>
            </a:r>
            <a:br>
              <a:rPr lang="cs-CZ" sz="2400" i="1" dirty="0">
                <a:solidFill>
                  <a:schemeClr val="bg1"/>
                </a:solidFill>
                <a:latin typeface="Times New Roman" pitchFamily="18" charset="0"/>
                <a:cs typeface="Times New Roman" pitchFamily="18" charset="0"/>
              </a:rPr>
            </a:br>
            <a:r>
              <a:rPr lang="cs-CZ" sz="2400" b="1" dirty="0">
                <a:solidFill>
                  <a:schemeClr val="bg1"/>
                </a:solidFill>
                <a:latin typeface="Times New Roman" pitchFamily="18" charset="0"/>
                <a:cs typeface="Times New Roman" pitchFamily="18" charset="0"/>
              </a:rPr>
              <a:t>Autor</a:t>
            </a:r>
            <a:r>
              <a:rPr lang="cs-CZ" sz="2400" b="1" dirty="0" smtClean="0">
                <a:solidFill>
                  <a:schemeClr val="bg1"/>
                </a:solidFill>
                <a:latin typeface="Times New Roman" pitchFamily="18" charset="0"/>
                <a:cs typeface="Times New Roman" pitchFamily="18" charset="0"/>
              </a:rPr>
              <a:t>: Mgr. Hnilička Jiří</a:t>
            </a:r>
            <a:r>
              <a:rPr lang="cs-CZ" sz="2400" b="1" dirty="0">
                <a:solidFill>
                  <a:schemeClr val="bg1"/>
                </a:solidFill>
                <a:latin typeface="Times New Roman" pitchFamily="18" charset="0"/>
                <a:cs typeface="Times New Roman" pitchFamily="18" charset="0"/>
              </a:rPr>
              <a:t/>
            </a:r>
            <a:br>
              <a:rPr lang="cs-CZ" sz="2400" b="1" dirty="0">
                <a:solidFill>
                  <a:schemeClr val="bg1"/>
                </a:solidFill>
                <a:latin typeface="Times New Roman" pitchFamily="18" charset="0"/>
                <a:cs typeface="Times New Roman" pitchFamily="18" charset="0"/>
              </a:rPr>
            </a:br>
            <a:r>
              <a:rPr lang="cs-CZ" sz="2400" b="1" dirty="0">
                <a:solidFill>
                  <a:schemeClr val="bg1"/>
                </a:solidFill>
                <a:latin typeface="Times New Roman" pitchFamily="18" charset="0"/>
                <a:cs typeface="Times New Roman" pitchFamily="18" charset="0"/>
              </a:rPr>
              <a:t>Název materiálu</a:t>
            </a:r>
            <a:r>
              <a:rPr lang="cs-CZ" sz="2400" b="1">
                <a:solidFill>
                  <a:schemeClr val="bg1"/>
                </a:solidFill>
                <a:latin typeface="Times New Roman" pitchFamily="18" charset="0"/>
                <a:cs typeface="Times New Roman" pitchFamily="18" charset="0"/>
              </a:rPr>
              <a:t>: </a:t>
            </a:r>
            <a:r>
              <a:rPr lang="cs-CZ" sz="2400" smtClean="0">
                <a:solidFill>
                  <a:schemeClr val="bg1"/>
                </a:solidFill>
                <a:latin typeface="Times New Roman" pitchFamily="18" charset="0"/>
                <a:cs typeface="Times New Roman" pitchFamily="18" charset="0"/>
              </a:rPr>
              <a:t>V</a:t>
            </a:r>
            <a:r>
              <a:rPr lang="cs-CZ" sz="2400" i="1" smtClean="0">
                <a:solidFill>
                  <a:schemeClr val="bg1"/>
                </a:solidFill>
                <a:latin typeface="Times New Roman" pitchFamily="18" charset="0"/>
                <a:cs typeface="Times New Roman" pitchFamily="18" charset="0"/>
              </a:rPr>
              <a:t>Y_32_INOVACE_13_18_Grossmann</a:t>
            </a:r>
            <a:r>
              <a:rPr lang="cs-CZ" sz="2400" i="1" dirty="0" smtClean="0">
                <a:solidFill>
                  <a:schemeClr val="bg1"/>
                </a:solidFill>
                <a:latin typeface="Times New Roman" pitchFamily="18" charset="0"/>
                <a:cs typeface="Times New Roman" pitchFamily="18" charset="0"/>
              </a:rPr>
              <a:t>, Šimek</a:t>
            </a:r>
            <a:r>
              <a:rPr lang="cs-CZ" sz="2400" dirty="0" smtClean="0">
                <a:solidFill>
                  <a:schemeClr val="bg1"/>
                </a:solidFill>
                <a:latin typeface="Times New Roman" pitchFamily="18" charset="0"/>
                <a:cs typeface="Times New Roman" pitchFamily="18" charset="0"/>
              </a:rPr>
              <a:t> </a:t>
            </a:r>
            <a:r>
              <a:rPr lang="cs-CZ" sz="2400" i="1" dirty="0" smtClean="0">
                <a:solidFill>
                  <a:schemeClr val="bg1"/>
                </a:solidFill>
                <a:latin typeface="Times New Roman" pitchFamily="18" charset="0"/>
                <a:cs typeface="Times New Roman" pitchFamily="18" charset="0"/>
              </a:rPr>
              <a:t/>
            </a:r>
            <a:br>
              <a:rPr lang="cs-CZ" sz="2400" i="1" dirty="0" smtClean="0">
                <a:solidFill>
                  <a:schemeClr val="bg1"/>
                </a:solidFill>
                <a:latin typeface="Times New Roman" pitchFamily="18" charset="0"/>
                <a:cs typeface="Times New Roman" pitchFamily="18" charset="0"/>
              </a:rPr>
            </a:br>
            <a:r>
              <a:rPr lang="cs-CZ" sz="2400" b="1" dirty="0" smtClean="0">
                <a:solidFill>
                  <a:schemeClr val="bg1"/>
                </a:solidFill>
                <a:latin typeface="Times New Roman" pitchFamily="18" charset="0"/>
                <a:cs typeface="Times New Roman" pitchFamily="18" charset="0"/>
              </a:rPr>
              <a:t>Číslo </a:t>
            </a:r>
            <a:r>
              <a:rPr lang="cs-CZ" sz="2400" b="1" dirty="0">
                <a:solidFill>
                  <a:schemeClr val="bg1"/>
                </a:solidFill>
                <a:latin typeface="Times New Roman" pitchFamily="18" charset="0"/>
                <a:cs typeface="Times New Roman" pitchFamily="18" charset="0"/>
              </a:rPr>
              <a:t>projektu: </a:t>
            </a:r>
            <a:r>
              <a:rPr lang="cs-CZ" sz="2400" dirty="0">
                <a:solidFill>
                  <a:schemeClr val="bg1"/>
                </a:solidFill>
                <a:latin typeface="Times New Roman" pitchFamily="18" charset="0"/>
                <a:cs typeface="Times New Roman" pitchFamily="18" charset="0"/>
              </a:rPr>
              <a:t>CZ.1.07/1.4.00/21.1115</a:t>
            </a:r>
            <a:r>
              <a:rPr lang="cs-CZ" sz="2400" b="1" dirty="0">
                <a:solidFill>
                  <a:schemeClr val="bg1"/>
                </a:solidFill>
                <a:latin typeface="Times New Roman" pitchFamily="18" charset="0"/>
                <a:cs typeface="Times New Roman" pitchFamily="18" charset="0"/>
              </a:rPr>
              <a:t> </a:t>
            </a:r>
            <a:r>
              <a:rPr lang="cs-CZ" sz="2400" dirty="0">
                <a:solidFill>
                  <a:schemeClr val="tx1"/>
                </a:solidFill>
                <a:latin typeface="Times New Roman" pitchFamily="18" charset="0"/>
                <a:cs typeface="Times New Roman" pitchFamily="18" charset="0"/>
              </a:rPr>
              <a:t/>
            </a:r>
            <a:br>
              <a:rPr lang="cs-CZ" sz="2400" dirty="0">
                <a:solidFill>
                  <a:schemeClr val="tx1"/>
                </a:solidFill>
                <a:latin typeface="Times New Roman" pitchFamily="18" charset="0"/>
                <a:cs typeface="Times New Roman" pitchFamily="18" charset="0"/>
              </a:rPr>
            </a:br>
            <a:endParaRPr lang="cs-CZ" sz="2400" dirty="0">
              <a:solidFill>
                <a:schemeClr val="tx1"/>
              </a:solidFill>
              <a:latin typeface="Times New Roman" pitchFamily="18" charset="0"/>
              <a:cs typeface="Times New Roman" pitchFamily="18" charset="0"/>
            </a:endParaRPr>
          </a:p>
        </p:txBody>
      </p:sp>
      <p:sp>
        <p:nvSpPr>
          <p:cNvPr id="12" name="Podnadpis 4"/>
          <p:cNvSpPr>
            <a:spLocks noGrp="1"/>
          </p:cNvSpPr>
          <p:nvPr>
            <p:ph type="subTitle" idx="1"/>
          </p:nvPr>
        </p:nvSpPr>
        <p:spPr>
          <a:xfrm>
            <a:off x="0" y="3212976"/>
            <a:ext cx="9144000" cy="1968624"/>
          </a:xfrm>
        </p:spPr>
        <p:txBody>
          <a:bodyPr>
            <a:noAutofit/>
          </a:bodyPr>
          <a:lstStyle/>
          <a:p>
            <a:pPr algn="l"/>
            <a:r>
              <a:rPr lang="cs-CZ" sz="2400" b="1" dirty="0" smtClean="0">
                <a:solidFill>
                  <a:schemeClr val="bg1"/>
                </a:solidFill>
              </a:rPr>
              <a:t>Anotace: </a:t>
            </a:r>
            <a:r>
              <a:rPr lang="cs-CZ" sz="2400" dirty="0" smtClean="0">
                <a:solidFill>
                  <a:schemeClr val="bg1"/>
                </a:solidFill>
              </a:rPr>
              <a:t>Prezentace pro hodinu literatury v devátém ročníku. Žák se seznamuje s osobnostmi  J. Grossmanna a M. Šimka</a:t>
            </a:r>
            <a:endParaRPr lang="cs-CZ" sz="2400" dirty="0">
              <a:solidFill>
                <a:schemeClr val="bg1"/>
              </a:solidFill>
            </a:endParaRPr>
          </a:p>
        </p:txBody>
      </p:sp>
    </p:spTree>
    <p:extLst>
      <p:ext uri="{BB962C8B-B14F-4D97-AF65-F5344CB8AC3E}">
        <p14:creationId xmlns="" xmlns:p14="http://schemas.microsoft.com/office/powerpoint/2010/main" val="41764797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6552" y="0"/>
            <a:ext cx="10081120" cy="1916832"/>
          </a:xfrm>
        </p:spPr>
        <p:txBody>
          <a:bodyPr>
            <a:normAutofit/>
          </a:bodyPr>
          <a:lstStyle/>
          <a:p>
            <a:pPr algn="ctr"/>
            <a:r>
              <a:rPr lang="cs-CZ" sz="4800" b="1" dirty="0" smtClean="0">
                <a:latin typeface="Bauhaus 93" pitchFamily="82" charset="0"/>
              </a:rPr>
              <a:t>Miloslav Šimek a Jiří Grossmann</a:t>
            </a:r>
            <a:endParaRPr lang="cs-CZ" sz="4800" b="1" dirty="0">
              <a:latin typeface="Bauhaus 93" pitchFamily="82" charset="0"/>
            </a:endParaRPr>
          </a:p>
        </p:txBody>
      </p:sp>
      <p:pic>
        <p:nvPicPr>
          <p:cNvPr id="1026" name="Picture 2"/>
          <p:cNvPicPr>
            <a:picLocks noChangeAspect="1" noChangeArrowheads="1"/>
          </p:cNvPicPr>
          <p:nvPr/>
        </p:nvPicPr>
        <p:blipFill>
          <a:blip r:embed="rId2" cstate="print"/>
          <a:srcRect/>
          <a:stretch>
            <a:fillRect/>
          </a:stretch>
        </p:blipFill>
        <p:spPr bwMode="auto">
          <a:xfrm>
            <a:off x="1259632" y="1556792"/>
            <a:ext cx="6912768" cy="489654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80528" y="1412776"/>
            <a:ext cx="9505056" cy="5445224"/>
          </a:xfrm>
        </p:spPr>
        <p:txBody>
          <a:bodyPr>
            <a:normAutofit/>
          </a:bodyPr>
          <a:lstStyle/>
          <a:p>
            <a:r>
              <a:rPr lang="cs-CZ" dirty="0" smtClean="0"/>
              <a:t>Autorská dvojice, která působila v divadle SEMAFOR od roku 1967. </a:t>
            </a:r>
          </a:p>
          <a:p>
            <a:r>
              <a:rPr lang="cs-CZ" dirty="0" smtClean="0"/>
              <a:t>Nejznámější jsou jejich Návštěvní dny v divadle Semafor a dále jejich humoristické povídky.</a:t>
            </a:r>
          </a:p>
          <a:p>
            <a:r>
              <a:rPr lang="cs-CZ" dirty="0" smtClean="0"/>
              <a:t>Pro jejich tvorbu je příznačný „lidový“ situační humor (komunikace běžného jedince s „pitomcem“).</a:t>
            </a:r>
          </a:p>
          <a:p>
            <a:r>
              <a:rPr lang="cs-CZ" dirty="0" smtClean="0"/>
              <a:t>Bohužel Jiří Grossmann zemřel v roce 1971, a tak se tato dvojice rozpadla.</a:t>
            </a:r>
          </a:p>
          <a:p>
            <a:r>
              <a:rPr lang="cs-CZ" dirty="0" smtClean="0"/>
              <a:t>M. Šimek dále působil na divadelní i televizní scéně, ale již nebyl natolik úspěšný. </a:t>
            </a:r>
          </a:p>
          <a:p>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Jak jsme chovali užitečné zvíře</a:t>
            </a:r>
            <a:endParaRPr lang="cs-CZ" dirty="0"/>
          </a:p>
        </p:txBody>
      </p:sp>
      <p:sp>
        <p:nvSpPr>
          <p:cNvPr id="3" name="Zástupný symbol pro obsah 2"/>
          <p:cNvSpPr>
            <a:spLocks noGrp="1"/>
          </p:cNvSpPr>
          <p:nvPr>
            <p:ph idx="1"/>
          </p:nvPr>
        </p:nvSpPr>
        <p:spPr>
          <a:xfrm>
            <a:off x="-252536" y="1340768"/>
            <a:ext cx="9396536" cy="5517232"/>
          </a:xfrm>
        </p:spPr>
        <p:txBody>
          <a:bodyPr>
            <a:normAutofit lnSpcReduction="10000"/>
          </a:bodyPr>
          <a:lstStyle/>
          <a:p>
            <a:pPr algn="just">
              <a:buNone/>
            </a:pPr>
            <a:r>
              <a:rPr lang="cs-CZ" sz="2000" dirty="0" smtClean="0"/>
              <a:t>          </a:t>
            </a:r>
            <a:r>
              <a:rPr lang="cs-CZ" sz="2400" dirty="0" smtClean="0"/>
              <a:t>V klokotu velkoměsta ztrácí člověk pomalu, ale jistě kontakt s přírodou. Zvláště v činžovním domě podléhá civilizaci více, než je zdrávo. Přepych není vše a televizní program stěží nahradí třpytivý pohled plaché laně. Je pravda, že každému to nevadí, ale naše rodina, jež pochází z boubínské samoty, kde styk s okolním světem obstarával pouze jednou za měsíc listonoš, nesetkal-li se ovšem po cestě s medvědem, se nemohla s městským životem smířit. Vždyť nemít ve zdi houbu, nevěděli bychom ani, jak vypadá rostlina. Ale to vše se mělo změnit. Dnes vám už ani neřeknu, čí to byl nápad, abychom si opatřili zvíře. Vím jen, že všichni byli pro, a tudíž jsme se začali hádat, jaký živočich to má být. Nakonec vyhrála babička, její návrh byl oproti našim podepřen argumentem, že ze zvířete má být v prvé řadě užitek. A tak jsme začali v činžovním domě na Národní třídě číslo 318 chovat prase. Sehnat prasečí mládě nebylo zrovna lehké. Nevím, jaké s tím máte zkušenosti vy, ale v žádném obchodním domě podsvinčata nevedou.</a:t>
            </a:r>
            <a:endParaRPr lang="cs-CZ" sz="2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0" y="-5417"/>
            <a:ext cx="9144000" cy="6863417"/>
          </a:xfrm>
          <a:prstGeom prst="rect">
            <a:avLst/>
          </a:prstGeom>
          <a:noFill/>
        </p:spPr>
        <p:txBody>
          <a:bodyPr wrap="square" rtlCol="0">
            <a:spAutoFit/>
          </a:bodyPr>
          <a:lstStyle/>
          <a:p>
            <a:r>
              <a:rPr lang="cs-CZ" sz="2000" b="1" dirty="0" smtClean="0">
                <a:solidFill>
                  <a:srgbClr val="FF0000"/>
                </a:solidFill>
              </a:rPr>
              <a:t>V Prioru v </a:t>
            </a:r>
            <a:r>
              <a:rPr lang="cs-CZ" sz="2000" b="1" dirty="0" err="1" smtClean="0">
                <a:solidFill>
                  <a:srgbClr val="FF0000"/>
                </a:solidFill>
              </a:rPr>
              <a:t>Jungmannově</a:t>
            </a:r>
            <a:r>
              <a:rPr lang="cs-CZ" sz="2000" b="1" dirty="0" smtClean="0">
                <a:solidFill>
                  <a:srgbClr val="FF0000"/>
                </a:solidFill>
              </a:rPr>
              <a:t> ulici dokonce dostal bratr za otázku "Máte prase?" od otylého prodavače facku. Teprve po čtrnácti dnech se podařilo otci sehnat na </a:t>
            </a:r>
            <a:r>
              <a:rPr lang="cs-CZ" sz="2000" b="1" dirty="0" err="1" smtClean="0">
                <a:solidFill>
                  <a:srgbClr val="FF0000"/>
                </a:solidFill>
              </a:rPr>
              <a:t>Sedlčansku</a:t>
            </a:r>
            <a:r>
              <a:rPr lang="cs-CZ" sz="2000" b="1" dirty="0" smtClean="0">
                <a:solidFill>
                  <a:srgbClr val="FF0000"/>
                </a:solidFill>
              </a:rPr>
              <a:t> velmi levného </a:t>
            </a:r>
            <a:r>
              <a:rPr lang="cs-CZ" sz="2000" b="1" dirty="0" err="1" smtClean="0">
                <a:solidFill>
                  <a:srgbClr val="FF0000"/>
                </a:solidFill>
              </a:rPr>
              <a:t>pašíka</a:t>
            </a:r>
            <a:r>
              <a:rPr lang="cs-CZ" sz="2000" b="1" dirty="0" smtClean="0">
                <a:solidFill>
                  <a:srgbClr val="FF0000"/>
                </a:solidFill>
              </a:rPr>
              <a:t> od opilce na taneční zábavě. Pln radosti jej přinesl domů, ale dědeček, bývalý střední rolník, záhy seznal, že zvíře má jednu vadu, a sice červenku, což, jak říkal, je u prasete vada dosti podstatná. V noci jsme </a:t>
            </a:r>
            <a:r>
              <a:rPr lang="cs-CZ" sz="2000" dirty="0" smtClean="0"/>
              <a:t>tedy</a:t>
            </a:r>
            <a:r>
              <a:rPr lang="cs-CZ" sz="2000" b="1" dirty="0" smtClean="0">
                <a:solidFill>
                  <a:srgbClr val="FF0000"/>
                </a:solidFill>
              </a:rPr>
              <a:t> </a:t>
            </a:r>
            <a:r>
              <a:rPr lang="cs-CZ" sz="2000" dirty="0" smtClean="0"/>
              <a:t>nepozorovaně pustili nemocné podsvinče do ulice a do rána jsme ho šestkrát zaháněli ode dveří, neboť si za ty dva dny u nás obdivuhodně zvyklo. Teprve když jsme posypali dveře pepřem, přestalo rýt pod prahem a odešlo Národní třídou neznámo kam. Nové prasátko, které opatřil děda z JZD </a:t>
            </a:r>
            <a:r>
              <a:rPr lang="cs-CZ" sz="2000" dirty="0" err="1" smtClean="0"/>
              <a:t>Křenov</a:t>
            </a:r>
            <a:r>
              <a:rPr lang="cs-CZ" sz="2000" dirty="0" smtClean="0"/>
              <a:t>, bylo sice dražší, ale zato zdravé a přítulné. Dostalo jméno Bivoj. Zpočátku žil Bivoj ve vaně, a nebýt toho, že ji rozšlápl, mohl v ní žít i dále. Tahle bylo samozřejmě nutno umístit </a:t>
            </a:r>
            <a:r>
              <a:rPr lang="cs-CZ" sz="2000" dirty="0" err="1" smtClean="0"/>
              <a:t>čuníka</a:t>
            </a:r>
            <a:r>
              <a:rPr lang="cs-CZ" sz="2000" dirty="0" smtClean="0"/>
              <a:t> jinam. Babička, přestože prase byl její nápad, odmítla již po třech měsících sdílet s ním komůrku. Upřímně řečeno, nebylo divu, protože náhodný návštěvník by už jen stěží poznal, kdo je v pokojíku pánem a kdo pouze hostem. Také vůně šafránu, který babička po léta sbírala, byla přehlušena čímsi jiným, mnohem silnějším, nehledě k tomu, že partaj pod námi si stěžovala, že stropem cosi prosakuje. A tak se prase stěhovalo do dětského pokoje, jehož xylolitová podlaha se zdála otci pro chov </a:t>
            </a:r>
            <a:r>
              <a:rPr lang="cs-CZ" sz="2000" dirty="0" err="1" smtClean="0"/>
              <a:t>čuníka</a:t>
            </a:r>
            <a:r>
              <a:rPr lang="cs-CZ" sz="2000" dirty="0" smtClean="0"/>
              <a:t> vhodná.  Stěhování však bohužel neprošlo hladce. Bivoj, který si u babičky zvykl, odmítal její, tedy svoji komůrku dobrovolně opustit. Marně ho bratr lákal na pomyje a otec zezadu pošťuchoval stanovým kolíkem. Výsledkem bylo jen to, že se Bivoj po půlhodině nebezpečně nahrbil a přátelský kvikot za změnil v temné funění. Nutno říci, že nám nebylo do smíchu. </a:t>
            </a:r>
            <a:endParaRPr lang="cs-CZ" sz="20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0" y="1484784"/>
            <a:ext cx="9144000" cy="5373216"/>
          </a:xfrm>
        </p:spPr>
        <p:txBody>
          <a:bodyPr>
            <a:normAutofit fontScale="92500"/>
          </a:bodyPr>
          <a:lstStyle/>
          <a:p>
            <a:pPr>
              <a:buNone/>
            </a:pPr>
            <a:r>
              <a:rPr lang="cs-CZ" sz="2400" dirty="0" smtClean="0"/>
              <a:t>Když Bivoj několikrát zahrabal přední prackou, snažila se maminka odvést nejmenší děti a babičku do bezpečí, neboť, jak říkala, přijdou horké chvíle. Nemýlila se. Kňour, který asi babičku po tříměsíčním soužití považoval za svoji družku, ji nemínil pustit. Začal kroužit zběsile po komůrce a nabíral neuvěřitelnou rychlost. Tiskli jsme se ke stěnám a modlili se, aby se prase unavilo. Tomu však dělal pohyb zřejmě dobře. Jednu chvíli se zdálo, že jsme zachráněni, neboť Bivoj zapadl prackou do díry po smetáku, bohužel právě v okamžiku, kdy zvědavý </a:t>
            </a:r>
            <a:r>
              <a:rPr lang="cs-CZ" sz="2400" dirty="0" err="1" smtClean="0"/>
              <a:t>Pulchart</a:t>
            </a:r>
            <a:r>
              <a:rPr lang="cs-CZ" sz="2400" dirty="0" smtClean="0"/>
              <a:t> k ní přikládal hlavu. Prase se od sousedovy hlavy odrazilo a pokračovalo v běhu, zatímco </a:t>
            </a:r>
            <a:r>
              <a:rPr lang="cs-CZ" sz="2400" dirty="0" err="1" smtClean="0"/>
              <a:t>Pulchart</a:t>
            </a:r>
            <a:r>
              <a:rPr lang="cs-CZ" sz="2400" dirty="0" smtClean="0"/>
              <a:t> spadl ze štaflí a žaloval manželce, že ho náš otec udeřil prasečí nohou do čela.</a:t>
            </a:r>
          </a:p>
          <a:p>
            <a:pPr>
              <a:buNone/>
            </a:pPr>
            <a:endParaRPr lang="cs-CZ" sz="2400" dirty="0" smtClean="0"/>
          </a:p>
          <a:p>
            <a:pPr>
              <a:buNone/>
            </a:pPr>
            <a:r>
              <a:rPr lang="cs-CZ" sz="2400" dirty="0" smtClean="0"/>
              <a:t>Závěrem dovolte, abychom touto cestou poděkovali motostřelecké divizi majora Ticháčka za obětavou likvidaci užitečného zvířete a malíři mistru Brázdovi, který byt uvedl do původního stavu, i když nejprve prohlásil, že je malířem pokojů, a ne chlévů.</a:t>
            </a:r>
            <a:endParaRPr lang="cs-CZ" sz="2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0" y="1484784"/>
            <a:ext cx="9144000" cy="4709160"/>
          </a:xfrm>
        </p:spPr>
        <p:txBody>
          <a:bodyPr>
            <a:normAutofit fontScale="92500" lnSpcReduction="10000"/>
          </a:bodyPr>
          <a:lstStyle/>
          <a:p>
            <a:r>
              <a:rPr lang="cs-CZ" dirty="0" smtClean="0"/>
              <a:t>Použitá literatura a odkazy.</a:t>
            </a:r>
          </a:p>
          <a:p>
            <a:pPr>
              <a:buNone/>
            </a:pPr>
            <a:r>
              <a:rPr lang="cs-CZ" sz="3000" dirty="0" smtClean="0"/>
              <a:t>MARTINKOVÁ, V., Teorie literatury netradičně. 1.vyd. Praha, </a:t>
            </a:r>
            <a:r>
              <a:rPr lang="cs-CZ" sz="3000" dirty="0" err="1" smtClean="0"/>
              <a:t>Trizonia</a:t>
            </a:r>
            <a:r>
              <a:rPr lang="cs-CZ" sz="3000" dirty="0" smtClean="0"/>
              <a:t> 1995. ISBN 80-85573-61-X</a:t>
            </a:r>
          </a:p>
          <a:p>
            <a:pPr>
              <a:buNone/>
            </a:pPr>
            <a:r>
              <a:rPr lang="cs-CZ" sz="3000" dirty="0" smtClean="0"/>
              <a:t>VIEWEGHOVÁ, T., Čítanka pro 9. ročník základní školy, 1. </a:t>
            </a:r>
            <a:r>
              <a:rPr lang="cs-CZ" sz="3000" dirty="0" err="1" smtClean="0"/>
              <a:t>vyd</a:t>
            </a:r>
            <a:r>
              <a:rPr lang="cs-CZ" sz="3000" dirty="0" smtClean="0"/>
              <a:t>. Brno, Nová škola 2010. ISBN 978-80-7289-162-7</a:t>
            </a:r>
          </a:p>
          <a:p>
            <a:r>
              <a:rPr lang="cs-CZ" dirty="0" smtClean="0">
                <a:hlinkClick r:id="rId2"/>
              </a:rPr>
              <a:t>http://img1.ct24.cz/</a:t>
            </a:r>
            <a:r>
              <a:rPr lang="cs-CZ" dirty="0" err="1" smtClean="0">
                <a:hlinkClick r:id="rId2"/>
              </a:rPr>
              <a:t>cache</a:t>
            </a:r>
            <a:r>
              <a:rPr lang="cs-CZ" dirty="0" smtClean="0">
                <a:hlinkClick r:id="rId2"/>
              </a:rPr>
              <a:t>/616x347/</a:t>
            </a:r>
            <a:r>
              <a:rPr lang="cs-CZ" dirty="0" err="1" smtClean="0">
                <a:hlinkClick r:id="rId2"/>
              </a:rPr>
              <a:t>article</a:t>
            </a:r>
            <a:r>
              <a:rPr lang="cs-CZ" dirty="0" smtClean="0">
                <a:hlinkClick r:id="rId2"/>
              </a:rPr>
              <a:t>/31/3089/308862.jpg</a:t>
            </a:r>
            <a:endParaRPr lang="cs-CZ" dirty="0" smtClean="0"/>
          </a:p>
          <a:p>
            <a:r>
              <a:rPr lang="cs-CZ" dirty="0" smtClean="0">
                <a:hlinkClick r:id="rId3"/>
              </a:rPr>
              <a:t>http://otakar.ic.cz/otakar.php?clid=simek/30</a:t>
            </a:r>
            <a:endParaRPr lang="cs-CZ" dirty="0" smtClean="0"/>
          </a:p>
          <a:p>
            <a:pPr>
              <a:buNone/>
            </a:pPr>
            <a:endParaRPr lang="cs-CZ" dirty="0" smtClean="0"/>
          </a:p>
          <a:p>
            <a:r>
              <a:rPr lang="cs-CZ" i="1" dirty="0" smtClean="0"/>
              <a:t>Citováno dne 9. 5. 2012</a:t>
            </a:r>
            <a:endParaRPr lang="cs-CZ" dirty="0" smtClean="0"/>
          </a:p>
          <a:p>
            <a:r>
              <a:rPr lang="cs-CZ" i="1" dirty="0" smtClean="0"/>
              <a:t>DUM uložen na- http://dumy.</a:t>
            </a:r>
            <a:r>
              <a:rPr lang="cs-CZ" i="1" dirty="0" err="1" smtClean="0"/>
              <a:t>cz</a:t>
            </a:r>
            <a:r>
              <a:rPr lang="cs-CZ" i="1" dirty="0" smtClean="0"/>
              <a:t>/</a:t>
            </a:r>
            <a:r>
              <a:rPr lang="cs-CZ" i="1" dirty="0" err="1" smtClean="0"/>
              <a:t>materialy</a:t>
            </a:r>
            <a:r>
              <a:rPr lang="cs-CZ" i="1" dirty="0" smtClean="0"/>
              <a:t>/</a:t>
            </a:r>
            <a:r>
              <a:rPr lang="cs-CZ" i="1" dirty="0" err="1" smtClean="0"/>
              <a:t>prehled</a:t>
            </a:r>
            <a:endParaRPr lang="cs-CZ" dirty="0" smtClean="0"/>
          </a:p>
          <a:p>
            <a:pPr>
              <a:buNone/>
            </a:pP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
  <a:themeElements>
    <a:clrScheme name="Modul">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95</TotalTime>
  <Words>908</Words>
  <Application>Microsoft Office PowerPoint</Application>
  <PresentationFormat>Předvádění na obrazovce (4:3)</PresentationFormat>
  <Paragraphs>22</Paragraphs>
  <Slides>7</Slides>
  <Notes>1</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Modul</vt:lpstr>
      <vt:lpstr>Název školy: ZŠ Klášterec nad Ohří, Krátká 676 Autor: Mgr. Hnilička Jiří Název materiálu: VY_32_INOVACE_13_18_Grossmann, Šimek  Číslo projektu: CZ.1.07/1.4.00/21.1115  </vt:lpstr>
      <vt:lpstr>Miloslav Šimek a Jiří Grossmann</vt:lpstr>
      <vt:lpstr>Snímek 3</vt:lpstr>
      <vt:lpstr>Jak jsme chovali užitečné zvíře</vt:lpstr>
      <vt:lpstr>Snímek 5</vt:lpstr>
      <vt:lpstr>Snímek 6</vt:lpstr>
      <vt:lpstr>Snímek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Miloslav Šimek a Jiří Grossmann</dc:title>
  <dc:creator>Hlína</dc:creator>
  <cp:lastModifiedBy>Hlína</cp:lastModifiedBy>
  <cp:revision>12</cp:revision>
  <dcterms:created xsi:type="dcterms:W3CDTF">2012-05-08T10:16:46Z</dcterms:created>
  <dcterms:modified xsi:type="dcterms:W3CDTF">2012-06-13T21:24:07Z</dcterms:modified>
</cp:coreProperties>
</file>