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EBDC5-C7F3-4EB8-A26F-5E6422D03ED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A0D9E-510F-436F-A556-C4CD935F0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EE9FE-EB7C-4E39-9AD2-5433B8B5B14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CF8201-B54A-40D5-BF3A-05E9DBF3B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47125-3003-4F5F-BF70-A50569D578B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196E6-A132-4DD5-B75A-92BC37D72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44376-CE55-441E-9270-482C7ED82E1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CBAED-5AB5-4BED-A679-626632EED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5D30D-F2D3-4AFE-9AA2-A2C478351B4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E1FC15-B56B-4C28-BF35-6D8789B63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69796-8DC2-4881-953A-A89860DF97E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C2145-631A-4406-BBE5-5E77A09E8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7F6-8688-4CDC-9109-FB9C6BE1CFC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B64FF-3366-4CCB-BCC2-AC0E85F83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D44D-B711-4FEF-B0E1-6BB9FDB01EA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B0B94-FFD3-408C-AC67-54F5084AC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1CA40-0CB7-4D1B-896A-89B85B90C8B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0990F-2253-49B7-A3C4-8B4F0E799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E94A0-266B-45D8-9FF9-6A3563CD795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6543C-B60E-411D-8DCA-E2B12B326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C82CD-2A38-40D3-9236-B38AD9A4AEE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290C7-EFB3-4705-B57E-D2E81D631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AABF910-1076-4253-BB43-6BAE88D4787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8248FC2-5C83-4B58-A4A5-60A2EF084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635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4868863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DUMu:  VY_52_INOVACE_04_3_KYSELINY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Číslo skupiny:  2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Autor: Ing. Stanislava Kolářová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Vzdělávací oblast/Předmět/Téma: ČLOVĚK A PŘÍRODA / CHEMIE / KYSELINY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Druh učebního materiálu: PREZENTACE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Metodický list: NE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Anotace: Seznámení s kyselinami a zákonitostmi jejich tvoření pomocí prezentace. Připomenutí zásad bezpečnosti práce s kyselinami, dělení kyselin na kyslíkaté a bezkyslíkaté a odvození jejich názvosloví – včetně procvičení.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Ověřeno ve třídě: 9. A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 ověření: 29.9. 2011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29.9. 2011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Kyseliny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350"/>
            <a:ext cx="9144000" cy="4537075"/>
          </a:xfrm>
        </p:spPr>
        <p:txBody>
          <a:bodyPr>
            <a:normAutofit fontScale="92500" lnSpcReduction="1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0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500" dirty="0" smtClean="0"/>
              <a:t>KYSELINY: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500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3500" dirty="0" smtClean="0"/>
              <a:t>podle složení dělíme na kyslíkaté a bezkyslíkaté</a:t>
            </a:r>
            <a:endParaRPr lang="cs-CZ" sz="3500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500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3500" dirty="0" smtClean="0"/>
              <a:t>sloučeniny, které ve vodných roztocích odštěpují kation vodíku H</a:t>
            </a:r>
            <a:endParaRPr lang="cs-CZ" sz="3500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500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3500" dirty="0" smtClean="0"/>
              <a:t>kation H  se spojí s molekulou vody a vzniká tzv. </a:t>
            </a:r>
            <a:r>
              <a:rPr lang="cs-CZ" sz="3500" dirty="0" err="1" smtClean="0"/>
              <a:t>oxoniový</a:t>
            </a:r>
            <a:r>
              <a:rPr lang="cs-CZ" sz="3500" dirty="0" smtClean="0"/>
              <a:t> kation H</a:t>
            </a:r>
            <a:r>
              <a:rPr lang="cs-CZ" sz="3500" baseline="-25000" dirty="0" smtClean="0"/>
              <a:t>3</a:t>
            </a:r>
            <a:r>
              <a:rPr lang="cs-CZ" sz="3500" dirty="0" smtClean="0"/>
              <a:t>O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10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2987675" y="2636838"/>
            <a:ext cx="317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+</a:t>
            </a:r>
          </a:p>
        </p:txBody>
      </p:sp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3779838" y="3860800"/>
            <a:ext cx="317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/>
              </a:rPr>
              <a:t>+</a:t>
            </a:r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1763713" y="3500438"/>
            <a:ext cx="317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+</a:t>
            </a:r>
          </a:p>
        </p:txBody>
      </p:sp>
      <p:sp>
        <p:nvSpPr>
          <p:cNvPr id="15365" name="Zástupný symbol pro obsah 2"/>
          <p:cNvSpPr txBox="1">
            <a:spLocks/>
          </p:cNvSpPr>
          <p:nvPr/>
        </p:nvSpPr>
        <p:spPr bwMode="auto">
          <a:xfrm>
            <a:off x="0" y="4868863"/>
            <a:ext cx="9144000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 u="sng">
                <a:latin typeface="Franklin Gothic Book"/>
              </a:rPr>
              <a:t>Ředění kyselin  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>
                <a:latin typeface="Franklin Gothic Book"/>
              </a:rPr>
              <a:t>přiléváme kyselinu do vody, nikoli naopak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1600">
              <a:latin typeface="Franklin Gothic Book"/>
            </a:endParaRPr>
          </a:p>
          <a:p>
            <a:pPr marL="342900" indent="-342900">
              <a:spcBef>
                <a:spcPct val="20000"/>
              </a:spcBef>
            </a:pPr>
            <a:endParaRPr lang="cs-CZ" sz="1100">
              <a:latin typeface="Franklin Gothic Book"/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250825" y="0"/>
            <a:ext cx="36623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3300"/>
                </a:solidFill>
                <a:latin typeface="Franklin Gothic Book"/>
              </a:rPr>
              <a:t>ZÁPIS DO SEŠITU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První pomoc při zasažení kyselinou: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při práci se silnými kyselinami nutné používat ochranné pomůcky (ochranný obličejový štít nebo brýle, pryžové rukavice, laboratorní plášť, uzavřená obuv)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při potřísnění pokožky nahlásit vyučujícímu a postupovat dle jeho pokynů (...otřít suchou látkou a bez prodlení oplachovat pod proudem čisté vody)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Orientační určení síly kyseliny</a:t>
            </a:r>
            <a:br>
              <a:rPr lang="cs-CZ" u="sng" dirty="0" smtClean="0"/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Velmi slabá kyselina 	 H</a:t>
            </a:r>
            <a:r>
              <a:rPr lang="cs-CZ" sz="1600" smtClean="0"/>
              <a:t>n</a:t>
            </a:r>
            <a:r>
              <a:rPr lang="cs-CZ" smtClean="0"/>
              <a:t>XO</a:t>
            </a:r>
            <a:r>
              <a:rPr lang="cs-CZ" sz="1600" smtClean="0"/>
              <a:t>n</a:t>
            </a:r>
          </a:p>
          <a:p>
            <a:pPr>
              <a:buFont typeface="Arial" charset="0"/>
              <a:buChar char="•"/>
            </a:pPr>
            <a:endParaRPr lang="cs-CZ" smtClean="0"/>
          </a:p>
          <a:p>
            <a:pPr>
              <a:buFont typeface="Arial" charset="0"/>
              <a:buChar char="•"/>
            </a:pPr>
            <a:r>
              <a:rPr lang="cs-CZ" smtClean="0"/>
              <a:t> Slabá kyselina 		 H</a:t>
            </a:r>
            <a:r>
              <a:rPr lang="cs-CZ" sz="1600" smtClean="0"/>
              <a:t>n</a:t>
            </a:r>
            <a:r>
              <a:rPr lang="cs-CZ" smtClean="0"/>
              <a:t>XO</a:t>
            </a:r>
            <a:r>
              <a:rPr lang="cs-CZ" sz="1600" smtClean="0"/>
              <a:t>n+1</a:t>
            </a:r>
          </a:p>
          <a:p>
            <a:pPr>
              <a:buFont typeface="Arial" charset="0"/>
              <a:buChar char="•"/>
            </a:pPr>
            <a:endParaRPr lang="cs-CZ" smtClean="0"/>
          </a:p>
          <a:p>
            <a:pPr>
              <a:buFont typeface="Arial" charset="0"/>
              <a:buChar char="•"/>
            </a:pPr>
            <a:r>
              <a:rPr lang="cs-CZ" smtClean="0"/>
              <a:t> Silná kyselina 		 H</a:t>
            </a:r>
            <a:r>
              <a:rPr lang="cs-CZ" sz="1600" smtClean="0"/>
              <a:t>n</a:t>
            </a:r>
            <a:r>
              <a:rPr lang="cs-CZ" smtClean="0"/>
              <a:t>XO</a:t>
            </a:r>
            <a:r>
              <a:rPr lang="cs-CZ" sz="1600" smtClean="0"/>
              <a:t>n+2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pPr>
              <a:buFont typeface="Arial" charset="0"/>
              <a:buChar char="•"/>
            </a:pPr>
            <a:r>
              <a:rPr lang="cs-CZ" smtClean="0"/>
              <a:t>Velmi silná kyselina 	 H</a:t>
            </a:r>
            <a:r>
              <a:rPr lang="cs-CZ" sz="1600" smtClean="0"/>
              <a:t>n</a:t>
            </a:r>
            <a:r>
              <a:rPr lang="cs-CZ" smtClean="0"/>
              <a:t>XO</a:t>
            </a:r>
            <a:r>
              <a:rPr lang="cs-CZ" sz="1600" smtClean="0"/>
              <a:t>n+3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Přiřaď kyseliny</a:t>
            </a:r>
          </a:p>
        </p:txBody>
      </p:sp>
      <p:sp>
        <p:nvSpPr>
          <p:cNvPr id="18434" name="Rectangle 3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Velmi slabá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Slabá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Silná </a:t>
            </a:r>
          </a:p>
          <a:p>
            <a:pPr>
              <a:buFont typeface="Wingdings 2" pitchFamily="18" charset="2"/>
              <a:buNone/>
            </a:pP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Velmi silná</a:t>
            </a: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3419475" y="1989138"/>
            <a:ext cx="13604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</a:t>
            </a:r>
            <a:r>
              <a:rPr lang="cs-CZ" sz="3200" baseline="-25000">
                <a:latin typeface="Franklin Gothic Book"/>
              </a:rPr>
              <a:t>2</a:t>
            </a:r>
            <a:r>
              <a:rPr lang="cs-CZ" sz="3200">
                <a:latin typeface="Franklin Gothic Book"/>
              </a:rPr>
              <a:t>SO</a:t>
            </a:r>
            <a:r>
              <a:rPr lang="cs-CZ" sz="3200" baseline="-25000">
                <a:latin typeface="Franklin Gothic Book"/>
              </a:rPr>
              <a:t>4</a:t>
            </a:r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4284663" y="1196975"/>
            <a:ext cx="12350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HNO</a:t>
            </a:r>
            <a:r>
              <a:rPr lang="cs-CZ" sz="3200" baseline="-25000">
                <a:latin typeface="Franklin Gothic Book"/>
              </a:rPr>
              <a:t>3</a:t>
            </a:r>
          </a:p>
        </p:txBody>
      </p:sp>
      <p:sp>
        <p:nvSpPr>
          <p:cNvPr id="18437" name="Rectangle 6"/>
          <p:cNvSpPr>
            <a:spLocks noChangeArrowheads="1"/>
          </p:cNvSpPr>
          <p:nvPr/>
        </p:nvSpPr>
        <p:spPr bwMode="auto">
          <a:xfrm>
            <a:off x="7308850" y="2060575"/>
            <a:ext cx="158591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3200">
                <a:solidFill>
                  <a:schemeClr val="tx2"/>
                </a:solidFill>
                <a:latin typeface="Franklin Gothic Book"/>
              </a:rPr>
              <a:t>H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  <a:r>
              <a:rPr lang="cs-CZ" sz="3200">
                <a:solidFill>
                  <a:schemeClr val="tx2"/>
                </a:solidFill>
                <a:latin typeface="Franklin Gothic Book"/>
              </a:rPr>
              <a:t>PbO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</a:p>
        </p:txBody>
      </p:sp>
      <p:sp>
        <p:nvSpPr>
          <p:cNvPr id="18438" name="Rectangle 7"/>
          <p:cNvSpPr>
            <a:spLocks noChangeArrowheads="1"/>
          </p:cNvSpPr>
          <p:nvPr/>
        </p:nvSpPr>
        <p:spPr bwMode="auto">
          <a:xfrm>
            <a:off x="6372225" y="1196975"/>
            <a:ext cx="16081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  <a:r>
              <a:rPr lang="cs-CZ" sz="3200">
                <a:solidFill>
                  <a:schemeClr val="tx2"/>
                </a:solidFill>
                <a:latin typeface="Franklin Gothic Book"/>
              </a:rPr>
              <a:t>OsO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5</a:t>
            </a:r>
          </a:p>
        </p:txBody>
      </p:sp>
      <p:sp>
        <p:nvSpPr>
          <p:cNvPr id="18439" name="Rectangle 8"/>
          <p:cNvSpPr>
            <a:spLocks noChangeArrowheads="1"/>
          </p:cNvSpPr>
          <p:nvPr/>
        </p:nvSpPr>
        <p:spPr bwMode="auto">
          <a:xfrm>
            <a:off x="5364163" y="1989138"/>
            <a:ext cx="13477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HBrO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</a:p>
        </p:txBody>
      </p:sp>
      <p:sp>
        <p:nvSpPr>
          <p:cNvPr id="18440" name="Rectangle 9"/>
          <p:cNvSpPr>
            <a:spLocks noChangeArrowheads="1"/>
          </p:cNvSpPr>
          <p:nvPr/>
        </p:nvSpPr>
        <p:spPr bwMode="auto">
          <a:xfrm>
            <a:off x="2484438" y="1196975"/>
            <a:ext cx="12001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HBrO</a:t>
            </a:r>
          </a:p>
        </p:txBody>
      </p:sp>
      <p:sp>
        <p:nvSpPr>
          <p:cNvPr id="18441" name="Rectangle 10"/>
          <p:cNvSpPr>
            <a:spLocks noChangeArrowheads="1"/>
          </p:cNvSpPr>
          <p:nvPr/>
        </p:nvSpPr>
        <p:spPr bwMode="auto">
          <a:xfrm>
            <a:off x="1042988" y="1916113"/>
            <a:ext cx="13827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  <a:r>
              <a:rPr lang="cs-CZ" sz="3200">
                <a:solidFill>
                  <a:schemeClr val="tx2"/>
                </a:solidFill>
                <a:latin typeface="Franklin Gothic Book"/>
              </a:rPr>
              <a:t>CO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3</a:t>
            </a:r>
          </a:p>
        </p:txBody>
      </p:sp>
      <p:sp>
        <p:nvSpPr>
          <p:cNvPr id="18442" name="Rectangle 11"/>
          <p:cNvSpPr>
            <a:spLocks noChangeArrowheads="1"/>
          </p:cNvSpPr>
          <p:nvPr/>
        </p:nvSpPr>
        <p:spPr bwMode="auto">
          <a:xfrm>
            <a:off x="323850" y="1268413"/>
            <a:ext cx="13477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HBrO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4</a:t>
            </a:r>
          </a:p>
        </p:txBody>
      </p:sp>
      <p:sp>
        <p:nvSpPr>
          <p:cNvPr id="18443" name="Text Box 12"/>
          <p:cNvSpPr txBox="1">
            <a:spLocks noChangeArrowheads="1"/>
          </p:cNvSpPr>
          <p:nvPr/>
        </p:nvSpPr>
        <p:spPr bwMode="auto">
          <a:xfrm>
            <a:off x="0" y="0"/>
            <a:ext cx="14033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3300"/>
                </a:solidFill>
                <a:latin typeface="Franklin Gothic Book"/>
              </a:rPr>
              <a:t>ÚKOL: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3500" b="1" u="sng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3500" b="1" u="sng" smtClean="0"/>
              <a:t>Bezkyslíkaté kyseliny: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700" b="1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700" b="1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700" b="1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700" b="1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700" b="1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fi-FI" sz="2700" b="1" smtClean="0"/>
              <a:t>Kyseliny </a:t>
            </a:r>
            <a:r>
              <a:rPr lang="cs-CZ" sz="2700" b="1" smtClean="0"/>
              <a:t>				</a:t>
            </a:r>
            <a:r>
              <a:rPr lang="fi-FI" sz="2700" b="1" smtClean="0"/>
              <a:t>Aniont kyseliny v soli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HCl 		chlorovodíková 	Cl	chlorid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HBr 	bromovodíková 	Br	bromid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HI 		jodovodíková 	I	jodid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HCN 	kyanovodíková 	CN	kyanid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</a:t>
            </a:r>
            <a:r>
              <a:rPr lang="cs-CZ" sz="1300" smtClean="0"/>
              <a:t>2</a:t>
            </a:r>
            <a:r>
              <a:rPr lang="cs-CZ" sz="2700" smtClean="0"/>
              <a:t>Se 	selenovodíková 	Se    	selenid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</a:t>
            </a:r>
            <a:r>
              <a:rPr lang="cs-CZ" sz="1300" smtClean="0"/>
              <a:t>2</a:t>
            </a:r>
            <a:r>
              <a:rPr lang="cs-CZ" sz="2700" smtClean="0"/>
              <a:t>Te 	tellurovodíková 	Te    	tellurid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HSCN 	thiokyanatá 	SCN 	rodanid, thiokyanatan </a:t>
            </a:r>
          </a:p>
        </p:txBody>
      </p:sp>
      <p:sp>
        <p:nvSpPr>
          <p:cNvPr id="19458" name="Obdélník 5"/>
          <p:cNvSpPr>
            <a:spLocks noChangeArrowheads="1"/>
          </p:cNvSpPr>
          <p:nvPr/>
        </p:nvSpPr>
        <p:spPr bwMode="auto">
          <a:xfrm>
            <a:off x="0" y="981075"/>
            <a:ext cx="91440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Mezi nejznámější bezkyslíkaté kyseliny patří dvouprvkové sloučeniny vodíku s halogenem. Název se skládá ze dvou slov - kyselina a z názvu sloučeniny halogenu s vodíkem a zakončení - ová</a:t>
            </a:r>
          </a:p>
        </p:txBody>
      </p:sp>
      <p:sp>
        <p:nvSpPr>
          <p:cNvPr id="19459" name="TextovéPole 7"/>
          <p:cNvSpPr txBox="1">
            <a:spLocks noChangeArrowheads="1"/>
          </p:cNvSpPr>
          <p:nvPr/>
        </p:nvSpPr>
        <p:spPr bwMode="auto">
          <a:xfrm>
            <a:off x="5292725" y="5876925"/>
            <a:ext cx="260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-</a:t>
            </a:r>
          </a:p>
        </p:txBody>
      </p:sp>
      <p:sp>
        <p:nvSpPr>
          <p:cNvPr id="19460" name="TextovéPole 8"/>
          <p:cNvSpPr txBox="1">
            <a:spLocks noChangeArrowheads="1"/>
          </p:cNvSpPr>
          <p:nvPr/>
        </p:nvSpPr>
        <p:spPr bwMode="auto">
          <a:xfrm>
            <a:off x="4932363" y="3284538"/>
            <a:ext cx="255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-</a:t>
            </a:r>
          </a:p>
        </p:txBody>
      </p:sp>
      <p:sp>
        <p:nvSpPr>
          <p:cNvPr id="19461" name="TextovéPole 9"/>
          <p:cNvSpPr txBox="1">
            <a:spLocks noChangeArrowheads="1"/>
          </p:cNvSpPr>
          <p:nvPr/>
        </p:nvSpPr>
        <p:spPr bwMode="auto">
          <a:xfrm>
            <a:off x="4932363" y="3789363"/>
            <a:ext cx="255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-</a:t>
            </a:r>
          </a:p>
        </p:txBody>
      </p:sp>
      <p:sp>
        <p:nvSpPr>
          <p:cNvPr id="19462" name="TextovéPole 10"/>
          <p:cNvSpPr txBox="1">
            <a:spLocks noChangeArrowheads="1"/>
          </p:cNvSpPr>
          <p:nvPr/>
        </p:nvSpPr>
        <p:spPr bwMode="auto">
          <a:xfrm>
            <a:off x="4716463" y="4221163"/>
            <a:ext cx="254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-</a:t>
            </a:r>
          </a:p>
        </p:txBody>
      </p:sp>
      <p:sp>
        <p:nvSpPr>
          <p:cNvPr id="19463" name="TextovéPole 11"/>
          <p:cNvSpPr txBox="1">
            <a:spLocks noChangeArrowheads="1"/>
          </p:cNvSpPr>
          <p:nvPr/>
        </p:nvSpPr>
        <p:spPr bwMode="auto">
          <a:xfrm>
            <a:off x="5003800" y="4581525"/>
            <a:ext cx="255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-</a:t>
            </a:r>
          </a:p>
        </p:txBody>
      </p:sp>
      <p:sp>
        <p:nvSpPr>
          <p:cNvPr id="19464" name="TextovéPole 12"/>
          <p:cNvSpPr txBox="1">
            <a:spLocks noChangeArrowheads="1"/>
          </p:cNvSpPr>
          <p:nvPr/>
        </p:nvSpPr>
        <p:spPr bwMode="auto">
          <a:xfrm>
            <a:off x="5003800" y="5084763"/>
            <a:ext cx="373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2-</a:t>
            </a:r>
          </a:p>
        </p:txBody>
      </p:sp>
      <p:sp>
        <p:nvSpPr>
          <p:cNvPr id="19465" name="TextovéPole 13"/>
          <p:cNvSpPr txBox="1">
            <a:spLocks noChangeArrowheads="1"/>
          </p:cNvSpPr>
          <p:nvPr/>
        </p:nvSpPr>
        <p:spPr bwMode="auto">
          <a:xfrm>
            <a:off x="4932363" y="5516563"/>
            <a:ext cx="371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2-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3"/>
          <p:cNvSpPr>
            <a:spLocks noChangeArrowheads="1"/>
          </p:cNvSpPr>
          <p:nvPr/>
        </p:nvSpPr>
        <p:spPr bwMode="auto">
          <a:xfrm>
            <a:off x="0" y="1052513"/>
            <a:ext cx="9144000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000">
              <a:latin typeface="Franklin Gothic Book"/>
            </a:endParaRPr>
          </a:p>
          <a:p>
            <a:endParaRPr lang="cs-CZ" sz="1400">
              <a:latin typeface="Franklin Gothic Book"/>
            </a:endParaRPr>
          </a:p>
          <a:p>
            <a:endParaRPr lang="cs-CZ" sz="1000">
              <a:latin typeface="Franklin Gothic Book"/>
            </a:endParaRPr>
          </a:p>
          <a:p>
            <a:r>
              <a:rPr lang="cs-CZ" sz="2800">
                <a:latin typeface="Franklin Gothic Book"/>
              </a:rPr>
              <a:t> </a:t>
            </a:r>
          </a:p>
        </p:txBody>
      </p:sp>
      <p:sp>
        <p:nvSpPr>
          <p:cNvPr id="20482" name="Rectangle 1"/>
          <p:cNvSpPr>
            <a:spLocks noChangeArrowheads="1"/>
          </p:cNvSpPr>
          <p:nvPr/>
        </p:nvSpPr>
        <p:spPr bwMode="auto">
          <a:xfrm>
            <a:off x="6551613" y="0"/>
            <a:ext cx="25923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>
                <a:latin typeface="Calibri" pitchFamily="34" charset="0"/>
                <a:ea typeface="Calibri" pitchFamily="34" charset="0"/>
                <a:cs typeface="Times New Roman" pitchFamily="18" charset="0"/>
              </a:rPr>
              <a:t>H</a:t>
            </a:r>
            <a:r>
              <a:rPr lang="cs-CZ" sz="2800" baseline="30000"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cs-CZ" sz="2800" baseline="-30000">
                <a:latin typeface="Calibri" pitchFamily="34" charset="0"/>
                <a:ea typeface="Calibri" pitchFamily="34" charset="0"/>
                <a:cs typeface="Times New Roman" pitchFamily="18" charset="0"/>
              </a:rPr>
              <a:t>m</a:t>
            </a:r>
            <a:r>
              <a:rPr lang="cs-CZ" sz="2800">
                <a:latin typeface="Calibri" pitchFamily="34" charset="0"/>
                <a:ea typeface="Calibri" pitchFamily="34" charset="0"/>
                <a:cs typeface="Times New Roman" pitchFamily="18" charset="0"/>
              </a:rPr>
              <a:t>XO</a:t>
            </a:r>
            <a:r>
              <a:rPr lang="cs-CZ" sz="2800" baseline="30000">
                <a:latin typeface="Calibri" pitchFamily="34" charset="0"/>
                <a:ea typeface="Calibri" pitchFamily="34" charset="0"/>
                <a:cs typeface="Times New Roman" pitchFamily="18" charset="0"/>
              </a:rPr>
              <a:t>-II</a:t>
            </a:r>
            <a:r>
              <a:rPr lang="cs-CZ" sz="2800" baseline="-30000"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endParaRPr lang="cs-CZ" sz="2800">
              <a:latin typeface="Franklin Gothic Book"/>
              <a:ea typeface="Calibri" pitchFamily="34" charset="0"/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Franklin Gothic Book" pitchFamily="34" charset="0"/>
              </a:rPr>
              <a:t>Kyslíkaté kyseliny</a:t>
            </a:r>
            <a:br>
              <a:rPr lang="cs-CZ" b="1" dirty="0" smtClean="0">
                <a:latin typeface="Franklin Gothic Book" pitchFamily="34" charset="0"/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89138"/>
            <a:ext cx="8686800" cy="452596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Vodík má v kyselinách oxidační číslo 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105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 Kyslík má v kyselinách oxidační číslo –II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 celková hodnota molekuly je 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57200"/>
            <a:ext cx="89916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latin typeface="Franklin Gothic Book" pitchFamily="34" charset="0"/>
              </a:rPr>
              <a:t>oxidační číslo  koncovka      název 	vzorec </a:t>
            </a:r>
            <a:br>
              <a:rPr lang="cs-CZ" u="sng" dirty="0" smtClean="0">
                <a:latin typeface="Franklin Gothic Boo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5538"/>
            <a:ext cx="9144000" cy="4524375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1000" u="sng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I		- </a:t>
            </a:r>
            <a:r>
              <a:rPr lang="cs-CZ" dirty="0" err="1" smtClean="0"/>
              <a:t>ná</a:t>
            </a:r>
            <a:r>
              <a:rPr lang="cs-CZ" dirty="0" smtClean="0"/>
              <a:t>		</a:t>
            </a:r>
            <a:r>
              <a:rPr lang="cs-CZ" dirty="0" err="1" smtClean="0"/>
              <a:t>bromná</a:t>
            </a:r>
            <a:r>
              <a:rPr lang="cs-CZ" dirty="0" smtClean="0"/>
              <a:t>		</a:t>
            </a:r>
            <a:r>
              <a:rPr lang="cs-CZ" dirty="0" err="1" smtClean="0"/>
              <a:t>HBrO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II		- </a:t>
            </a:r>
            <a:r>
              <a:rPr lang="cs-CZ" dirty="0" err="1" smtClean="0"/>
              <a:t>natá</a:t>
            </a:r>
            <a:r>
              <a:rPr lang="cs-CZ" dirty="0" smtClean="0"/>
              <a:t>	olovnatá         </a:t>
            </a:r>
            <a:r>
              <a:rPr lang="cs-CZ" dirty="0" smtClean="0">
                <a:latin typeface="Arial" charset="0"/>
              </a:rPr>
              <a:t>   </a:t>
            </a:r>
            <a:r>
              <a:rPr lang="cs-CZ" dirty="0" smtClean="0"/>
              <a:t>H</a:t>
            </a:r>
            <a:r>
              <a:rPr lang="cs-CZ" sz="1600" dirty="0" smtClean="0"/>
              <a:t>2</a:t>
            </a:r>
            <a:r>
              <a:rPr lang="cs-CZ" dirty="0" smtClean="0"/>
              <a:t>PbO</a:t>
            </a:r>
            <a:r>
              <a:rPr lang="cs-CZ" sz="1600" dirty="0" smtClean="0"/>
              <a:t>2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III		- </a:t>
            </a:r>
            <a:r>
              <a:rPr lang="cs-CZ" dirty="0" err="1" smtClean="0"/>
              <a:t>itá</a:t>
            </a:r>
            <a:r>
              <a:rPr lang="cs-CZ" dirty="0" smtClean="0"/>
              <a:t>		bromitá		HBrO</a:t>
            </a:r>
            <a:r>
              <a:rPr lang="cs-CZ" sz="1600" dirty="0" smtClean="0"/>
              <a:t>2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IV		- </a:t>
            </a:r>
            <a:r>
              <a:rPr lang="cs-CZ" dirty="0" err="1" smtClean="0"/>
              <a:t>ičitá</a:t>
            </a:r>
            <a:r>
              <a:rPr lang="cs-CZ" dirty="0" smtClean="0"/>
              <a:t>	uhličitá		H</a:t>
            </a:r>
            <a:r>
              <a:rPr lang="cs-CZ" sz="1600" dirty="0" smtClean="0"/>
              <a:t>2</a:t>
            </a:r>
            <a:r>
              <a:rPr lang="cs-CZ" dirty="0" smtClean="0"/>
              <a:t>CO</a:t>
            </a:r>
            <a:r>
              <a:rPr lang="cs-CZ" sz="1600" dirty="0" smtClean="0"/>
              <a:t>3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V		- </a:t>
            </a:r>
            <a:r>
              <a:rPr lang="cs-CZ" dirty="0" err="1" smtClean="0"/>
              <a:t>ičná</a:t>
            </a:r>
            <a:r>
              <a:rPr lang="cs-CZ" dirty="0" smtClean="0"/>
              <a:t>	dusičná		HNO</a:t>
            </a:r>
            <a:r>
              <a:rPr lang="cs-CZ" sz="1600" dirty="0" smtClean="0"/>
              <a:t>3</a:t>
            </a: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				- </a:t>
            </a:r>
            <a:r>
              <a:rPr lang="cs-CZ" dirty="0" err="1" smtClean="0"/>
              <a:t>ečná</a:t>
            </a:r>
            <a:r>
              <a:rPr lang="cs-CZ" dirty="0" smtClean="0"/>
              <a:t>	fosforečná		HPO</a:t>
            </a:r>
            <a:r>
              <a:rPr lang="cs-CZ" sz="1600" dirty="0" smtClean="0"/>
              <a:t>3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VI		- </a:t>
            </a:r>
            <a:r>
              <a:rPr lang="cs-CZ" dirty="0" err="1" smtClean="0"/>
              <a:t>ová</a:t>
            </a:r>
            <a:r>
              <a:rPr lang="cs-CZ" dirty="0" smtClean="0"/>
              <a:t>		sírová		H</a:t>
            </a:r>
            <a:r>
              <a:rPr lang="cs-CZ" sz="1600" dirty="0" smtClean="0"/>
              <a:t>2</a:t>
            </a:r>
            <a:r>
              <a:rPr lang="cs-CZ" dirty="0" smtClean="0"/>
              <a:t>SO</a:t>
            </a:r>
            <a:r>
              <a:rPr lang="cs-CZ" sz="1600" dirty="0" smtClean="0"/>
              <a:t>4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VII		- </a:t>
            </a:r>
            <a:r>
              <a:rPr lang="cs-CZ" dirty="0" err="1" smtClean="0"/>
              <a:t>istá</a:t>
            </a:r>
            <a:r>
              <a:rPr lang="cs-CZ" dirty="0" smtClean="0"/>
              <a:t>		</a:t>
            </a:r>
            <a:r>
              <a:rPr lang="cs-CZ" dirty="0" err="1" smtClean="0"/>
              <a:t>bromistá</a:t>
            </a:r>
            <a:r>
              <a:rPr lang="cs-CZ" dirty="0" smtClean="0"/>
              <a:t>		HBrO</a:t>
            </a:r>
            <a:r>
              <a:rPr lang="cs-CZ" sz="1600" dirty="0" smtClean="0"/>
              <a:t>4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	VII		- </a:t>
            </a:r>
            <a:r>
              <a:rPr lang="cs-CZ" dirty="0" err="1" smtClean="0"/>
              <a:t>ičelá</a:t>
            </a:r>
            <a:r>
              <a:rPr lang="cs-CZ" dirty="0" smtClean="0"/>
              <a:t>	osmičelá	</a:t>
            </a:r>
            <a:r>
              <a:rPr lang="cs-CZ" dirty="0" smtClean="0">
                <a:latin typeface="Arial" charset="0"/>
              </a:rPr>
              <a:t>        H</a:t>
            </a:r>
            <a:r>
              <a:rPr lang="cs-CZ" sz="1600" dirty="0" smtClean="0"/>
              <a:t>2</a:t>
            </a:r>
            <a:r>
              <a:rPr lang="cs-CZ" dirty="0" smtClean="0"/>
              <a:t>OsO</a:t>
            </a:r>
            <a:r>
              <a:rPr lang="cs-CZ" sz="1600" dirty="0" smtClean="0"/>
              <a:t>5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cap="none" dirty="0" smtClean="0">
                <a:solidFill>
                  <a:srgbClr val="FF3300"/>
                </a:solidFill>
                <a:effectLst/>
                <a:latin typeface="Arial" charset="0"/>
              </a:rPr>
              <a:t>Příklad: </a:t>
            </a:r>
            <a:r>
              <a:rPr lang="cs-CZ" sz="3200" cap="none" dirty="0" smtClean="0">
                <a:effectLst/>
                <a:latin typeface="Arial" charset="0"/>
              </a:rPr>
              <a:t>Urči název H</a:t>
            </a:r>
            <a:r>
              <a:rPr lang="cs-CZ" sz="3200" cap="none" baseline="-25000" dirty="0" smtClean="0">
                <a:effectLst/>
                <a:latin typeface="Arial" charset="0"/>
              </a:rPr>
              <a:t>2</a:t>
            </a:r>
            <a:r>
              <a:rPr lang="cs-CZ" sz="3200" cap="none" dirty="0" smtClean="0">
                <a:effectLst/>
                <a:latin typeface="Arial" charset="0"/>
              </a:rPr>
              <a:t>SO</a:t>
            </a:r>
            <a:r>
              <a:rPr lang="cs-CZ" sz="3200" cap="none" baseline="-25000" dirty="0" smtClean="0">
                <a:effectLst/>
                <a:latin typeface="Arial" charset="0"/>
              </a:rPr>
              <a:t>4</a:t>
            </a:r>
            <a:br>
              <a:rPr lang="cs-CZ" sz="3200" cap="none" baseline="-25000" dirty="0" smtClean="0">
                <a:effectLst/>
                <a:latin typeface="Arial" charset="0"/>
              </a:rPr>
            </a:br>
            <a:endParaRPr lang="cs-CZ" sz="3200" cap="none" baseline="-25000" dirty="0" smtClean="0">
              <a:effectLst/>
              <a:latin typeface="Arial" charset="0"/>
            </a:endParaRPr>
          </a:p>
        </p:txBody>
      </p:sp>
      <p:sp>
        <p:nvSpPr>
          <p:cNvPr id="22530" name="Text Box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r>
              <a:rPr lang="cs-CZ" sz="2800" smtClean="0">
                <a:latin typeface="Arial" charset="0"/>
              </a:rPr>
              <a:t>1. Doplníme známá oxidační čísla</a:t>
            </a: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r>
              <a:rPr lang="cs-CZ" sz="2800" smtClean="0">
                <a:latin typeface="Arial" charset="0"/>
              </a:rPr>
              <a:t>2. Dopočítáme oxidační číslo kyselinotvorného prvku</a:t>
            </a: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r>
              <a:rPr lang="cs-CZ" sz="2800" smtClean="0">
                <a:latin typeface="Arial" charset="0"/>
              </a:rPr>
              <a:t>3. Název odvodíme od kyselinotvorného prvku a koncovku podle dopočítaného oxidačního čísla prvku </a:t>
            </a:r>
          </a:p>
          <a:p>
            <a:pPr marL="609600" indent="-609600"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cs-CZ" sz="1600" smtClean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77050" y="2060575"/>
            <a:ext cx="16732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</a:t>
            </a:r>
            <a:r>
              <a:rPr lang="cs-CZ" sz="3200" baseline="30000">
                <a:latin typeface="Franklin Gothic Book"/>
              </a:rPr>
              <a:t>I</a:t>
            </a:r>
            <a:r>
              <a:rPr lang="cs-CZ" sz="3200" baseline="-25000">
                <a:latin typeface="Franklin Gothic Book"/>
              </a:rPr>
              <a:t>2</a:t>
            </a:r>
            <a:r>
              <a:rPr lang="cs-CZ" sz="3200">
                <a:latin typeface="Franklin Gothic Book"/>
              </a:rPr>
              <a:t>SO</a:t>
            </a:r>
            <a:r>
              <a:rPr lang="cs-CZ" sz="3200" baseline="30000">
                <a:latin typeface="Franklin Gothic Book"/>
              </a:rPr>
              <a:t>-II</a:t>
            </a:r>
            <a:r>
              <a:rPr lang="cs-CZ" sz="3200" baseline="-25000">
                <a:latin typeface="Franklin Gothic Book"/>
              </a:rPr>
              <a:t>4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755650" y="3357563"/>
            <a:ext cx="7848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2*I + 4*-II = -6 </a:t>
            </a:r>
          </a:p>
          <a:p>
            <a:r>
              <a:rPr lang="cs-CZ" sz="3200">
                <a:latin typeface="Franklin Gothic Book"/>
              </a:rPr>
              <a:t>…hledané oxidační číslo je tedy VI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468313" y="5911850"/>
            <a:ext cx="837565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Kyselinotvorným prvkem je SÍRA, s koncovkou </a:t>
            </a:r>
            <a:r>
              <a:rPr lang="cs-CZ" sz="2800" b="1">
                <a:latin typeface="Franklin Gothic Book"/>
              </a:rPr>
              <a:t>-ová</a:t>
            </a:r>
          </a:p>
          <a:p>
            <a:r>
              <a:rPr lang="cs-CZ" sz="2800">
                <a:latin typeface="Franklin Gothic Book"/>
              </a:rPr>
              <a:t>… hledaný název je </a:t>
            </a:r>
            <a:r>
              <a:rPr lang="cs-CZ" sz="2800" b="1">
                <a:latin typeface="Franklin Gothic Book"/>
              </a:rPr>
              <a:t>kyselina sírová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  <p:bldP spid="29702" grpId="0"/>
      <p:bldP spid="2970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solidFill>
                  <a:srgbClr val="FF3300"/>
                </a:solidFill>
                <a:effectLst/>
              </a:rPr>
              <a:t>ÚKOL:</a:t>
            </a:r>
            <a:r>
              <a:rPr lang="cs-CZ" cap="none" smtClean="0">
                <a:effectLst/>
              </a:rPr>
              <a:t> urči oxidační čísla:</a:t>
            </a:r>
          </a:p>
        </p:txBody>
      </p:sp>
      <p:sp>
        <p:nvSpPr>
          <p:cNvPr id="23554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</a:t>
            </a:r>
            <a:r>
              <a:rPr lang="cs-CZ" baseline="-25000" smtClean="0">
                <a:latin typeface="Arial" charset="0"/>
              </a:rPr>
              <a:t>2</a:t>
            </a:r>
            <a:r>
              <a:rPr lang="cs-CZ" smtClean="0">
                <a:latin typeface="Arial" charset="0"/>
              </a:rPr>
              <a:t>SO</a:t>
            </a:r>
            <a:r>
              <a:rPr lang="cs-CZ" baseline="-25000" smtClean="0">
                <a:latin typeface="Arial" charset="0"/>
              </a:rPr>
              <a:t>3</a:t>
            </a:r>
          </a:p>
          <a:p>
            <a:endParaRPr lang="cs-CZ" baseline="-25000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HFeO</a:t>
            </a:r>
            <a:r>
              <a:rPr lang="cs-CZ" baseline="-25000" smtClean="0">
                <a:latin typeface="Arial" charset="0"/>
              </a:rPr>
              <a:t>2</a:t>
            </a:r>
          </a:p>
          <a:p>
            <a:endParaRPr lang="cs-CZ" baseline="-25000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HNO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HCrO</a:t>
            </a:r>
            <a:r>
              <a:rPr lang="cs-CZ" baseline="-25000" smtClean="0">
                <a:latin typeface="Arial" charset="0"/>
              </a:rPr>
              <a:t>4 </a:t>
            </a: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7812088" y="6021388"/>
            <a:ext cx="352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cap="none" dirty="0" smtClean="0">
                <a:solidFill>
                  <a:srgbClr val="FF3300"/>
                </a:solidFill>
                <a:effectLst/>
                <a:latin typeface="Arial" charset="0"/>
              </a:rPr>
              <a:t>Příklad: </a:t>
            </a:r>
            <a:r>
              <a:rPr lang="cs-CZ" cap="none" dirty="0" smtClean="0">
                <a:effectLst/>
                <a:latin typeface="Arial" charset="0"/>
              </a:rPr>
              <a:t>Urči vzorec kyseliny dusičné</a:t>
            </a:r>
            <a:endParaRPr lang="cs-CZ" dirty="0"/>
          </a:p>
        </p:txBody>
      </p:sp>
      <p:sp>
        <p:nvSpPr>
          <p:cNvPr id="24578" name="Text Box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r>
              <a:rPr lang="cs-CZ" sz="2800" smtClean="0">
                <a:latin typeface="Arial" charset="0"/>
              </a:rPr>
              <a:t>1. Napíšeme značky známých prvků ve správném pořadí (z názvu poznáme, že jde o kyselinu kyslíkatou)</a:t>
            </a: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10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r>
              <a:rPr lang="cs-CZ" sz="2800" smtClean="0">
                <a:latin typeface="Arial" charset="0"/>
              </a:rPr>
              <a:t>2. napíšeme k prvkům oxidační čísla</a:t>
            </a: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80000"/>
              </a:lnSpc>
              <a:buFont typeface="Wingdings 2" pitchFamily="18" charset="2"/>
              <a:buNone/>
            </a:pPr>
            <a:r>
              <a:rPr lang="cs-CZ" sz="2800" smtClean="0">
                <a:latin typeface="Arial" charset="0"/>
              </a:rPr>
              <a:t>3. vzorec dotvoříme dopočítáním do nulové hodnoty</a:t>
            </a:r>
          </a:p>
          <a:p>
            <a:pPr marL="609600" indent="-609600"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cs-CZ" sz="1600" smtClean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140200" y="2420938"/>
            <a:ext cx="1096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HNO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067175" y="3716338"/>
            <a:ext cx="15970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</a:t>
            </a:r>
            <a:r>
              <a:rPr lang="cs-CZ" sz="3200" baseline="30000">
                <a:latin typeface="Franklin Gothic Book"/>
              </a:rPr>
              <a:t>I</a:t>
            </a:r>
            <a:r>
              <a:rPr lang="cs-CZ" sz="3200">
                <a:latin typeface="Franklin Gothic Book"/>
              </a:rPr>
              <a:t>N</a:t>
            </a:r>
            <a:r>
              <a:rPr lang="cs-CZ" sz="3200" baseline="30000">
                <a:latin typeface="Franklin Gothic Book"/>
              </a:rPr>
              <a:t>V</a:t>
            </a:r>
            <a:r>
              <a:rPr lang="cs-CZ" sz="3200">
                <a:latin typeface="Franklin Gothic Book"/>
              </a:rPr>
              <a:t>O</a:t>
            </a:r>
            <a:r>
              <a:rPr lang="cs-CZ" sz="3200" baseline="30000">
                <a:latin typeface="Franklin Gothic Book"/>
              </a:rPr>
              <a:t>-II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5288" y="4941888"/>
            <a:ext cx="792162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(1*I + V*1)/2 …k atomu kyslíku přidáme 3 </a:t>
            </a:r>
          </a:p>
          <a:p>
            <a:r>
              <a:rPr lang="cs-CZ" sz="3200">
                <a:latin typeface="Franklin Gothic Book"/>
              </a:rPr>
              <a:t>	--&gt; 1*I + V*1 + (-II *3) = 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6273800"/>
            <a:ext cx="47529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výsledný vzorec: HNO</a:t>
            </a:r>
            <a:r>
              <a:rPr lang="cs-CZ" sz="3200" baseline="-25000">
                <a:latin typeface="Franklin Gothic Book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cap="none" dirty="0" smtClean="0">
                <a:solidFill>
                  <a:srgbClr val="FF3300"/>
                </a:solidFill>
                <a:effectLst/>
              </a:rPr>
              <a:t>ÚKOL:</a:t>
            </a:r>
            <a:r>
              <a:rPr lang="cs-CZ" cap="none" dirty="0" smtClean="0">
                <a:effectLst/>
              </a:rPr>
              <a:t> vytvoř vzorce a oxidační čísla těchto kyselin: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chlorovodíková</a:t>
            </a:r>
          </a:p>
          <a:p>
            <a:endParaRPr lang="cs-CZ" smtClean="0"/>
          </a:p>
          <a:p>
            <a:r>
              <a:rPr lang="cs-CZ" smtClean="0"/>
              <a:t>fosforečná (trihydrogenfosforečná)</a:t>
            </a:r>
          </a:p>
          <a:p>
            <a:endParaRPr lang="cs-CZ" smtClean="0"/>
          </a:p>
          <a:p>
            <a:r>
              <a:rPr lang="cs-CZ" smtClean="0"/>
              <a:t>hořečnatá</a:t>
            </a:r>
          </a:p>
          <a:p>
            <a:endParaRPr lang="cs-CZ" smtClean="0"/>
          </a:p>
          <a:p>
            <a:r>
              <a:rPr lang="cs-CZ" smtClean="0"/>
              <a:t>osmičelá</a:t>
            </a:r>
          </a:p>
          <a:p>
            <a:endParaRPr lang="cs-CZ" smtClean="0"/>
          </a:p>
        </p:txBody>
      </p:sp>
      <p:sp>
        <p:nvSpPr>
          <p:cNvPr id="25603" name="TextovéPole 4"/>
          <p:cNvSpPr txBox="1">
            <a:spLocks noChangeArrowheads="1"/>
          </p:cNvSpPr>
          <p:nvPr/>
        </p:nvSpPr>
        <p:spPr bwMode="auto">
          <a:xfrm>
            <a:off x="8172450" y="6308725"/>
            <a:ext cx="350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/>
          </p:cNvSpPr>
          <p:nvPr>
            <p:ph type="title"/>
          </p:nvPr>
        </p:nvSpPr>
        <p:spPr bwMode="auto">
          <a:xfrm>
            <a:off x="0" y="1125538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Přiřaď kyseliny</a:t>
            </a:r>
          </a:p>
        </p:txBody>
      </p:sp>
      <p:sp>
        <p:nvSpPr>
          <p:cNvPr id="26626" name="Rectangle 3"/>
          <p:cNvSpPr>
            <a:spLocks noGrp="1"/>
          </p:cNvSpPr>
          <p:nvPr>
            <p:ph idx="1"/>
          </p:nvPr>
        </p:nvSpPr>
        <p:spPr>
          <a:xfrm>
            <a:off x="0" y="1196975"/>
            <a:ext cx="8686800" cy="5303838"/>
          </a:xfrm>
        </p:spPr>
        <p:txBody>
          <a:bodyPr/>
          <a:lstStyle/>
          <a:p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Velmi slabá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Slabá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Silná </a:t>
            </a:r>
          </a:p>
          <a:p>
            <a:pPr>
              <a:buFont typeface="Wingdings 2" pitchFamily="18" charset="2"/>
              <a:buNone/>
            </a:pP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Velmi silná</a:t>
            </a:r>
          </a:p>
        </p:txBody>
      </p:sp>
      <p:sp>
        <p:nvSpPr>
          <p:cNvPr id="26627" name="Rectangle 4"/>
          <p:cNvSpPr>
            <a:spLocks noChangeArrowheads="1"/>
          </p:cNvSpPr>
          <p:nvPr/>
        </p:nvSpPr>
        <p:spPr bwMode="auto">
          <a:xfrm>
            <a:off x="5219700" y="4724400"/>
            <a:ext cx="13604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</a:t>
            </a:r>
            <a:r>
              <a:rPr lang="cs-CZ" sz="3200" baseline="-25000">
                <a:latin typeface="Franklin Gothic Book"/>
              </a:rPr>
              <a:t>2</a:t>
            </a:r>
            <a:r>
              <a:rPr lang="cs-CZ" sz="3200">
                <a:latin typeface="Franklin Gothic Book"/>
              </a:rPr>
              <a:t>SO</a:t>
            </a:r>
            <a:r>
              <a:rPr lang="cs-CZ" sz="3200" baseline="-25000">
                <a:latin typeface="Franklin Gothic Book"/>
              </a:rPr>
              <a:t>4</a:t>
            </a:r>
          </a:p>
        </p:txBody>
      </p:sp>
      <p:sp>
        <p:nvSpPr>
          <p:cNvPr id="26628" name="Rectangle 5"/>
          <p:cNvSpPr>
            <a:spLocks noChangeArrowheads="1"/>
          </p:cNvSpPr>
          <p:nvPr/>
        </p:nvSpPr>
        <p:spPr bwMode="auto">
          <a:xfrm>
            <a:off x="3132138" y="4724400"/>
            <a:ext cx="12350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HNO</a:t>
            </a:r>
            <a:r>
              <a:rPr lang="cs-CZ" sz="3200" baseline="-25000">
                <a:latin typeface="Franklin Gothic Book"/>
              </a:rPr>
              <a:t>3</a:t>
            </a:r>
          </a:p>
        </p:txBody>
      </p:sp>
      <p:sp>
        <p:nvSpPr>
          <p:cNvPr id="26629" name="Rectangle 6"/>
          <p:cNvSpPr>
            <a:spLocks noChangeArrowheads="1"/>
          </p:cNvSpPr>
          <p:nvPr/>
        </p:nvSpPr>
        <p:spPr bwMode="auto">
          <a:xfrm>
            <a:off x="3132138" y="2349500"/>
            <a:ext cx="15859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3200">
                <a:solidFill>
                  <a:schemeClr val="tx2"/>
                </a:solidFill>
                <a:latin typeface="Franklin Gothic Book"/>
              </a:rPr>
              <a:t>H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  <a:r>
              <a:rPr lang="cs-CZ" sz="3200">
                <a:solidFill>
                  <a:schemeClr val="tx2"/>
                </a:solidFill>
                <a:latin typeface="Franklin Gothic Book"/>
              </a:rPr>
              <a:t>PbO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</a:p>
        </p:txBody>
      </p:sp>
      <p:sp>
        <p:nvSpPr>
          <p:cNvPr id="26630" name="Rectangle 7"/>
          <p:cNvSpPr>
            <a:spLocks noChangeArrowheads="1"/>
          </p:cNvSpPr>
          <p:nvPr/>
        </p:nvSpPr>
        <p:spPr bwMode="auto">
          <a:xfrm>
            <a:off x="3132138" y="5876925"/>
            <a:ext cx="16081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  <a:r>
              <a:rPr lang="cs-CZ" sz="3200">
                <a:solidFill>
                  <a:schemeClr val="tx2"/>
                </a:solidFill>
                <a:latin typeface="Franklin Gothic Book"/>
              </a:rPr>
              <a:t>OsO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5</a:t>
            </a:r>
          </a:p>
        </p:txBody>
      </p:sp>
      <p:sp>
        <p:nvSpPr>
          <p:cNvPr id="26631" name="Rectangle 8"/>
          <p:cNvSpPr>
            <a:spLocks noChangeArrowheads="1"/>
          </p:cNvSpPr>
          <p:nvPr/>
        </p:nvSpPr>
        <p:spPr bwMode="auto">
          <a:xfrm>
            <a:off x="3132138" y="3500438"/>
            <a:ext cx="13477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HBrO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</a:p>
        </p:txBody>
      </p:sp>
      <p:sp>
        <p:nvSpPr>
          <p:cNvPr id="26632" name="Rectangle 9"/>
          <p:cNvSpPr>
            <a:spLocks noChangeArrowheads="1"/>
          </p:cNvSpPr>
          <p:nvPr/>
        </p:nvSpPr>
        <p:spPr bwMode="auto">
          <a:xfrm>
            <a:off x="5148263" y="2349500"/>
            <a:ext cx="12001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HBrO</a:t>
            </a:r>
          </a:p>
        </p:txBody>
      </p:sp>
      <p:sp>
        <p:nvSpPr>
          <p:cNvPr id="26633" name="Rectangle 10"/>
          <p:cNvSpPr>
            <a:spLocks noChangeArrowheads="1"/>
          </p:cNvSpPr>
          <p:nvPr/>
        </p:nvSpPr>
        <p:spPr bwMode="auto">
          <a:xfrm>
            <a:off x="5148263" y="3500438"/>
            <a:ext cx="13827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2</a:t>
            </a:r>
            <a:r>
              <a:rPr lang="cs-CZ" sz="3200">
                <a:solidFill>
                  <a:schemeClr val="tx2"/>
                </a:solidFill>
                <a:latin typeface="Franklin Gothic Book"/>
              </a:rPr>
              <a:t>CO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3</a:t>
            </a:r>
          </a:p>
        </p:txBody>
      </p:sp>
      <p:sp>
        <p:nvSpPr>
          <p:cNvPr id="26634" name="Rectangle 11"/>
          <p:cNvSpPr>
            <a:spLocks noChangeArrowheads="1"/>
          </p:cNvSpPr>
          <p:nvPr/>
        </p:nvSpPr>
        <p:spPr bwMode="auto">
          <a:xfrm>
            <a:off x="5219700" y="5876925"/>
            <a:ext cx="1347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Franklin Gothic Book"/>
              </a:rPr>
              <a:t>HBrO</a:t>
            </a:r>
            <a:r>
              <a:rPr lang="cs-CZ" sz="3200" baseline="-25000">
                <a:solidFill>
                  <a:schemeClr val="tx2"/>
                </a:solidFill>
                <a:latin typeface="Franklin Gothic Book"/>
              </a:rPr>
              <a:t>4</a:t>
            </a:r>
          </a:p>
        </p:txBody>
      </p:sp>
      <p:sp>
        <p:nvSpPr>
          <p:cNvPr id="26635" name="Text Box 12"/>
          <p:cNvSpPr txBox="1">
            <a:spLocks noChangeArrowheads="1"/>
          </p:cNvSpPr>
          <p:nvPr/>
        </p:nvSpPr>
        <p:spPr bwMode="auto">
          <a:xfrm>
            <a:off x="323850" y="404813"/>
            <a:ext cx="33242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3300"/>
                </a:solidFill>
                <a:latin typeface="Franklin Gothic Book"/>
              </a:rPr>
              <a:t>ŘEŠENÍ ÚKOLU: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/>
          </p:nvPr>
        </p:nvSpPr>
        <p:spPr bwMode="auto">
          <a:xfrm>
            <a:off x="457200" y="620713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cap="none" dirty="0" smtClean="0">
                <a:solidFill>
                  <a:srgbClr val="FF3300"/>
                </a:solidFill>
                <a:effectLst/>
              </a:rPr>
              <a:t>ŘEŠENÍ ÚKOLU:</a:t>
            </a:r>
            <a:r>
              <a:rPr lang="cs-CZ" sz="3200" cap="none" dirty="0" smtClean="0">
                <a:effectLst/>
              </a:rPr>
              <a:t> </a:t>
            </a:r>
            <a:br>
              <a:rPr lang="cs-CZ" sz="3200" cap="none" dirty="0" smtClean="0">
                <a:effectLst/>
              </a:rPr>
            </a:br>
            <a:r>
              <a:rPr lang="cs-CZ" sz="3200" cap="none" dirty="0" smtClean="0">
                <a:effectLst/>
              </a:rPr>
              <a:t>URČI NÁZVY kyslíkatých KYSELIN:</a:t>
            </a:r>
          </a:p>
        </p:txBody>
      </p:sp>
      <p:sp>
        <p:nvSpPr>
          <p:cNvPr id="35843" name="Rectangle 3"/>
          <p:cNvSpPr>
            <a:spLocks noGrp="1"/>
          </p:cNvSpPr>
          <p:nvPr>
            <p:ph idx="1"/>
          </p:nvPr>
        </p:nvSpPr>
        <p:spPr>
          <a:xfrm>
            <a:off x="457200" y="1989138"/>
            <a:ext cx="8686800" cy="452596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H</a:t>
            </a:r>
            <a:r>
              <a:rPr lang="cs-CZ" baseline="30000" dirty="0" smtClean="0">
                <a:latin typeface="Arial" charset="0"/>
              </a:rPr>
              <a:t>I</a:t>
            </a:r>
            <a:r>
              <a:rPr lang="cs-CZ" baseline="-25000" dirty="0" smtClean="0">
                <a:latin typeface="Arial" charset="0"/>
              </a:rPr>
              <a:t>2</a:t>
            </a:r>
            <a:r>
              <a:rPr lang="cs-CZ" dirty="0" smtClean="0">
                <a:latin typeface="Arial" charset="0"/>
              </a:rPr>
              <a:t>S</a:t>
            </a:r>
            <a:r>
              <a:rPr lang="cs-CZ" baseline="30000" dirty="0" smtClean="0">
                <a:latin typeface="Arial" charset="0"/>
              </a:rPr>
              <a:t>IV</a:t>
            </a:r>
            <a:r>
              <a:rPr lang="cs-CZ" dirty="0" smtClean="0">
                <a:latin typeface="Arial" charset="0"/>
              </a:rPr>
              <a:t>O</a:t>
            </a:r>
            <a:r>
              <a:rPr lang="cs-CZ" baseline="30000" dirty="0" smtClean="0">
                <a:latin typeface="Arial" charset="0"/>
              </a:rPr>
              <a:t>-II</a:t>
            </a:r>
            <a:r>
              <a:rPr lang="cs-CZ" baseline="-25000" dirty="0" smtClean="0">
                <a:latin typeface="Arial" charset="0"/>
              </a:rPr>
              <a:t>3 	</a:t>
            </a:r>
            <a:r>
              <a:rPr lang="cs-CZ" dirty="0" smtClean="0">
                <a:latin typeface="Arial" charset="0"/>
              </a:rPr>
              <a:t>KYSELINA SIŘ</a:t>
            </a:r>
            <a:r>
              <a:rPr lang="cs-CZ" b="1" dirty="0" smtClean="0">
                <a:solidFill>
                  <a:schemeClr val="accent6"/>
                </a:solidFill>
                <a:latin typeface="Arial" charset="0"/>
              </a:rPr>
              <a:t>IČITÁ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>
                <a:latin typeface="Arial" charset="0"/>
              </a:rPr>
              <a:t>H</a:t>
            </a:r>
            <a:r>
              <a:rPr lang="cs-CZ" baseline="30000" dirty="0" err="1" smtClean="0">
                <a:latin typeface="Arial" charset="0"/>
              </a:rPr>
              <a:t>I</a:t>
            </a:r>
            <a:r>
              <a:rPr lang="cs-CZ" dirty="0" err="1" smtClean="0">
                <a:latin typeface="Arial" charset="0"/>
              </a:rPr>
              <a:t>Fe</a:t>
            </a:r>
            <a:r>
              <a:rPr lang="cs-CZ" baseline="30000" dirty="0" err="1" smtClean="0">
                <a:latin typeface="Arial" charset="0"/>
              </a:rPr>
              <a:t>III</a:t>
            </a:r>
            <a:r>
              <a:rPr lang="cs-CZ" dirty="0" err="1" smtClean="0">
                <a:latin typeface="Arial" charset="0"/>
              </a:rPr>
              <a:t>O</a:t>
            </a:r>
            <a:r>
              <a:rPr lang="cs-CZ" baseline="30000" dirty="0" smtClean="0">
                <a:latin typeface="Arial" charset="0"/>
              </a:rPr>
              <a:t>-II</a:t>
            </a:r>
            <a:r>
              <a:rPr lang="cs-CZ" baseline="-25000" dirty="0" smtClean="0">
                <a:latin typeface="Arial" charset="0"/>
              </a:rPr>
              <a:t>2 	</a:t>
            </a:r>
            <a:r>
              <a:rPr lang="cs-CZ" dirty="0" smtClean="0">
                <a:latin typeface="Arial" charset="0"/>
              </a:rPr>
              <a:t>KYSELINA ŽELEZ</a:t>
            </a:r>
            <a:r>
              <a:rPr lang="cs-CZ" b="1" dirty="0" smtClean="0">
                <a:solidFill>
                  <a:schemeClr val="accent6"/>
                </a:solidFill>
                <a:latin typeface="Arial" charset="0"/>
              </a:rPr>
              <a:t>ITÁ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H</a:t>
            </a:r>
            <a:r>
              <a:rPr lang="cs-CZ" baseline="30000" dirty="0" smtClean="0">
                <a:latin typeface="Arial" charset="0"/>
              </a:rPr>
              <a:t>I</a:t>
            </a:r>
            <a:r>
              <a:rPr lang="cs-CZ" dirty="0" smtClean="0">
                <a:latin typeface="Arial" charset="0"/>
              </a:rPr>
              <a:t>N</a:t>
            </a:r>
            <a:r>
              <a:rPr lang="cs-CZ" baseline="30000" dirty="0" smtClean="0">
                <a:latin typeface="Arial" charset="0"/>
              </a:rPr>
              <a:t>I</a:t>
            </a:r>
            <a:r>
              <a:rPr lang="cs-CZ" dirty="0" smtClean="0">
                <a:latin typeface="Arial" charset="0"/>
              </a:rPr>
              <a:t>O</a:t>
            </a:r>
            <a:r>
              <a:rPr lang="cs-CZ" baseline="30000" dirty="0" smtClean="0">
                <a:latin typeface="Arial" charset="0"/>
              </a:rPr>
              <a:t>-II</a:t>
            </a:r>
            <a:r>
              <a:rPr lang="cs-CZ" dirty="0" smtClean="0">
                <a:latin typeface="Arial" charset="0"/>
              </a:rPr>
              <a:t>		KYSELINA DUS</a:t>
            </a:r>
            <a:r>
              <a:rPr lang="cs-CZ" b="1" dirty="0" smtClean="0">
                <a:solidFill>
                  <a:schemeClr val="accent6"/>
                </a:solidFill>
                <a:latin typeface="Arial" charset="0"/>
              </a:rPr>
              <a:t>NÁ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>
                <a:latin typeface="Arial" charset="0"/>
              </a:rPr>
              <a:t>H</a:t>
            </a:r>
            <a:r>
              <a:rPr lang="cs-CZ" baseline="30000" dirty="0" err="1" smtClean="0">
                <a:latin typeface="Arial" charset="0"/>
              </a:rPr>
              <a:t>I</a:t>
            </a:r>
            <a:r>
              <a:rPr lang="cs-CZ" dirty="0" err="1" smtClean="0">
                <a:latin typeface="Arial" charset="0"/>
              </a:rPr>
              <a:t>Cr</a:t>
            </a:r>
            <a:r>
              <a:rPr lang="cs-CZ" baseline="30000" dirty="0" err="1" smtClean="0">
                <a:latin typeface="Arial" charset="0"/>
              </a:rPr>
              <a:t>VII</a:t>
            </a:r>
            <a:r>
              <a:rPr lang="cs-CZ" dirty="0" err="1" smtClean="0">
                <a:latin typeface="Arial" charset="0"/>
              </a:rPr>
              <a:t>O</a:t>
            </a:r>
            <a:r>
              <a:rPr lang="cs-CZ" baseline="30000" dirty="0" smtClean="0">
                <a:latin typeface="Arial" charset="0"/>
              </a:rPr>
              <a:t>-II</a:t>
            </a:r>
            <a:r>
              <a:rPr lang="cs-CZ" baseline="-25000" dirty="0" smtClean="0">
                <a:latin typeface="Arial" charset="0"/>
              </a:rPr>
              <a:t>4 	</a:t>
            </a:r>
            <a:r>
              <a:rPr lang="cs-CZ" dirty="0" smtClean="0">
                <a:latin typeface="Arial" charset="0"/>
              </a:rPr>
              <a:t>KYSELINA CHROM</a:t>
            </a:r>
            <a:r>
              <a:rPr lang="cs-CZ" b="1" dirty="0" smtClean="0">
                <a:solidFill>
                  <a:schemeClr val="accent6"/>
                </a:solidFill>
                <a:latin typeface="Arial" charset="0"/>
              </a:rPr>
              <a:t>ISTÁ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8459788" y="6308725"/>
            <a:ext cx="6207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cap="none" dirty="0" smtClean="0">
                <a:solidFill>
                  <a:srgbClr val="FF3300"/>
                </a:solidFill>
                <a:effectLst/>
              </a:rPr>
              <a:t>ŘEŠENÍ ÚKOLU:</a:t>
            </a:r>
            <a:r>
              <a:rPr lang="cs-CZ" cap="none" dirty="0" smtClean="0">
                <a:effectLst/>
              </a:rPr>
              <a:t> vytvoř vzorce těchto kyselin: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839200" cy="4525962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chlor</a:t>
            </a:r>
            <a:r>
              <a:rPr lang="cs-CZ" u="sng" dirty="0" smtClean="0">
                <a:solidFill>
                  <a:schemeClr val="accent6"/>
                </a:solidFill>
              </a:rPr>
              <a:t>ovodíková</a:t>
            </a:r>
            <a:r>
              <a:rPr lang="cs-CZ" dirty="0" smtClean="0"/>
              <a:t>	</a:t>
            </a:r>
            <a:r>
              <a:rPr lang="cs-CZ" dirty="0" err="1" smtClean="0"/>
              <a:t>H</a:t>
            </a:r>
            <a:r>
              <a:rPr lang="cs-CZ" baseline="30000" dirty="0" err="1" smtClean="0"/>
              <a:t>I</a:t>
            </a:r>
            <a:r>
              <a:rPr lang="cs-CZ" dirty="0" err="1" smtClean="0"/>
              <a:t>C</a:t>
            </a:r>
            <a:r>
              <a:rPr lang="cs-CZ" dirty="0" err="1" smtClean="0">
                <a:latin typeface="Amerigo Md AT" pitchFamily="2" charset="0"/>
              </a:rPr>
              <a:t>l</a:t>
            </a:r>
            <a:r>
              <a:rPr lang="cs-CZ" baseline="30000" dirty="0" smtClean="0"/>
              <a:t>-I  </a:t>
            </a:r>
            <a:r>
              <a:rPr lang="cs-CZ" dirty="0" smtClean="0"/>
              <a:t>...bezkyslíkatá kyselina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fosfor</a:t>
            </a:r>
            <a:r>
              <a:rPr lang="cs-CZ" b="1" dirty="0" smtClean="0">
                <a:solidFill>
                  <a:schemeClr val="accent6"/>
                </a:solidFill>
              </a:rPr>
              <a:t>ečná</a:t>
            </a:r>
            <a:r>
              <a:rPr lang="cs-CZ" dirty="0" smtClean="0"/>
              <a:t> (</a:t>
            </a:r>
            <a:r>
              <a:rPr lang="cs-CZ" dirty="0" err="1" smtClean="0"/>
              <a:t>trihydrogenfosforečná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	H</a:t>
            </a:r>
            <a:r>
              <a:rPr lang="cs-CZ" baseline="30000" dirty="0" smtClean="0"/>
              <a:t>I</a:t>
            </a:r>
            <a:r>
              <a:rPr lang="cs-CZ" baseline="-25000" dirty="0" smtClean="0"/>
              <a:t>3</a:t>
            </a:r>
            <a:r>
              <a:rPr lang="cs-CZ" dirty="0" smtClean="0"/>
              <a:t>P</a:t>
            </a:r>
            <a:r>
              <a:rPr lang="cs-CZ" b="1" baseline="30000" dirty="0" smtClean="0">
                <a:solidFill>
                  <a:schemeClr val="accent6"/>
                </a:solidFill>
              </a:rPr>
              <a:t>V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4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hořeč</a:t>
            </a:r>
            <a:r>
              <a:rPr lang="cs-CZ" b="1" dirty="0" smtClean="0">
                <a:solidFill>
                  <a:schemeClr val="accent6"/>
                </a:solidFill>
              </a:rPr>
              <a:t>natá</a:t>
            </a:r>
            <a:r>
              <a:rPr lang="cs-CZ" dirty="0" smtClean="0"/>
              <a:t> 		H</a:t>
            </a:r>
            <a:r>
              <a:rPr lang="cs-CZ" baseline="30000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Mg</a:t>
            </a:r>
            <a:r>
              <a:rPr lang="cs-CZ" b="1" baseline="30000" dirty="0" smtClean="0">
                <a:solidFill>
                  <a:schemeClr val="accent6"/>
                </a:solidFill>
              </a:rPr>
              <a:t>II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2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osm</a:t>
            </a:r>
            <a:r>
              <a:rPr lang="cs-CZ" b="1" dirty="0" smtClean="0">
                <a:solidFill>
                  <a:schemeClr val="accent6"/>
                </a:solidFill>
              </a:rPr>
              <a:t>ičelá</a:t>
            </a:r>
            <a:r>
              <a:rPr lang="cs-CZ" dirty="0" smtClean="0"/>
              <a:t>		H</a:t>
            </a:r>
            <a:r>
              <a:rPr lang="cs-CZ" baseline="30000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Os</a:t>
            </a:r>
            <a:r>
              <a:rPr lang="cs-CZ" b="1" baseline="30000" dirty="0" smtClean="0">
                <a:solidFill>
                  <a:schemeClr val="accent6"/>
                </a:solidFill>
              </a:rPr>
              <a:t>VIII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5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sp>
        <p:nvSpPr>
          <p:cNvPr id="28675" name="TextovéPole 4"/>
          <p:cNvSpPr txBox="1">
            <a:spLocks noChangeArrowheads="1"/>
          </p:cNvSpPr>
          <p:nvPr/>
        </p:nvSpPr>
        <p:spPr bwMode="auto">
          <a:xfrm>
            <a:off x="7885113" y="6308725"/>
            <a:ext cx="6207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Char char="Ò"/>
            </a:pPr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</TotalTime>
  <Words>596</Words>
  <Application>Microsoft Office PowerPoint</Application>
  <PresentationFormat>Předvádění na obrazovce (4:3)</PresentationFormat>
  <Paragraphs>194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17</vt:i4>
      </vt:variant>
    </vt:vector>
  </HeadingPairs>
  <TitlesOfParts>
    <vt:vector size="33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Amerigo Md AT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Přiřaď kyseliny</vt:lpstr>
      <vt:lpstr>Snímek 7</vt:lpstr>
      <vt:lpstr>Snímek 8</vt:lpstr>
      <vt:lpstr>Snímek 9</vt:lpstr>
      <vt:lpstr>Příklad: Urči název H2SO4 </vt:lpstr>
      <vt:lpstr>ÚKOL: urči oxidační čísla:</vt:lpstr>
      <vt:lpstr>Snímek 12</vt:lpstr>
      <vt:lpstr>ÚKOL: vytvoř vzorce a oxidační čísla těchto kyselin:</vt:lpstr>
      <vt:lpstr>Přiřaď kyseliny</vt:lpstr>
      <vt:lpstr>ŘEŠENÍ ÚKOLU:  URČI NÁZVY kyslíkatých KYSELIN:</vt:lpstr>
      <vt:lpstr>ŘEŠENÍ ÚKOLU: vytvoř vzorce těchto kyselin: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6</cp:revision>
  <dcterms:created xsi:type="dcterms:W3CDTF">2011-09-10T18:11:12Z</dcterms:created>
  <dcterms:modified xsi:type="dcterms:W3CDTF">2012-06-20T16:37:33Z</dcterms:modified>
</cp:coreProperties>
</file>