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69" r:id="rId2"/>
    <p:sldId id="256" r:id="rId3"/>
    <p:sldId id="262" r:id="rId4"/>
    <p:sldId id="261" r:id="rId5"/>
    <p:sldId id="259" r:id="rId6"/>
    <p:sldId id="263" r:id="rId7"/>
    <p:sldId id="264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C73970-FEA5-4D38-93EE-2439C6814F33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BC3F99-1F80-44E0-AA9C-9CC5D37BD2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68128CF-91CC-4A9A-B348-5660795E4E7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D8F294A-4C4E-481F-A7FC-F7C8604A1FF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e.cz/" TargetMode="External"/><Relationship Id="rId2" Type="http://schemas.openxmlformats.org/officeDocument/2006/relationships/hyperlink" Target="http://upload.wikimedia.org/wikipedia/commons/thumb/4/40/Cimrman_aut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ldar.cz/cimrman/images/sverak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400" b="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4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400" b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Y_32_INOVACE_14_18_divadlo </a:t>
            </a:r>
            <a:r>
              <a:rPr lang="cs-CZ" sz="24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Járy Cimrmana</a:t>
            </a:r>
            <a:br>
              <a:rPr lang="cs-CZ" sz="24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4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Žák se seznamuje s divadlem J. Cimrmana a jeho tvorbou.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81960" y="1484784"/>
            <a:ext cx="8103885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Divadlo </a:t>
            </a:r>
          </a:p>
          <a:p>
            <a:pPr algn="ctr"/>
            <a:r>
              <a:rPr lang="cs-CZ" sz="9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Járy Cimrmana</a:t>
            </a:r>
            <a:endParaRPr lang="cs-CZ" sz="9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/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Narozen ve Vídni  někdy mezi léty 1853 a 1859 (matrikářův nejistý rukopis připouští i roky 1856, 1864, 1868, 1883 či 1884).</a:t>
            </a:r>
          </a:p>
          <a:p>
            <a:pPr algn="just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Byl jedním z největších českých dramatiků, básníků, hudebníků, učitelů, cestovatelů, filozofů, vynálezců, kriminalistů a sportovců své doby.</a:t>
            </a:r>
          </a:p>
          <a:p>
            <a:pPr algn="just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svého života se nedočkal uznání. Teprve objevem truhly s pozůstalostí dr. Evženem Hedvábným je evropská veřejnost seznámena s jeho géniem.</a:t>
            </a:r>
          </a:p>
          <a:p>
            <a:pPr algn="just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188640"/>
            <a:ext cx="67855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JAROSLAV CIMRMAN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9424" y="0"/>
            <a:ext cx="5184576" cy="6912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-180528" y="908720"/>
            <a:ext cx="4283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Busta J. C. se zcela strhanými rysy</a:t>
            </a:r>
            <a:endParaRPr lang="cs-CZ" sz="36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47800"/>
            <a:ext cx="8686800" cy="4572000"/>
          </a:xfrm>
        </p:spPr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88640"/>
            <a:ext cx="8137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Cimrmanovy vynálezy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908720"/>
            <a:ext cx="9144000" cy="5949280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1600" b="1" dirty="0" smtClean="0"/>
              <a:t>Vzducholoď (spolu s hrabětem </a:t>
            </a:r>
            <a:r>
              <a:rPr lang="cs-CZ" sz="1600" b="1" dirty="0" err="1" smtClean="0"/>
              <a:t>Zeppelinem</a:t>
            </a:r>
            <a:r>
              <a:rPr lang="cs-CZ" sz="1600" b="1" dirty="0" smtClean="0"/>
              <a:t>)</a:t>
            </a:r>
          </a:p>
          <a:p>
            <a:r>
              <a:rPr lang="cs-CZ" sz="1600" b="1" dirty="0" smtClean="0"/>
              <a:t>Setrvačník dámských hodinek </a:t>
            </a:r>
            <a:r>
              <a:rPr lang="cs-CZ" sz="1600" b="1" dirty="0" err="1" smtClean="0"/>
              <a:t>Piccolo</a:t>
            </a:r>
            <a:endParaRPr lang="cs-CZ" sz="1600" b="1" dirty="0" smtClean="0"/>
          </a:p>
          <a:p>
            <a:r>
              <a:rPr lang="cs-CZ" sz="1600" b="1" dirty="0" smtClean="0"/>
              <a:t>Jogurt</a:t>
            </a:r>
          </a:p>
          <a:p>
            <a:r>
              <a:rPr lang="cs-CZ" sz="1600" b="1" dirty="0" smtClean="0"/>
              <a:t>Pupík na objímce první Edisonovy žárovky (</a:t>
            </a:r>
            <a:r>
              <a:rPr lang="cs-CZ" sz="1600" b="1" dirty="0" err="1" smtClean="0"/>
              <a:t>járovka</a:t>
            </a:r>
            <a:r>
              <a:rPr lang="cs-CZ" sz="1600" b="1" dirty="0" smtClean="0"/>
              <a:t>)</a:t>
            </a:r>
          </a:p>
          <a:p>
            <a:r>
              <a:rPr lang="cs-CZ" sz="1600" b="1" dirty="0" smtClean="0"/>
              <a:t>CD (Cimrmanův disk)[1]</a:t>
            </a:r>
          </a:p>
          <a:p>
            <a:r>
              <a:rPr lang="cs-CZ" sz="1600" b="1" dirty="0" smtClean="0"/>
              <a:t>Dvoudílné plavky</a:t>
            </a:r>
          </a:p>
          <a:p>
            <a:r>
              <a:rPr lang="cs-CZ" sz="1600" b="1" dirty="0" smtClean="0"/>
              <a:t>Zubní nožní Vrtačka MI-6</a:t>
            </a:r>
          </a:p>
          <a:p>
            <a:r>
              <a:rPr lang="cs-CZ" sz="1600" b="1" dirty="0" smtClean="0"/>
              <a:t>Zubní protéza Veselý železničář</a:t>
            </a:r>
          </a:p>
          <a:p>
            <a:r>
              <a:rPr lang="cs-CZ" sz="1600" b="1" dirty="0" smtClean="0"/>
              <a:t>Tretry </a:t>
            </a:r>
            <a:r>
              <a:rPr lang="cs-CZ" sz="1600" b="1" dirty="0" err="1" smtClean="0"/>
              <a:t>Koniášky</a:t>
            </a:r>
            <a:r>
              <a:rPr lang="cs-CZ" sz="1600" b="1" dirty="0" smtClean="0"/>
              <a:t> s hřeby dovnitř</a:t>
            </a:r>
          </a:p>
          <a:p>
            <a:r>
              <a:rPr lang="cs-CZ" sz="1600" b="1" dirty="0" err="1" smtClean="0"/>
              <a:t>Pětitaktní</a:t>
            </a:r>
            <a:r>
              <a:rPr lang="cs-CZ" sz="1600" b="1" dirty="0" smtClean="0"/>
              <a:t> motor (sání, stlačení, výbuch, výfuk a odpočinek)</a:t>
            </a:r>
          </a:p>
          <a:p>
            <a:r>
              <a:rPr lang="cs-CZ" sz="1600" b="1" dirty="0" smtClean="0"/>
              <a:t>Klavírní výtah</a:t>
            </a:r>
          </a:p>
          <a:p>
            <a:r>
              <a:rPr lang="cs-CZ" sz="1600" b="1" dirty="0" smtClean="0"/>
              <a:t>Technika metání hnoje pomocí výbušnin</a:t>
            </a:r>
          </a:p>
          <a:p>
            <a:r>
              <a:rPr lang="cs-CZ" sz="1600" b="1" dirty="0" smtClean="0"/>
              <a:t>Univerzální ptakopysk – uměle vyšlechtěné zvíře o velikosti ratlíka.</a:t>
            </a:r>
          </a:p>
          <a:p>
            <a:r>
              <a:rPr lang="cs-CZ" sz="1600" b="1" dirty="0" smtClean="0"/>
              <a:t> Vypadá jako normální ptakopysk. Denně snáší 1–2 vejce, dává až 0,5 litru acidofilního mléka.</a:t>
            </a:r>
          </a:p>
          <a:p>
            <a:r>
              <a:rPr lang="cs-CZ" sz="1600" b="1" dirty="0" smtClean="0"/>
              <a:t> Je všežravec. Z jeho střev se dělají dietní párky. Jeho maso je čerstvé a sádelné jako maso kachní.</a:t>
            </a:r>
          </a:p>
          <a:p>
            <a:r>
              <a:rPr lang="cs-CZ" sz="1600" b="1" dirty="0" smtClean="0"/>
              <a:t> Poskytuje jemnou angorskou vlnu. Jeho kůže se hodí k výrobě dámských bot. Má schopnost regenerace.</a:t>
            </a:r>
          </a:p>
          <a:p>
            <a:r>
              <a:rPr lang="cs-CZ" sz="1600" b="1" dirty="0" smtClean="0"/>
              <a:t>Dynamit</a:t>
            </a:r>
          </a:p>
          <a:p>
            <a:r>
              <a:rPr lang="cs-CZ" sz="1600" b="1" dirty="0" smtClean="0"/>
              <a:t>Dynamo</a:t>
            </a:r>
          </a:p>
          <a:p>
            <a:r>
              <a:rPr lang="cs-CZ" sz="1600" b="1" dirty="0" err="1" smtClean="0"/>
              <a:t>Fivecykl</a:t>
            </a:r>
            <a:r>
              <a:rPr lang="cs-CZ" sz="1600" b="1" dirty="0" smtClean="0"/>
              <a:t> [2]</a:t>
            </a:r>
          </a:p>
          <a:p>
            <a:r>
              <a:rPr lang="cs-CZ" sz="1600" b="1" dirty="0" err="1" smtClean="0"/>
              <a:t>Vysejvač</a:t>
            </a:r>
            <a:endParaRPr lang="cs-CZ" sz="1600" b="1" dirty="0" smtClean="0"/>
          </a:p>
          <a:p>
            <a:r>
              <a:rPr lang="cs-CZ" sz="1600" b="1" dirty="0" err="1" smtClean="0"/>
              <a:t>Rogallo</a:t>
            </a:r>
            <a:endParaRPr lang="cs-CZ" sz="1600" b="1" dirty="0" smtClean="0"/>
          </a:p>
          <a:p>
            <a:r>
              <a:rPr lang="cs-CZ" sz="1600" b="1" dirty="0" smtClean="0"/>
              <a:t>Lepič poštovních známek</a:t>
            </a:r>
          </a:p>
          <a:p>
            <a:r>
              <a:rPr lang="cs-CZ" sz="1600" b="1" dirty="0" smtClean="0"/>
              <a:t>Kontejner na přepravu Goudy</a:t>
            </a:r>
          </a:p>
          <a:p>
            <a:r>
              <a:rPr lang="cs-CZ" sz="1600" b="1" dirty="0" smtClean="0"/>
              <a:t>Ornitologický dalekohled</a:t>
            </a:r>
          </a:p>
          <a:p>
            <a:r>
              <a:rPr lang="cs-CZ" sz="1600" b="1" dirty="0" smtClean="0"/>
              <a:t>Podprsenka pro akrobatku</a:t>
            </a:r>
          </a:p>
          <a:p>
            <a:r>
              <a:rPr lang="cs-CZ" sz="1600" b="1" dirty="0" smtClean="0"/>
              <a:t>Turbinová lokomotiva</a:t>
            </a:r>
          </a:p>
          <a:p>
            <a:r>
              <a:rPr lang="cs-CZ" sz="1600" b="1" dirty="0" smtClean="0"/>
              <a:t>Rybářská ponorka</a:t>
            </a:r>
          </a:p>
          <a:p>
            <a:r>
              <a:rPr lang="cs-CZ" sz="1600" b="1" dirty="0" smtClean="0"/>
              <a:t>Kolektivní dům</a:t>
            </a:r>
          </a:p>
          <a:p>
            <a:r>
              <a:rPr lang="cs-CZ" sz="1600" b="1" dirty="0" smtClean="0"/>
              <a:t>Kolečkové brusle</a:t>
            </a:r>
          </a:p>
          <a:p>
            <a:r>
              <a:rPr lang="cs-CZ" sz="1600" b="1" dirty="0" smtClean="0"/>
              <a:t>projekt Panamského průplavu</a:t>
            </a:r>
          </a:p>
          <a:p>
            <a:r>
              <a:rPr lang="cs-CZ" sz="1600" b="1" dirty="0" smtClean="0"/>
              <a:t>Elektrická sesle (židli rekonstruoval doktor </a:t>
            </a:r>
            <a:r>
              <a:rPr lang="cs-CZ" sz="1600" b="1" dirty="0" err="1" smtClean="0"/>
              <a:t>Hraběta</a:t>
            </a:r>
            <a:r>
              <a:rPr lang="cs-CZ" sz="1600" b="1" dirty="0" smtClean="0"/>
              <a:t>)</a:t>
            </a:r>
          </a:p>
          <a:p>
            <a:r>
              <a:rPr lang="cs-CZ" sz="1600" b="1" dirty="0" err="1" smtClean="0"/>
              <a:t>Čakovický</a:t>
            </a:r>
            <a:r>
              <a:rPr lang="cs-CZ" sz="1600" b="1" dirty="0" smtClean="0"/>
              <a:t> prak</a:t>
            </a:r>
          </a:p>
          <a:p>
            <a:r>
              <a:rPr lang="cs-CZ" sz="1600" b="1" dirty="0" smtClean="0"/>
              <a:t>Cimrmanova elektrická valcha (rekonstruoval doktor </a:t>
            </a:r>
            <a:r>
              <a:rPr lang="cs-CZ" sz="1600" b="1" dirty="0" err="1" smtClean="0"/>
              <a:t>Hraběta</a:t>
            </a:r>
            <a:r>
              <a:rPr lang="cs-CZ" sz="1600" b="1" dirty="0" smtClean="0"/>
              <a:t>)</a:t>
            </a:r>
          </a:p>
          <a:p>
            <a:r>
              <a:rPr lang="cs-CZ" sz="1600" b="1" dirty="0" smtClean="0"/>
              <a:t>doručování poštovních zásilek polním dělostřelectvem</a:t>
            </a:r>
          </a:p>
          <a:p>
            <a:r>
              <a:rPr lang="cs-CZ" sz="1600" b="1" dirty="0" smtClean="0"/>
              <a:t>originální způsob dopravy horníků z dolu na povrch</a:t>
            </a:r>
          </a:p>
          <a:p>
            <a:r>
              <a:rPr lang="cs-CZ" sz="1600" b="1" dirty="0" smtClean="0"/>
              <a:t>vídeňský řízek</a:t>
            </a:r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2420888"/>
            <a:ext cx="914400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Postava Jaroslava Cimrmana je </a:t>
            </a:r>
            <a:r>
              <a:rPr lang="cs-CZ" sz="5400" b="1" u="sng" cap="none" spc="0" dirty="0" smtClean="0">
                <a:ln w="17780" cmpd="sng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fiktivní</a:t>
            </a:r>
            <a:r>
              <a:rPr lang="cs-CZ" sz="5400" b="1" cap="none" spc="0" dirty="0" smtClean="0">
                <a:ln w="17780" cmpd="sng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,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to znamená vymyšlená, nereálná.</a:t>
            </a:r>
            <a:endParaRPr lang="cs-CZ" sz="5400" b="1" cap="none" spc="0" dirty="0">
              <a:ln w="17780" cmpd="sng">
                <a:solidFill>
                  <a:srgbClr val="00B05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404664"/>
            <a:ext cx="4559710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/>
            </a:prstTxWarp>
            <a:spAutoFit/>
          </a:bodyPr>
          <a:lstStyle/>
          <a:p>
            <a:pPr algn="ctr"/>
            <a:r>
              <a:rPr lang="cs-CZ" sz="9600" b="1" dirty="0" smtClean="0">
                <a:ln w="17780" cmpd="sng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POZOR</a:t>
            </a:r>
            <a:endParaRPr lang="cs-CZ" sz="9600" b="1" cap="none" spc="0" dirty="0">
              <a:ln w="17780" cmpd="sng">
                <a:solidFill>
                  <a:srgbClr val="C0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6" presetClass="emph" presetSubtype="0" repeatCount="4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1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1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14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1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356992"/>
            <a:ext cx="3851920" cy="3501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56992"/>
            <a:ext cx="3635897" cy="3501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244827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Jaroslav </a:t>
            </a:r>
            <a:r>
              <a:rPr lang="cs-CZ" dirty="0" err="1" smtClean="0">
                <a:solidFill>
                  <a:srgbClr val="FF0000"/>
                </a:solidFill>
              </a:rPr>
              <a:t>Smoljak</a:t>
            </a:r>
            <a:r>
              <a:rPr lang="cs-CZ" dirty="0" smtClean="0">
                <a:solidFill>
                  <a:srgbClr val="FF0000"/>
                </a:solidFill>
              </a:rPr>
              <a:t>  a  Zdeněk Svěrák</a:t>
            </a:r>
          </a:p>
          <a:p>
            <a:r>
              <a:rPr lang="cs-CZ" dirty="0" smtClean="0"/>
              <a:t>Divadlo vzniklo v roce 1967, od svého vzniku uvedlo 16 her  o fiktivním českém géniovi J. C.</a:t>
            </a:r>
          </a:p>
          <a:p>
            <a:r>
              <a:rPr lang="cs-CZ" dirty="0" smtClean="0"/>
              <a:t>V divadle hrají jen muži</a:t>
            </a:r>
          </a:p>
          <a:p>
            <a:r>
              <a:rPr lang="cs-CZ" dirty="0" smtClean="0"/>
              <a:t>Parodie vědeckého jazyka, mystifikace, neherci na jevišti</a:t>
            </a:r>
          </a:p>
          <a:p>
            <a:r>
              <a:rPr lang="cs-CZ" dirty="0" smtClean="0"/>
              <a:t>Divadlo bylo „politicky“ pronásledováno (před rokem 1989)</a:t>
            </a:r>
          </a:p>
          <a:p>
            <a:r>
              <a:rPr lang="cs-CZ" dirty="0" smtClean="0"/>
              <a:t>Mezi nejznámější hry patří:</a:t>
            </a:r>
          </a:p>
          <a:p>
            <a:pPr>
              <a:buNone/>
            </a:pPr>
            <a:r>
              <a:rPr lang="cs-CZ" b="1" i="1" dirty="0" smtClean="0">
                <a:solidFill>
                  <a:srgbClr val="FFC000"/>
                </a:solidFill>
              </a:rPr>
              <a:t>Záskok, Švestka, Blaník, Afrika, Vyšetřování ztráty třídní knihy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75856" y="0"/>
            <a:ext cx="2805066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Tvůrci</a:t>
            </a:r>
            <a:endParaRPr lang="cs-CZ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Hry se obvykle skládají ze dvou částí, odborného semináře ke hře (popis vzniku hry a života J. C.) a rekonstrukce hry samotné.</a:t>
            </a:r>
          </a:p>
          <a:p>
            <a:endParaRPr lang="cs-CZ" dirty="0" smtClean="0"/>
          </a:p>
          <a:p>
            <a:r>
              <a:rPr lang="cs-CZ" dirty="0" smtClean="0"/>
              <a:t>Např. Dobytí severního pólu Čechem Karlem Němcem</a:t>
            </a:r>
          </a:p>
          <a:p>
            <a:pPr algn="just">
              <a:buNone/>
            </a:pPr>
            <a:r>
              <a:rPr lang="cs-CZ" dirty="0" smtClean="0"/>
              <a:t>   Hra vypráví o skupince českých otužilců, kteří se rozhodnou pro cestu na severní pól. Vedoucím výpravy je Karel Němec, jejími členy pak pomocný učitel Václav </a:t>
            </a:r>
            <a:r>
              <a:rPr lang="cs-CZ" dirty="0" err="1" smtClean="0"/>
              <a:t>Poustka</a:t>
            </a:r>
            <a:r>
              <a:rPr lang="cs-CZ" dirty="0" smtClean="0"/>
              <a:t>, lékárník Vojtěch </a:t>
            </a:r>
            <a:r>
              <a:rPr lang="cs-CZ" dirty="0" err="1" smtClean="0"/>
              <a:t>Šofr</a:t>
            </a:r>
            <a:r>
              <a:rPr lang="cs-CZ" dirty="0" smtClean="0"/>
              <a:t> a </a:t>
            </a:r>
            <a:r>
              <a:rPr lang="cs-CZ" dirty="0" err="1" smtClean="0"/>
              <a:t>Varel</a:t>
            </a:r>
            <a:r>
              <a:rPr lang="cs-CZ" dirty="0" smtClean="0"/>
              <a:t> </a:t>
            </a:r>
            <a:r>
              <a:rPr lang="cs-CZ" dirty="0" err="1" smtClean="0"/>
              <a:t>Frištenský</a:t>
            </a:r>
            <a:r>
              <a:rPr lang="cs-CZ" dirty="0" smtClean="0"/>
              <a:t> (bratr Gustava </a:t>
            </a:r>
            <a:r>
              <a:rPr lang="cs-CZ" dirty="0" err="1" smtClean="0"/>
              <a:t>Frištenského</a:t>
            </a:r>
            <a:r>
              <a:rPr lang="cs-CZ" dirty="0" smtClean="0"/>
              <a:t>), jenž díky své síle nahrazuje dobrodruhům psí spřežení. Hru doprovázejí citace z učitelova deníku.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70916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r>
              <a:rPr lang="cs-CZ" sz="2800" dirty="0" smtClean="0">
                <a:hlinkClick r:id="rId2"/>
              </a:rPr>
              <a:t>http://upload.wikimedia.org/wikipedia/commons/thumb/4/40/Cimrman_auto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www.</a:t>
            </a:r>
            <a:r>
              <a:rPr lang="cs-CZ" sz="2800" dirty="0" err="1" smtClean="0">
                <a:hlinkClick r:id="rId3"/>
              </a:rPr>
              <a:t>wikipedie.cz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http://eldar.cz/cimrman/images/sverak2.jpg</a:t>
            </a:r>
            <a:endParaRPr lang="cs-CZ" sz="2800" dirty="0" smtClean="0"/>
          </a:p>
          <a:p>
            <a:r>
              <a:rPr lang="cs-CZ" sz="2800" dirty="0" smtClean="0"/>
              <a:t>http://eldar.cz/cimrman/images/sverak.jpg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16. 5.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184</TotalTime>
  <Words>563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Název školy: ZŠ Klášterec nad Ohří, Krátká 676 Autor: Mgr. Hnilička Jiří Název materiálu: VY_32_INOVACE_14_18_divadlo Járy Cimrmana Číslo projektu: CZ.1.07/1.4.00/21.1115 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Hlína</dc:creator>
  <cp:lastModifiedBy>Hlína</cp:lastModifiedBy>
  <cp:revision>21</cp:revision>
  <dcterms:created xsi:type="dcterms:W3CDTF">2012-05-07T18:56:05Z</dcterms:created>
  <dcterms:modified xsi:type="dcterms:W3CDTF">2012-06-13T21:24:19Z</dcterms:modified>
</cp:coreProperties>
</file>