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4" r:id="rId2"/>
    <p:sldId id="256" r:id="rId3"/>
    <p:sldId id="257" r:id="rId4"/>
    <p:sldId id="258" r:id="rId5"/>
    <p:sldId id="259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32633-2E8F-4D2F-B6DB-B75A712EB706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235952-8782-473A-88BB-79E711004F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pozice.cz/sites/default/files/imagecache/full_size_content_image/havel_and_kundera.jpg" TargetMode="External"/><Relationship Id="rId2" Type="http://schemas.openxmlformats.org/officeDocument/2006/relationships/hyperlink" Target="http://leccos.com/pics/pic/kundera_mila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9.cz/iR/importprodukt-orig/8f4/8f4bfeba873bc9e0617d0546c7b9a5cc--mmf250x250.jpg" TargetMode="External"/><Relationship Id="rId5" Type="http://schemas.openxmlformats.org/officeDocument/2006/relationships/hyperlink" Target="http://im9.cz/iR/importprodukt-orig/70b/70b0baf25691e83579f30c222b6455ef.jpg" TargetMode="External"/><Relationship Id="rId4" Type="http://schemas.openxmlformats.org/officeDocument/2006/relationships/hyperlink" Target="http://www.odaha.com/sites/default/files/milan-kundera-smesne-lask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3140967"/>
          </a:xfrm>
        </p:spPr>
        <p:txBody>
          <a:bodyPr>
            <a:noAutofit/>
          </a:bodyPr>
          <a:lstStyle/>
          <a:p>
            <a:pPr algn="l"/>
            <a: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400" b="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r>
              <a:rPr lang="cs-CZ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Mgr. Hnilička Jiří</a:t>
            </a:r>
            <a: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4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i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Y_32_INOVACE_15_18_Milan </a:t>
            </a:r>
            <a:r>
              <a:rPr lang="cs-CZ" sz="24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kundera</a:t>
            </a:r>
            <a:r>
              <a:rPr lang="cs-CZ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projektu: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0" y="3212976"/>
            <a:ext cx="9144000" cy="196862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bg1"/>
                </a:solidFill>
              </a:rPr>
              <a:t>Anotace: </a:t>
            </a:r>
            <a:r>
              <a:rPr lang="cs-CZ" sz="2400" dirty="0" smtClean="0">
                <a:solidFill>
                  <a:schemeClr val="bg1"/>
                </a:solidFill>
              </a:rPr>
              <a:t>Prezentace pro hodinu literatury v devátém ročníku. Žák se seznamuje s osobností Milana Kundery.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64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cs-CZ" sz="8000" dirty="0" err="1" smtClean="0"/>
              <a:t>milan</a:t>
            </a:r>
            <a:r>
              <a:rPr lang="cs-CZ" sz="8000" dirty="0" smtClean="0"/>
              <a:t> </a:t>
            </a:r>
            <a:r>
              <a:rPr lang="cs-CZ" sz="8000" dirty="0" err="1" smtClean="0"/>
              <a:t>kundera</a:t>
            </a:r>
            <a:r>
              <a:rPr lang="cs-CZ" sz="8000" dirty="0" smtClean="0"/>
              <a:t/>
            </a:r>
            <a:br>
              <a:rPr lang="cs-CZ" sz="8000" dirty="0" smtClean="0"/>
            </a:br>
            <a:r>
              <a:rPr lang="cs-CZ" sz="8000" dirty="0" smtClean="0"/>
              <a:t>(1929)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l="49895"/>
          <a:stretch>
            <a:fillRect/>
          </a:stretch>
        </p:blipFill>
        <p:spPr bwMode="auto">
          <a:xfrm>
            <a:off x="467544" y="3140968"/>
            <a:ext cx="2386236" cy="3491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7" y="3140968"/>
            <a:ext cx="5328593" cy="343433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212976"/>
            <a:ext cx="222885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5013176"/>
          </a:xfrm>
        </p:spPr>
        <p:txBody>
          <a:bodyPr>
            <a:normAutofit/>
          </a:bodyPr>
          <a:lstStyle/>
          <a:p>
            <a:r>
              <a:rPr lang="cs-CZ" dirty="0" smtClean="0"/>
              <a:t>Nar. v Brně</a:t>
            </a:r>
          </a:p>
          <a:p>
            <a:r>
              <a:rPr lang="cs-CZ" dirty="0" smtClean="0"/>
              <a:t>Československý spisovatel, dramatik, básník</a:t>
            </a:r>
          </a:p>
          <a:p>
            <a:r>
              <a:rPr lang="cs-CZ" dirty="0" smtClean="0"/>
              <a:t>Jako mladý začínající autor psal v souladu s tehdejším komunistickým režimem</a:t>
            </a:r>
          </a:p>
          <a:p>
            <a:r>
              <a:rPr lang="cs-CZ" dirty="0" smtClean="0"/>
              <a:t>Významný aktér Pražského jara 1968</a:t>
            </a:r>
          </a:p>
          <a:p>
            <a:r>
              <a:rPr lang="cs-CZ" dirty="0" smtClean="0"/>
              <a:t>Od 1975 žije ve Francii</a:t>
            </a:r>
          </a:p>
          <a:p>
            <a:r>
              <a:rPr lang="cs-CZ" dirty="0" smtClean="0"/>
              <a:t>V současné době píše své knihy francouzsky</a:t>
            </a:r>
          </a:p>
          <a:p>
            <a:r>
              <a:rPr lang="cs-CZ" dirty="0" smtClean="0"/>
              <a:t>Nejznámější současný „český“ spisovatel 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770984" cy="470916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Próza: </a:t>
            </a:r>
            <a:r>
              <a:rPr lang="cs-CZ" dirty="0" smtClean="0"/>
              <a:t>Žert</a:t>
            </a:r>
          </a:p>
          <a:p>
            <a:pPr>
              <a:buNone/>
            </a:pPr>
            <a:r>
              <a:rPr lang="cs-CZ" dirty="0" smtClean="0"/>
              <a:t>                Nesmrtelnost</a:t>
            </a:r>
          </a:p>
          <a:p>
            <a:pPr>
              <a:buNone/>
            </a:pPr>
            <a:r>
              <a:rPr lang="cs-CZ" dirty="0" smtClean="0"/>
              <a:t>                Nesnesitelná lehkost bytí</a:t>
            </a:r>
          </a:p>
          <a:p>
            <a:pPr>
              <a:buNone/>
            </a:pPr>
            <a:r>
              <a:rPr lang="cs-CZ" dirty="0" smtClean="0"/>
              <a:t>                Směšné lásky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Drama: </a:t>
            </a:r>
            <a:r>
              <a:rPr lang="cs-CZ" dirty="0" smtClean="0"/>
              <a:t>Majitelé klíčů</a:t>
            </a:r>
          </a:p>
          <a:p>
            <a:pPr>
              <a:buNone/>
            </a:pPr>
            <a:r>
              <a:rPr lang="cs-CZ" dirty="0" smtClean="0"/>
              <a:t>                   Jakub a jeho pán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332656"/>
            <a:ext cx="41044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0"/>
            <a:ext cx="2627784" cy="348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16894" r="18353"/>
          <a:stretch>
            <a:fillRect/>
          </a:stretch>
        </p:blipFill>
        <p:spPr bwMode="auto">
          <a:xfrm>
            <a:off x="6516216" y="3501008"/>
            <a:ext cx="2627784" cy="335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32403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Román Žert postihuje úděl intelektuála v totalitní společnosti. Ironický lístek adresovaný krásné, ale hloupé dívce a zachycený pozornými funkcionáři uvede do pohybu lavinu, která vrhá lidské osudy do nicoty. Svým existenciálním vyzněním však tento zoufalý románový výkřik přesahuje politické souvislosti.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52120" y="3933056"/>
            <a:ext cx="3025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Zdroj: Anotace z knihy Žert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0" y="508518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"Optimismus je opium lidstva. Zdravý duch páchne blbostí. Ať žije </a:t>
            </a:r>
            <a:r>
              <a:rPr lang="cs-CZ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Trocij</a:t>
            </a:r>
            <a:r>
              <a:rPr lang="cs-CZ" sz="3600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!"</a:t>
            </a:r>
            <a:endParaRPr lang="cs-CZ" sz="3600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4709160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Použitá literatura a odkazy.</a:t>
            </a:r>
          </a:p>
          <a:p>
            <a:pPr>
              <a:buNone/>
            </a:pPr>
            <a:r>
              <a:rPr lang="cs-CZ" sz="3000" dirty="0" smtClean="0"/>
              <a:t>MARTINKOVÁ, V., Teorie literatury netradičně. 1.vyd. Praha, </a:t>
            </a:r>
            <a:r>
              <a:rPr lang="cs-CZ" sz="3000" dirty="0" err="1" smtClean="0"/>
              <a:t>Trizonia</a:t>
            </a:r>
            <a:r>
              <a:rPr lang="cs-CZ" sz="3000" dirty="0" smtClean="0"/>
              <a:t> 1995. ISBN 80-85573-61-X</a:t>
            </a:r>
          </a:p>
          <a:p>
            <a:pPr>
              <a:buNone/>
            </a:pPr>
            <a:r>
              <a:rPr lang="cs-CZ" sz="3000" dirty="0" smtClean="0"/>
              <a:t>VIEWEGHOVÁ, T., Čítanka pro 9. ročník základní školy, 1. </a:t>
            </a:r>
            <a:r>
              <a:rPr lang="cs-CZ" sz="3000" dirty="0" err="1" smtClean="0"/>
              <a:t>vyd</a:t>
            </a:r>
            <a:r>
              <a:rPr lang="cs-CZ" sz="3000" dirty="0" smtClean="0"/>
              <a:t>. Brno, Nová škola 2010. ISBN 978-80-7289-162-7</a:t>
            </a:r>
          </a:p>
          <a:p>
            <a:r>
              <a:rPr lang="cs-CZ" dirty="0" smtClean="0">
                <a:hlinkClick r:id="rId2"/>
              </a:rPr>
              <a:t>http://leccos.</a:t>
            </a:r>
            <a:r>
              <a:rPr lang="cs-CZ" dirty="0" err="1" smtClean="0">
                <a:hlinkClick r:id="rId2"/>
              </a:rPr>
              <a:t>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pics</a:t>
            </a:r>
            <a:r>
              <a:rPr lang="cs-CZ" dirty="0" smtClean="0">
                <a:hlinkClick r:id="rId2"/>
              </a:rPr>
              <a:t>/pic/</a:t>
            </a:r>
            <a:r>
              <a:rPr lang="cs-CZ" dirty="0" err="1" smtClean="0">
                <a:hlinkClick r:id="rId2"/>
              </a:rPr>
              <a:t>kundera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milan.jpg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ceskapozice.cz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sites</a:t>
            </a:r>
            <a:r>
              <a:rPr lang="cs-CZ" dirty="0" smtClean="0">
                <a:hlinkClick r:id="rId3"/>
              </a:rPr>
              <a:t>/default/</a:t>
            </a:r>
            <a:r>
              <a:rPr lang="cs-CZ" dirty="0" err="1" smtClean="0">
                <a:hlinkClick r:id="rId3"/>
              </a:rPr>
              <a:t>files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imagecache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full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size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content</a:t>
            </a:r>
            <a:r>
              <a:rPr lang="cs-CZ" dirty="0" smtClean="0">
                <a:hlinkClick r:id="rId3"/>
              </a:rPr>
              <a:t>_image/</a:t>
            </a:r>
            <a:r>
              <a:rPr lang="cs-CZ" dirty="0" err="1" smtClean="0">
                <a:hlinkClick r:id="rId3"/>
              </a:rPr>
              <a:t>havel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and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kundera.jpg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odaha.com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sites</a:t>
            </a:r>
            <a:r>
              <a:rPr lang="cs-CZ" dirty="0" smtClean="0">
                <a:hlinkClick r:id="rId4"/>
              </a:rPr>
              <a:t>/default/</a:t>
            </a:r>
            <a:r>
              <a:rPr lang="cs-CZ" dirty="0" err="1" smtClean="0">
                <a:hlinkClick r:id="rId4"/>
              </a:rPr>
              <a:t>files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milan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kundera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smesne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lasky.jpg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http://im9.cz/</a:t>
            </a:r>
            <a:r>
              <a:rPr lang="cs-CZ" dirty="0" err="1" smtClean="0">
                <a:hlinkClick r:id="rId5"/>
              </a:rPr>
              <a:t>iR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importprodukt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orig</a:t>
            </a:r>
            <a:r>
              <a:rPr lang="cs-CZ" dirty="0" smtClean="0">
                <a:hlinkClick r:id="rId5"/>
              </a:rPr>
              <a:t>/70b/70b0baf25691e83579f30c222b6455ef.jpg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http://im9.cz/</a:t>
            </a:r>
            <a:r>
              <a:rPr lang="cs-CZ" dirty="0" err="1" smtClean="0">
                <a:hlinkClick r:id="rId6"/>
              </a:rPr>
              <a:t>iR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importprodukt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orig</a:t>
            </a:r>
            <a:r>
              <a:rPr lang="cs-CZ" dirty="0" smtClean="0">
                <a:hlinkClick r:id="rId6"/>
              </a:rPr>
              <a:t>/8f4/8f4bfeba873bc9e0617d0546c7b9a5cc--mmf250x250.jpg</a:t>
            </a:r>
            <a:endParaRPr lang="cs-CZ" dirty="0" smtClean="0"/>
          </a:p>
          <a:p>
            <a:r>
              <a:rPr lang="cs-CZ" dirty="0" smtClean="0"/>
              <a:t>http://i.</a:t>
            </a:r>
            <a:r>
              <a:rPr lang="cs-CZ" dirty="0" err="1" smtClean="0"/>
              <a:t>idnes.cz</a:t>
            </a:r>
            <a:r>
              <a:rPr lang="cs-CZ" dirty="0" smtClean="0"/>
              <a:t>/09/041/</a:t>
            </a:r>
            <a:r>
              <a:rPr lang="cs-CZ" dirty="0" err="1" smtClean="0"/>
              <a:t>gal</a:t>
            </a:r>
            <a:r>
              <a:rPr lang="cs-CZ" dirty="0" smtClean="0"/>
              <a:t>/KOT25b87f_KUNDERA_5.jpg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i="1" dirty="0" smtClean="0"/>
              <a:t>Citováno dne 24. 5. 2012</a:t>
            </a:r>
            <a:endParaRPr lang="cs-CZ" dirty="0" smtClean="0"/>
          </a:p>
          <a:p>
            <a:r>
              <a:rPr lang="cs-CZ" i="1" dirty="0" smtClean="0"/>
              <a:t>DUM uložen na- http://dumy.</a:t>
            </a:r>
            <a:r>
              <a:rPr lang="cs-CZ" i="1" dirty="0" err="1" smtClean="0"/>
              <a:t>cz</a:t>
            </a:r>
            <a:r>
              <a:rPr lang="cs-CZ" i="1" dirty="0" smtClean="0"/>
              <a:t>/</a:t>
            </a:r>
            <a:r>
              <a:rPr lang="cs-CZ" i="1" dirty="0" err="1" smtClean="0"/>
              <a:t>materialy</a:t>
            </a:r>
            <a:r>
              <a:rPr lang="cs-CZ" i="1" dirty="0" smtClean="0"/>
              <a:t>/</a:t>
            </a:r>
            <a:r>
              <a:rPr lang="cs-CZ" i="1" dirty="0" err="1" smtClean="0"/>
              <a:t>prehled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98</TotalTime>
  <Words>242</Words>
  <Application>Microsoft Office PowerPoint</Application>
  <PresentationFormat>Předvádění na obrazovce (4:3)</PresentationFormat>
  <Paragraphs>40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Vrchol</vt:lpstr>
      <vt:lpstr>Název školy: ZŠ Klášterec nad Ohří, Krátká 676 Autor: Mgr. Hnilička Jiří Název materiálu: VY_32_INOVACE_15_18_Milan kundera Číslo projektu: CZ.1.07/1.4.00/21.1115  </vt:lpstr>
      <vt:lpstr>milan kundera (1929)</vt:lpstr>
      <vt:lpstr>Snímek 3</vt:lpstr>
      <vt:lpstr>Dílo</vt:lpstr>
      <vt:lpstr>Žert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Čapek (1890 – 1938)</dc:title>
  <dc:creator>Hlína</dc:creator>
  <cp:lastModifiedBy>Hlína</cp:lastModifiedBy>
  <cp:revision>15</cp:revision>
  <dcterms:created xsi:type="dcterms:W3CDTF">2012-03-28T20:02:48Z</dcterms:created>
  <dcterms:modified xsi:type="dcterms:W3CDTF">2012-06-13T21:24:33Z</dcterms:modified>
</cp:coreProperties>
</file>