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0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3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05B29-8004-4655-8002-4C8BBF319DC6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DC668-2346-4614-8D23-ED4840E087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925-0680-40B4-89B4-CE347882B662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DFB7B-C50A-41EF-84A0-9972F6D502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B4205-6BB6-4AB6-A130-3A7F6F67B064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DE0C0-E0F5-40AB-ADE9-0C1A1B0E8B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9C150-B064-4F83-8621-66C38AFF7323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F7E11-236C-4F4F-8403-E7036D1C5B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57B64-3076-491C-A644-634FC04F5124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B0718-BF70-4443-A211-BB7FD2C317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0391B-A570-4F2A-A84D-772C6845C413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673D2-F2F3-481C-8B6F-F741D94C6B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5F247-2CF4-4DCD-9407-223D24DC1884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8A50A-7ADF-4E8B-B885-17DA2FEFC2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95A3F-04A6-4291-B2B4-86AE8A2DDF11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C8BDE-FD1A-41CC-8EA6-447A7EF5E6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951B7-CCFA-4E36-B6BF-A27631C11CFE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E2F8A-7390-4D8B-B568-120D1119DF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F9EFC-9C06-4B43-93DB-497B37BBE814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2FF6A-A11D-42E0-95DB-0B88CF7C88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B2B9A-4C71-41E4-8EB3-888011764567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294DC-1F23-4FD5-9659-384A6CC07A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0428BB2-473D-4692-A436-10B54DA12EE7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6A9B738-07FB-47C3-AA58-EE83BC908C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785225" cy="1930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/>
              <a:t>Název projektu: „Učíme lépe a moderněji“ </a:t>
            </a:r>
            <a:br>
              <a:rPr lang="cs-CZ" sz="1200" dirty="0" smtClean="0"/>
            </a:br>
            <a:r>
              <a:rPr lang="cs-CZ" sz="1200" dirty="0" smtClean="0"/>
              <a:t>OP VK 1.4 </a:t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dirty="0" smtClean="0"/>
              <a:t>Výukový materiál</a:t>
            </a:r>
          </a:p>
        </p:txBody>
      </p:sp>
      <p:sp>
        <p:nvSpPr>
          <p:cNvPr id="2051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2060575"/>
            <a:ext cx="9144000" cy="4941888"/>
          </a:xfrm>
        </p:spPr>
        <p:txBody>
          <a:bodyPr>
            <a:normAutofit fontScale="92500" lnSpcReduction="100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Název </a:t>
            </a:r>
            <a:r>
              <a:rPr lang="cs-CZ" sz="1300" dirty="0" err="1" smtClean="0"/>
              <a:t>DUMu</a:t>
            </a:r>
            <a:r>
              <a:rPr lang="cs-CZ" sz="1300" dirty="0" smtClean="0"/>
              <a:t>:  VY_52_INOVACE_05_3_NÁZVOSLOVÍ KYSELIN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Číslo skupiny:  2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Autor: Ing. Stanislava Kolářová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Vzdělávací oblast/Předmět/Téma: ČLOVĚK A PŘÍRODA / CHEMIE / KYSELINY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Druh učebního materiálu: PREZENTACE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Metodický list:	 NE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Anotace: Vysvětlení principů názvosloví kyslíkatých kyselin včetně procvičování tvorby názvů i vzorců. Prezentace zároveň slouží jako podklad pro  procvičení a zápis nové látky do sešitu.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Ověřeno ve třídě: 9. A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Datum ověření: 30. 9. 2011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Prohlášení: Prohlašuji, že při tvorbě výukového materiálu jsem respektoval(a) všeobecně užívané právní a morální zvyklosti, autorská a jiná práva třetích osob, zejména práva duševního vlastnictví (např. práva k obchodní firmě, autorská práva k software, k filmovým, hudebníma fotografickým dílům nebo práva k ochranným známkám)dle zákona 121/2000 Sb. (autorský zákon). Nesu veškerou právní odpovědnost za obsah a původ svého díla. Prohlašuji dále, že výše uvedený materiál jsem ověřil(a) ve výuce a provedl(a) o tom zápis do TK.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Dávám souhlas, aby moje dílo bylo dáno k dispozici veřejnosti k účelům volného užití (§30 odst. 1 zákona 121/2000 Sb.), tj. že k uvedeným účelům může být kýmkoliv zveřejňováno, používáno, upravováno a uchováváno.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endParaRPr lang="cs-CZ" sz="13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cs-CZ" sz="1300" dirty="0" smtClean="0"/>
              <a:t>Datum:	 30.9. 2011		Podpis:</a:t>
            </a:r>
            <a:endParaRPr lang="cs-CZ" sz="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Názvosloví kyslíkatých kyselin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0" y="141287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....nejprve si napíšeme prvky tvořící kyselinu ve tvaru HXO, kde X představuje kyselinotvorný prvek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0" y="4149725"/>
            <a:ext cx="91440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....protože sloučenina je navenek elektroneutrální, je součet součinů oxidačních čísel a počtu atomů roven nule</a:t>
            </a:r>
          </a:p>
        </p:txBody>
      </p:sp>
      <p:sp>
        <p:nvSpPr>
          <p:cNvPr id="15363" name="Obdélník 7"/>
          <p:cNvSpPr>
            <a:spLocks noChangeArrowheads="1"/>
          </p:cNvSpPr>
          <p:nvPr/>
        </p:nvSpPr>
        <p:spPr bwMode="auto">
          <a:xfrm>
            <a:off x="0" y="620713"/>
            <a:ext cx="86471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 b="1">
                <a:latin typeface="Franklin Gothic Book"/>
              </a:rPr>
              <a:t>Jak vytvořit vzorec kyslíkaté kyseliny z názvu?</a:t>
            </a:r>
            <a:endParaRPr lang="cs-CZ" sz="1400" b="1">
              <a:latin typeface="Franklin Gothic Book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0" y="2781300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….z koncovky názvu kyseliny odvodíme oxidační číslo kyselinotvorného prvku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6003925"/>
            <a:ext cx="91440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....dopočítáme počet vodíků a kyslíků</a:t>
            </a:r>
          </a:p>
          <a:p>
            <a:endParaRPr lang="cs-CZ">
              <a:latin typeface="Franklin Gothic Book"/>
            </a:endParaRP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0" y="0"/>
            <a:ext cx="2895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zápis do sešitu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7174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Obdélník 4"/>
          <p:cNvSpPr>
            <a:spLocks noChangeArrowheads="1"/>
          </p:cNvSpPr>
          <p:nvPr/>
        </p:nvSpPr>
        <p:spPr bwMode="auto">
          <a:xfrm>
            <a:off x="4284663" y="2997200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>
              <a:latin typeface="Franklin Gothic Book"/>
            </a:endParaRPr>
          </a:p>
          <a:p>
            <a:endParaRPr lang="cs-CZ">
              <a:latin typeface="Franklin Gothic Book"/>
            </a:endParaRPr>
          </a:p>
          <a:p>
            <a:endParaRPr lang="cs-CZ">
              <a:latin typeface="Franklin Gothic Book"/>
            </a:endParaRPr>
          </a:p>
          <a:p>
            <a:endParaRPr lang="cs-CZ">
              <a:latin typeface="Franklin Gothic Book"/>
            </a:endParaRPr>
          </a:p>
        </p:txBody>
      </p:sp>
      <p:sp>
        <p:nvSpPr>
          <p:cNvPr id="16386" name="Obdélník 6"/>
          <p:cNvSpPr>
            <a:spLocks noChangeArrowheads="1"/>
          </p:cNvSpPr>
          <p:nvPr/>
        </p:nvSpPr>
        <p:spPr bwMode="auto">
          <a:xfrm>
            <a:off x="0" y="188913"/>
            <a:ext cx="69119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Úkol: </a:t>
            </a:r>
            <a:r>
              <a:rPr lang="cs-CZ" sz="3000" b="1">
                <a:latin typeface="Franklin Gothic Book"/>
              </a:rPr>
              <a:t>napsat vzorec pro kyselinu dusičnou</a:t>
            </a:r>
            <a:r>
              <a:rPr lang="cs-CZ" sz="3000">
                <a:latin typeface="Franklin Gothic Book"/>
              </a:rPr>
              <a:t>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0" y="2205038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… nejprve si napíšeme základní poznatek, že jde o sloučeninu složenou z vodíku, dusíku a kyslíku</a:t>
            </a: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0" y="429260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… přidáme oxidační čísla. </a:t>
            </a:r>
          </a:p>
          <a:p>
            <a:endParaRPr lang="cs-CZ" sz="3000">
              <a:latin typeface="Franklin Gothic Book"/>
            </a:endParaRPr>
          </a:p>
          <a:p>
            <a:r>
              <a:rPr lang="cs-CZ" sz="3000">
                <a:latin typeface="Franklin Gothic Book"/>
              </a:rPr>
              <a:t>Víme, že kyslík má vždy -II, vodík I a z názvu plyne, že dusík má oxidační  číslo V (koncovka -ičná):</a:t>
            </a: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7019925" y="6092825"/>
            <a:ext cx="1374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H</a:t>
            </a:r>
            <a:r>
              <a:rPr lang="cs-CZ" sz="3000" baseline="30000">
                <a:latin typeface="Franklin Gothic Book"/>
              </a:rPr>
              <a:t>I</a:t>
            </a:r>
            <a:r>
              <a:rPr lang="cs-CZ" sz="3000">
                <a:latin typeface="Franklin Gothic Book"/>
              </a:rPr>
              <a:t>N</a:t>
            </a:r>
            <a:r>
              <a:rPr lang="cs-CZ" sz="3000" baseline="30000">
                <a:latin typeface="Franklin Gothic Book"/>
              </a:rPr>
              <a:t>V</a:t>
            </a:r>
            <a:r>
              <a:rPr lang="cs-CZ" sz="3000">
                <a:latin typeface="Franklin Gothic Book"/>
              </a:rPr>
              <a:t>O</a:t>
            </a:r>
            <a:r>
              <a:rPr lang="cs-CZ" sz="1400">
                <a:latin typeface="Franklin Gothic Book"/>
              </a:rPr>
              <a:t> </a:t>
            </a:r>
            <a:r>
              <a:rPr lang="cs-CZ" sz="3200" baseline="30000">
                <a:latin typeface="Franklin Gothic Book"/>
              </a:rPr>
              <a:t>-II</a:t>
            </a:r>
            <a:endParaRPr lang="cs-CZ">
              <a:latin typeface="Franklin Gothic Book"/>
            </a:endParaRP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7019925" y="3213100"/>
            <a:ext cx="977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HNO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0" y="1052513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… součet kladných oxidačních čísel je 6. Proto stačí ke kyslíku připsat už pouze malou 3:</a:t>
            </a: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0" y="2997200"/>
            <a:ext cx="91440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… a tím bude součet součinů oxidačního čísla daného prvku a počtu atomů daného prvku roven nule: 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5580063" y="4581525"/>
            <a:ext cx="341153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1*I+1*V+3*(-II) = 0 </a:t>
            </a: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0" y="5589588"/>
            <a:ext cx="6838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Kyselina dusičná má tedy vzorec </a:t>
            </a:r>
            <a:r>
              <a:rPr lang="cs-CZ" sz="3000" b="1">
                <a:latin typeface="Franklin Gothic Book"/>
              </a:rPr>
              <a:t>HNO</a:t>
            </a:r>
            <a:r>
              <a:rPr lang="cs-CZ" sz="1400" b="1">
                <a:latin typeface="Franklin Gothic Book"/>
              </a:rPr>
              <a:t>3</a:t>
            </a:r>
            <a:r>
              <a:rPr lang="cs-CZ">
                <a:latin typeface="Franklin Gothic Book"/>
              </a:rPr>
              <a:t>.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6659563" y="1916113"/>
            <a:ext cx="15970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H</a:t>
            </a:r>
            <a:r>
              <a:rPr lang="cs-CZ" sz="3000" baseline="30000">
                <a:latin typeface="Franklin Gothic Book"/>
              </a:rPr>
              <a:t>I</a:t>
            </a:r>
            <a:r>
              <a:rPr lang="cs-CZ" sz="3000">
                <a:latin typeface="Franklin Gothic Book"/>
              </a:rPr>
              <a:t>N</a:t>
            </a:r>
            <a:r>
              <a:rPr lang="cs-CZ" sz="3000" baseline="30000">
                <a:latin typeface="Franklin Gothic Book"/>
              </a:rPr>
              <a:t>V</a:t>
            </a:r>
            <a:r>
              <a:rPr lang="cs-CZ" sz="3000">
                <a:latin typeface="Franklin Gothic Book"/>
              </a:rPr>
              <a:t>O</a:t>
            </a:r>
            <a:r>
              <a:rPr lang="cs-CZ" sz="1400">
                <a:latin typeface="Franklin Gothic Book"/>
              </a:rPr>
              <a:t>3 </a:t>
            </a:r>
            <a:r>
              <a:rPr lang="cs-CZ" sz="3200" baseline="30000">
                <a:latin typeface="Franklin Gothic Book"/>
              </a:rPr>
              <a:t>-II</a:t>
            </a:r>
            <a:r>
              <a:rPr lang="cs-CZ">
                <a:latin typeface="Franklin Gothic Book"/>
              </a:rPr>
              <a:t> 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6372225" y="4005263"/>
            <a:ext cx="15970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H</a:t>
            </a:r>
            <a:r>
              <a:rPr lang="cs-CZ" sz="3000" baseline="30000">
                <a:latin typeface="Franklin Gothic Book"/>
              </a:rPr>
              <a:t>I</a:t>
            </a:r>
            <a:r>
              <a:rPr lang="cs-CZ" sz="3000">
                <a:latin typeface="Franklin Gothic Book"/>
              </a:rPr>
              <a:t>N</a:t>
            </a:r>
            <a:r>
              <a:rPr lang="cs-CZ" sz="3000" baseline="30000">
                <a:latin typeface="Franklin Gothic Book"/>
              </a:rPr>
              <a:t>V</a:t>
            </a:r>
            <a:r>
              <a:rPr lang="cs-CZ" sz="3000">
                <a:latin typeface="Franklin Gothic Book"/>
              </a:rPr>
              <a:t>O</a:t>
            </a:r>
            <a:r>
              <a:rPr lang="cs-CZ" sz="1400">
                <a:latin typeface="Franklin Gothic Book"/>
              </a:rPr>
              <a:t>3 </a:t>
            </a:r>
            <a:r>
              <a:rPr lang="cs-CZ" sz="3200" baseline="30000">
                <a:latin typeface="Franklin Gothic Book"/>
              </a:rPr>
              <a:t>-II</a:t>
            </a:r>
            <a:r>
              <a:rPr lang="cs-CZ">
                <a:latin typeface="Franklin Gothic Book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Obdélník 4"/>
          <p:cNvSpPr>
            <a:spLocks noChangeArrowheads="1"/>
          </p:cNvSpPr>
          <p:nvPr/>
        </p:nvSpPr>
        <p:spPr bwMode="auto">
          <a:xfrm>
            <a:off x="0" y="260350"/>
            <a:ext cx="668178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 b="1">
                <a:latin typeface="Franklin Gothic Book"/>
              </a:rPr>
              <a:t>Úkol: napsat vzorec pro kyselinu sírovou.</a:t>
            </a: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0" y="2205038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Franklin Gothic Book"/>
              </a:rPr>
              <a:t>… nejprve si napíšeme, že jde o sloučeninu složenou z vodíku, síry a kyslíku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0" y="4221163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Franklin Gothic Book"/>
              </a:rPr>
              <a:t>… přidáme oxidační čísla. Víme, že kyslík má vždy -II, vodík I a z názvu plyne, že síra má oxidační číslo VI (koncovka–ová)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6948488" y="3141663"/>
            <a:ext cx="942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HSO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6948488" y="5300663"/>
            <a:ext cx="16049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/>
              </a:rPr>
              <a:t>H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S</a:t>
            </a:r>
            <a:r>
              <a:rPr lang="cs-CZ" sz="3200" baseline="30000">
                <a:latin typeface="Franklin Gothic Book"/>
              </a:rPr>
              <a:t>VI</a:t>
            </a:r>
            <a:r>
              <a:rPr lang="cs-CZ" sz="3200">
                <a:latin typeface="Franklin Gothic Book"/>
              </a:rPr>
              <a:t>O</a:t>
            </a:r>
            <a:r>
              <a:rPr lang="cs-CZ" sz="1600">
                <a:latin typeface="Franklin Gothic Book"/>
              </a:rPr>
              <a:t> </a:t>
            </a:r>
            <a:r>
              <a:rPr lang="cs-CZ" sz="3600" baseline="30000">
                <a:latin typeface="Franklin Gothic Book"/>
              </a:rPr>
              <a:t>-II</a:t>
            </a:r>
            <a:r>
              <a:rPr lang="cs-CZ" sz="3200">
                <a:latin typeface="Franklin Gothic Book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0" y="692150"/>
            <a:ext cx="91440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Franklin Gothic Book"/>
              </a:rPr>
              <a:t>… součet kladných oxidačních čísel u vodíku a síry je: I + VI = 7. Sedm je liché číslo, aby byla molekula kyseliny elektroneutrální, museli bychom ke kyslíku připsat 3,5. To nelze, protože v molekule jsou jen celé atomy. Proto připíšeme k vodíku malou 2</a:t>
            </a: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0" y="3789363"/>
            <a:ext cx="91440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Franklin Gothic Book"/>
              </a:rPr>
              <a:t>Nyní vypadá součet součinů oxidačních čísel u vodíku a síry takto: aby výsledný náboj molekuly byl nula, stačí připsat ke kyslíku malou 4</a:t>
            </a: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0" y="6092825"/>
            <a:ext cx="58547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Franklin Gothic Book"/>
              </a:rPr>
              <a:t>Kyselina sírová má tedy vzorec </a:t>
            </a:r>
            <a:r>
              <a:rPr lang="cs-CZ" sz="3000" b="1">
                <a:latin typeface="Franklin Gothic Book"/>
              </a:rPr>
              <a:t>H</a:t>
            </a:r>
            <a:r>
              <a:rPr lang="cs-CZ" sz="1400" b="1">
                <a:latin typeface="Franklin Gothic Book"/>
              </a:rPr>
              <a:t>2</a:t>
            </a:r>
            <a:r>
              <a:rPr lang="cs-CZ" sz="3000" b="1">
                <a:latin typeface="Franklin Gothic Book"/>
              </a:rPr>
              <a:t>SO</a:t>
            </a:r>
            <a:r>
              <a:rPr lang="cs-CZ" sz="1400" b="1">
                <a:latin typeface="Franklin Gothic Book"/>
              </a:rPr>
              <a:t>4</a:t>
            </a:r>
            <a:r>
              <a:rPr lang="cs-CZ">
                <a:latin typeface="Franklin Gothic Book"/>
              </a:rPr>
              <a:t>.</a:t>
            </a: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5200650" y="5013325"/>
            <a:ext cx="39433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2*I + 1*VI + 4*(-II) = 0 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5940425" y="2924175"/>
            <a:ext cx="244951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2*I + 1*VI = 8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6156325" y="5661025"/>
            <a:ext cx="2016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Franklin Gothic Book"/>
              </a:rPr>
              <a:t>H</a:t>
            </a:r>
            <a:r>
              <a:rPr lang="cs-CZ" sz="3200" baseline="-25000">
                <a:latin typeface="Franklin Gothic Book"/>
              </a:rPr>
              <a:t>2</a:t>
            </a:r>
            <a:r>
              <a:rPr lang="cs-CZ" sz="3200" baseline="30000">
                <a:latin typeface="Franklin Gothic Book"/>
              </a:rPr>
              <a:t>I</a:t>
            </a:r>
            <a:r>
              <a:rPr lang="cs-CZ" sz="3200">
                <a:latin typeface="Franklin Gothic Book"/>
              </a:rPr>
              <a:t>S</a:t>
            </a:r>
            <a:r>
              <a:rPr lang="cs-CZ" sz="3200" baseline="30000">
                <a:latin typeface="Franklin Gothic Book"/>
              </a:rPr>
              <a:t>VI</a:t>
            </a:r>
            <a:r>
              <a:rPr lang="cs-CZ" sz="3200">
                <a:latin typeface="Franklin Gothic Book"/>
              </a:rPr>
              <a:t>O</a:t>
            </a:r>
            <a:r>
              <a:rPr lang="cs-CZ" sz="3200" baseline="-25000">
                <a:latin typeface="Franklin Gothic Book"/>
              </a:rPr>
              <a:t>4</a:t>
            </a:r>
            <a:r>
              <a:rPr lang="cs-CZ" sz="3200">
                <a:latin typeface="Franklin Gothic Book"/>
              </a:rPr>
              <a:t> </a:t>
            </a:r>
            <a:r>
              <a:rPr lang="cs-CZ" sz="3200" baseline="30000">
                <a:latin typeface="Franklin Gothic Book"/>
              </a:rPr>
              <a:t>-II</a:t>
            </a:r>
            <a:r>
              <a:rPr lang="cs-CZ" sz="3200">
                <a:latin typeface="Franklin Gothic Book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3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utvoř vzorce kyselin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Kyselina manganistá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Kyselina chromová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Kyselina zlatitá</a:t>
            </a:r>
          </a:p>
        </p:txBody>
      </p:sp>
      <p:sp>
        <p:nvSpPr>
          <p:cNvPr id="2" name="Obdélník 3"/>
          <p:cNvSpPr>
            <a:spLocks noChangeArrowheads="1"/>
          </p:cNvSpPr>
          <p:nvPr/>
        </p:nvSpPr>
        <p:spPr bwMode="auto">
          <a:xfrm>
            <a:off x="0" y="0"/>
            <a:ext cx="1416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ÚKOL:</a:t>
            </a:r>
          </a:p>
        </p:txBody>
      </p:sp>
      <p:sp>
        <p:nvSpPr>
          <p:cNvPr id="20484" name="TextovéPole 4"/>
          <p:cNvSpPr txBox="1">
            <a:spLocks noChangeArrowheads="1"/>
          </p:cNvSpPr>
          <p:nvPr/>
        </p:nvSpPr>
        <p:spPr bwMode="auto">
          <a:xfrm>
            <a:off x="8101013" y="5876925"/>
            <a:ext cx="350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  <a:hlinkClick r:id="rId2" action="ppaction://hlinksldjump"/>
              </a:rPr>
              <a:t>Ř</a:t>
            </a:r>
            <a:endParaRPr lang="cs-CZ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0" y="1196975"/>
            <a:ext cx="9144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....nejprve si napíšeme oxidační číslo ke kyslíku a vodíku.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0" y="2636838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....protože sloučenina je navenek elektroneutrální, je součet součinů oxidačních čísel a počtu atomů roven nule, proto připíšeme k třetímu prvku patřičné oxidační číslo.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0" y="476250"/>
            <a:ext cx="83502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 b="1">
                <a:latin typeface="Franklin Gothic Book"/>
              </a:rPr>
              <a:t>Jak pojmenovat anorganickou kyslíkatou kyselinu?</a:t>
            </a:r>
            <a:endParaRPr lang="cs-CZ" sz="1400" b="1">
              <a:latin typeface="Franklin Gothic Book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0" y="4941888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….z oxidačního čísla a názvu kyselinotvorného prvku odvodíme název celé kyseliny.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0" y="0"/>
            <a:ext cx="3009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zápis do sešitu: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0" y="1196975"/>
            <a:ext cx="9144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....nejprve si napíšeme oxidační číslo ke kyslíku a vodíku.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0" y="2636838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....protože sloučenina je navenek elektroneutrální, je součet součinů oxidačních čísel a počtu atomů roven nule, proto připíšeme k třetímu prvku patřičné oxidační číslo.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0" y="260350"/>
            <a:ext cx="397668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Úkol: </a:t>
            </a:r>
            <a:r>
              <a:rPr lang="cs-CZ" sz="3000" b="1">
                <a:latin typeface="Franklin Gothic Book"/>
              </a:rPr>
              <a:t>pojmenovat HNO</a:t>
            </a:r>
            <a:r>
              <a:rPr lang="cs-CZ" sz="1400" b="1">
                <a:latin typeface="Franklin Gothic Book"/>
              </a:rPr>
              <a:t>2</a:t>
            </a: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0" y="4941888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….z oxidačního čísla (a jemu příslušné koncovky) už můžeme odvodit název celé kyseliny.</a:t>
            </a: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7092950" y="4221163"/>
            <a:ext cx="1620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Franklin Gothic Book"/>
              </a:rPr>
              <a:t>H</a:t>
            </a:r>
            <a:r>
              <a:rPr lang="cs-CZ" sz="3200" b="1" baseline="30000">
                <a:latin typeface="Franklin Gothic Book"/>
              </a:rPr>
              <a:t>I</a:t>
            </a:r>
            <a:r>
              <a:rPr lang="cs-CZ" sz="3200" b="1">
                <a:latin typeface="Franklin Gothic Book"/>
              </a:rPr>
              <a:t>N</a:t>
            </a:r>
            <a:r>
              <a:rPr lang="cs-CZ" sz="3200" b="1" baseline="30000">
                <a:latin typeface="Franklin Gothic Book"/>
              </a:rPr>
              <a:t>III</a:t>
            </a:r>
            <a:r>
              <a:rPr lang="cs-CZ" sz="3200" b="1">
                <a:latin typeface="Franklin Gothic Book"/>
              </a:rPr>
              <a:t>O</a:t>
            </a:r>
            <a:r>
              <a:rPr lang="cs-CZ" sz="3200" b="1" baseline="30000">
                <a:latin typeface="Franklin Gothic Book"/>
              </a:rPr>
              <a:t>-II</a:t>
            </a:r>
            <a:r>
              <a:rPr lang="cs-CZ" sz="3200" b="1" baseline="-25000">
                <a:latin typeface="Franklin Gothic Book"/>
              </a:rPr>
              <a:t>2</a:t>
            </a: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7164388" y="1916113"/>
            <a:ext cx="14144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Franklin Gothic Book"/>
              </a:rPr>
              <a:t>H</a:t>
            </a:r>
            <a:r>
              <a:rPr lang="cs-CZ" sz="3200" b="1" baseline="30000">
                <a:latin typeface="Franklin Gothic Book"/>
              </a:rPr>
              <a:t>I</a:t>
            </a:r>
            <a:r>
              <a:rPr lang="cs-CZ" sz="3200" b="1">
                <a:latin typeface="Franklin Gothic Book"/>
              </a:rPr>
              <a:t>NO</a:t>
            </a:r>
            <a:r>
              <a:rPr lang="cs-CZ" sz="3200" b="1" baseline="30000">
                <a:latin typeface="Franklin Gothic Book"/>
              </a:rPr>
              <a:t>-II</a:t>
            </a:r>
            <a:r>
              <a:rPr lang="cs-CZ" sz="3200" b="1" baseline="-25000">
                <a:latin typeface="Franklin Gothic Book"/>
              </a:rPr>
              <a:t>2</a:t>
            </a: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6373813" y="5949950"/>
            <a:ext cx="2770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Franklin Gothic Book"/>
              </a:rPr>
              <a:t>kyselina dusitá</a:t>
            </a:r>
            <a:endParaRPr lang="cs-CZ" sz="3200" b="1" baseline="-25000">
              <a:latin typeface="Franklin Gothic Book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0" y="1196975"/>
            <a:ext cx="9144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....nejprve si napíšeme oxidační číslo ke kyslíku a vodíku.</a:t>
            </a: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0" y="2636838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....protože sloučenina je navenek elektroneutrální, měl by součet součinů oxidačních čísel a počtu atomů být roven nule, proto připíšeme k třetímu prvku patřičné oxidační číslo.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0" y="260350"/>
            <a:ext cx="41132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Úkol: </a:t>
            </a:r>
            <a:r>
              <a:rPr lang="cs-CZ" sz="3000" b="1">
                <a:latin typeface="Franklin Gothic Book"/>
              </a:rPr>
              <a:t>pojmenovat H</a:t>
            </a:r>
            <a:r>
              <a:rPr lang="cs-CZ" sz="3200" b="1" baseline="-25000">
                <a:latin typeface="Franklin Gothic Book"/>
              </a:rPr>
              <a:t>2</a:t>
            </a:r>
            <a:r>
              <a:rPr lang="cs-CZ" sz="3000" b="1">
                <a:latin typeface="Franklin Gothic Book"/>
              </a:rPr>
              <a:t>CO</a:t>
            </a:r>
            <a:r>
              <a:rPr lang="cs-CZ" sz="3200" b="1" baseline="-25000">
                <a:latin typeface="Franklin Gothic Book"/>
              </a:rPr>
              <a:t>3</a:t>
            </a: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0" y="4941888"/>
            <a:ext cx="9144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000">
                <a:latin typeface="Franklin Gothic Book"/>
              </a:rPr>
              <a:t>….z oxidačního čísla (a jemu příslušné koncovky) už můžeme odvodit název celé kyseliny</a:t>
            </a: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7092950" y="1773238"/>
            <a:ext cx="16557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Franklin Gothic Book"/>
              </a:rPr>
              <a:t>H</a:t>
            </a:r>
            <a:r>
              <a:rPr lang="cs-CZ" sz="3200" b="1" baseline="-25000">
                <a:latin typeface="Franklin Gothic Book"/>
              </a:rPr>
              <a:t>2</a:t>
            </a:r>
            <a:r>
              <a:rPr lang="cs-CZ" sz="3200" b="1" baseline="30000">
                <a:latin typeface="Franklin Gothic Book"/>
              </a:rPr>
              <a:t>I</a:t>
            </a:r>
            <a:r>
              <a:rPr lang="cs-CZ" sz="3200" b="1">
                <a:latin typeface="Franklin Gothic Book"/>
              </a:rPr>
              <a:t>CO</a:t>
            </a:r>
            <a:r>
              <a:rPr lang="cs-CZ" sz="3200" b="1" baseline="30000">
                <a:latin typeface="Franklin Gothic Book"/>
              </a:rPr>
              <a:t>-II</a:t>
            </a:r>
            <a:r>
              <a:rPr lang="cs-CZ" sz="3200" b="1" baseline="-25000">
                <a:latin typeface="Franklin Gothic Book"/>
              </a:rPr>
              <a:t>3</a:t>
            </a: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7092950" y="4149725"/>
            <a:ext cx="1752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Franklin Gothic Book"/>
              </a:rPr>
              <a:t>H</a:t>
            </a:r>
            <a:r>
              <a:rPr lang="cs-CZ" sz="3200" b="1" baseline="-25000">
                <a:latin typeface="Franklin Gothic Book"/>
              </a:rPr>
              <a:t>2</a:t>
            </a:r>
            <a:r>
              <a:rPr lang="cs-CZ" sz="3200" b="1" baseline="30000">
                <a:latin typeface="Franklin Gothic Book"/>
              </a:rPr>
              <a:t>I</a:t>
            </a:r>
            <a:r>
              <a:rPr lang="cs-CZ" sz="3200" b="1">
                <a:latin typeface="Franklin Gothic Book"/>
              </a:rPr>
              <a:t>C</a:t>
            </a:r>
            <a:r>
              <a:rPr lang="cs-CZ" sz="3200" b="1" baseline="30000">
                <a:latin typeface="Franklin Gothic Book"/>
              </a:rPr>
              <a:t>IV</a:t>
            </a:r>
            <a:r>
              <a:rPr lang="cs-CZ" sz="3200" b="1">
                <a:latin typeface="Franklin Gothic Book"/>
              </a:rPr>
              <a:t>O</a:t>
            </a:r>
            <a:r>
              <a:rPr lang="cs-CZ" sz="3200" b="1" baseline="30000">
                <a:latin typeface="Franklin Gothic Book"/>
              </a:rPr>
              <a:t>-II</a:t>
            </a:r>
            <a:r>
              <a:rPr lang="cs-CZ" sz="3200" b="1" baseline="-25000">
                <a:latin typeface="Franklin Gothic Book"/>
              </a:rPr>
              <a:t>3</a:t>
            </a: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6086475" y="6092825"/>
            <a:ext cx="29591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Franklin Gothic Book"/>
              </a:rPr>
              <a:t>kyselina uhličitá</a:t>
            </a:r>
            <a:endParaRPr lang="cs-CZ" sz="3200" b="1" baseline="-25000">
              <a:latin typeface="Franklin Gothic Book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0" y="260350"/>
            <a:ext cx="39830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000">
                <a:latin typeface="Franklin Gothic Book"/>
              </a:rPr>
              <a:t>Úkol: </a:t>
            </a:r>
            <a:r>
              <a:rPr lang="cs-CZ" sz="3000" b="1">
                <a:latin typeface="Franklin Gothic Book"/>
              </a:rPr>
              <a:t>pojmenovat HNO</a:t>
            </a:r>
            <a:r>
              <a:rPr lang="cs-CZ" sz="3200" b="1" baseline="-25000">
                <a:latin typeface="Franklin Gothic Book"/>
              </a:rPr>
              <a:t>3</a:t>
            </a: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4356100" y="1268413"/>
            <a:ext cx="16557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Franklin Gothic Book"/>
              </a:rPr>
              <a:t>H</a:t>
            </a:r>
            <a:r>
              <a:rPr lang="cs-CZ" sz="3200" b="1" baseline="30000">
                <a:latin typeface="Franklin Gothic Book"/>
              </a:rPr>
              <a:t>I</a:t>
            </a:r>
            <a:r>
              <a:rPr lang="cs-CZ" sz="3200" b="1">
                <a:latin typeface="Franklin Gothic Book"/>
              </a:rPr>
              <a:t>NO</a:t>
            </a:r>
            <a:r>
              <a:rPr lang="cs-CZ" sz="3200" b="1" baseline="30000">
                <a:latin typeface="Franklin Gothic Book"/>
              </a:rPr>
              <a:t>-II</a:t>
            </a:r>
            <a:r>
              <a:rPr lang="cs-CZ" sz="3200" b="1" baseline="-25000">
                <a:latin typeface="Franklin Gothic Book"/>
              </a:rPr>
              <a:t>3</a:t>
            </a: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4356100" y="5516563"/>
            <a:ext cx="30575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Franklin Gothic Book"/>
              </a:rPr>
              <a:t>kyselina dusičná</a:t>
            </a:r>
            <a:endParaRPr lang="cs-CZ" sz="3200" b="1" baseline="-25000">
              <a:latin typeface="Franklin Gothic Book"/>
            </a:endParaRP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4356100" y="3429000"/>
            <a:ext cx="18002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latin typeface="Franklin Gothic Book"/>
              </a:rPr>
              <a:t>H</a:t>
            </a:r>
            <a:r>
              <a:rPr lang="cs-CZ" sz="3200" b="1" baseline="30000">
                <a:latin typeface="Franklin Gothic Book"/>
              </a:rPr>
              <a:t>I</a:t>
            </a:r>
            <a:r>
              <a:rPr lang="cs-CZ" sz="3200" b="1">
                <a:latin typeface="Franklin Gothic Book"/>
              </a:rPr>
              <a:t>N</a:t>
            </a:r>
            <a:r>
              <a:rPr lang="cs-CZ" sz="3200" b="1" baseline="30000">
                <a:latin typeface="Franklin Gothic Book"/>
              </a:rPr>
              <a:t>V</a:t>
            </a:r>
            <a:r>
              <a:rPr lang="cs-CZ" sz="3200" b="1">
                <a:latin typeface="Franklin Gothic Book"/>
              </a:rPr>
              <a:t>O</a:t>
            </a:r>
            <a:r>
              <a:rPr lang="cs-CZ" sz="3200" b="1" baseline="30000">
                <a:latin typeface="Franklin Gothic Book"/>
              </a:rPr>
              <a:t>-II</a:t>
            </a:r>
            <a:r>
              <a:rPr lang="cs-CZ" sz="3200" b="1" baseline="-25000">
                <a:latin typeface="Franklin Gothic Book"/>
              </a:rPr>
              <a:t>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Pojmenuj následující kyseliny: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 </a:t>
            </a:r>
          </a:p>
          <a:p>
            <a:r>
              <a:rPr lang="cs-CZ" smtClean="0"/>
              <a:t>H</a:t>
            </a:r>
            <a:r>
              <a:rPr lang="cs-CZ" baseline="-25000" smtClean="0"/>
              <a:t>2</a:t>
            </a:r>
            <a:r>
              <a:rPr lang="cs-CZ" smtClean="0"/>
              <a:t>SO</a:t>
            </a:r>
            <a:r>
              <a:rPr lang="cs-CZ" baseline="-25000" smtClean="0"/>
              <a:t>3</a:t>
            </a:r>
          </a:p>
          <a:p>
            <a:endParaRPr lang="cs-CZ" baseline="-25000" smtClean="0"/>
          </a:p>
          <a:p>
            <a:endParaRPr lang="cs-CZ" baseline="-25000" smtClean="0"/>
          </a:p>
          <a:p>
            <a:r>
              <a:rPr lang="cs-CZ" smtClean="0"/>
              <a:t>HClO</a:t>
            </a:r>
            <a:r>
              <a:rPr lang="cs-CZ" baseline="-25000" smtClean="0"/>
              <a:t>3</a:t>
            </a:r>
          </a:p>
          <a:p>
            <a:endParaRPr lang="cs-CZ" baseline="-25000" smtClean="0"/>
          </a:p>
          <a:p>
            <a:endParaRPr lang="cs-CZ" baseline="-25000" smtClean="0"/>
          </a:p>
          <a:p>
            <a:r>
              <a:rPr lang="cs-CZ" smtClean="0"/>
              <a:t>H</a:t>
            </a:r>
            <a:r>
              <a:rPr lang="cs-CZ" baseline="-25000" smtClean="0"/>
              <a:t>2</a:t>
            </a:r>
            <a:r>
              <a:rPr lang="cs-CZ" smtClean="0"/>
              <a:t>SO</a:t>
            </a:r>
            <a:r>
              <a:rPr lang="cs-CZ" baseline="-25000" smtClean="0"/>
              <a:t>4</a:t>
            </a:r>
          </a:p>
        </p:txBody>
      </p:sp>
      <p:sp>
        <p:nvSpPr>
          <p:cNvPr id="25603" name="TextovéPole 3"/>
          <p:cNvSpPr txBox="1">
            <a:spLocks noChangeArrowheads="1"/>
          </p:cNvSpPr>
          <p:nvPr/>
        </p:nvSpPr>
        <p:spPr bwMode="auto">
          <a:xfrm>
            <a:off x="0" y="0"/>
            <a:ext cx="14160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ÚKOL:</a:t>
            </a:r>
          </a:p>
        </p:txBody>
      </p:sp>
      <p:sp>
        <p:nvSpPr>
          <p:cNvPr id="25604" name="TextovéPole 4"/>
          <p:cNvSpPr txBox="1">
            <a:spLocks noChangeArrowheads="1"/>
          </p:cNvSpPr>
          <p:nvPr/>
        </p:nvSpPr>
        <p:spPr bwMode="auto">
          <a:xfrm>
            <a:off x="8101013" y="5876925"/>
            <a:ext cx="3508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  <a:hlinkClick r:id="rId2" action="ppaction://hlinksldjump"/>
              </a:rPr>
              <a:t>Ř</a:t>
            </a:r>
            <a:endParaRPr lang="cs-CZ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>
          <a:xfrm>
            <a:off x="250825" y="1989138"/>
            <a:ext cx="8686800" cy="4525962"/>
          </a:xfrm>
        </p:spPr>
        <p:txBody>
          <a:bodyPr/>
          <a:lstStyle/>
          <a:p>
            <a:r>
              <a:rPr lang="cs-CZ" smtClean="0"/>
              <a:t>H</a:t>
            </a:r>
            <a:r>
              <a:rPr lang="cs-CZ" baseline="-25000" smtClean="0"/>
              <a:t>2</a:t>
            </a:r>
            <a:r>
              <a:rPr lang="cs-CZ" smtClean="0"/>
              <a:t>SO</a:t>
            </a:r>
            <a:r>
              <a:rPr lang="cs-CZ" baseline="-25000" smtClean="0"/>
              <a:t>3 </a:t>
            </a:r>
            <a:r>
              <a:rPr lang="cs-CZ" smtClean="0"/>
              <a:t> 	kyselina siřičitá</a:t>
            </a:r>
          </a:p>
          <a:p>
            <a:endParaRPr lang="cs-CZ" baseline="-25000" smtClean="0"/>
          </a:p>
          <a:p>
            <a:endParaRPr lang="cs-CZ" baseline="-25000" smtClean="0"/>
          </a:p>
          <a:p>
            <a:r>
              <a:rPr lang="cs-CZ" smtClean="0"/>
              <a:t>HClO</a:t>
            </a:r>
            <a:r>
              <a:rPr lang="cs-CZ" baseline="-25000" smtClean="0"/>
              <a:t>3 	</a:t>
            </a:r>
            <a:r>
              <a:rPr lang="cs-CZ" smtClean="0"/>
              <a:t>kyselina chlorečná</a:t>
            </a:r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H</a:t>
            </a:r>
            <a:r>
              <a:rPr lang="cs-CZ" baseline="-25000" smtClean="0"/>
              <a:t>2</a:t>
            </a:r>
            <a:r>
              <a:rPr lang="cs-CZ" smtClean="0"/>
              <a:t>SO</a:t>
            </a:r>
            <a:r>
              <a:rPr lang="cs-CZ" baseline="-25000" smtClean="0"/>
              <a:t>4 	</a:t>
            </a:r>
            <a:r>
              <a:rPr lang="cs-CZ" smtClean="0"/>
              <a:t>kyselina sírová</a:t>
            </a:r>
            <a:endParaRPr lang="cs-CZ" baseline="-25000" smtClean="0"/>
          </a:p>
          <a:p>
            <a:endParaRPr lang="cs-CZ" smtClean="0"/>
          </a:p>
          <a:p>
            <a:endParaRPr lang="cs-CZ" smtClean="0"/>
          </a:p>
        </p:txBody>
      </p:sp>
      <p:sp>
        <p:nvSpPr>
          <p:cNvPr id="26627" name="Obdélník 3"/>
          <p:cNvSpPr>
            <a:spLocks noChangeArrowheads="1"/>
          </p:cNvSpPr>
          <p:nvPr/>
        </p:nvSpPr>
        <p:spPr bwMode="auto">
          <a:xfrm>
            <a:off x="0" y="0"/>
            <a:ext cx="3355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ŘEŠENÍ ÚKOLŮ:</a:t>
            </a:r>
          </a:p>
        </p:txBody>
      </p:sp>
      <p:sp>
        <p:nvSpPr>
          <p:cNvPr id="26628" name="TextovéPole 4"/>
          <p:cNvSpPr txBox="1">
            <a:spLocks noChangeArrowheads="1"/>
          </p:cNvSpPr>
          <p:nvPr/>
        </p:nvSpPr>
        <p:spPr bwMode="auto">
          <a:xfrm>
            <a:off x="8101013" y="5876925"/>
            <a:ext cx="774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  <a:hlinkClick r:id="rId2" action="ppaction://hlinksldjump"/>
              </a:rPr>
              <a:t>ZPĚT</a:t>
            </a:r>
            <a:endParaRPr lang="cs-CZ">
              <a:latin typeface="Franklin Gothic 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>
          <a:xfrm>
            <a:off x="250825" y="1989138"/>
            <a:ext cx="8686800" cy="4525962"/>
          </a:xfrm>
        </p:spPr>
        <p:txBody>
          <a:bodyPr/>
          <a:lstStyle/>
          <a:p>
            <a:r>
              <a:rPr lang="cs-CZ" smtClean="0"/>
              <a:t>Kyselina manganistá 	HMnO</a:t>
            </a:r>
            <a:r>
              <a:rPr lang="cs-CZ" baseline="-25000" smtClean="0"/>
              <a:t>4</a:t>
            </a:r>
          </a:p>
          <a:p>
            <a:endParaRPr lang="cs-CZ" smtClean="0"/>
          </a:p>
          <a:p>
            <a:r>
              <a:rPr lang="cs-CZ" smtClean="0"/>
              <a:t>Kyselina chromová 	H</a:t>
            </a:r>
            <a:r>
              <a:rPr lang="cs-CZ" baseline="-25000" smtClean="0"/>
              <a:t>2</a:t>
            </a:r>
            <a:r>
              <a:rPr lang="cs-CZ" smtClean="0"/>
              <a:t>CrO</a:t>
            </a:r>
            <a:r>
              <a:rPr lang="cs-CZ" baseline="-25000" smtClean="0"/>
              <a:t>4 </a:t>
            </a:r>
          </a:p>
          <a:p>
            <a:endParaRPr lang="cs-CZ" smtClean="0"/>
          </a:p>
          <a:p>
            <a:r>
              <a:rPr lang="cs-CZ" smtClean="0"/>
              <a:t>Kyselina zlatitá		HA</a:t>
            </a:r>
            <a:r>
              <a:rPr lang="cs-CZ" smtClean="0">
                <a:latin typeface="Lucida Bright"/>
              </a:rPr>
              <a:t>l</a:t>
            </a:r>
            <a:r>
              <a:rPr lang="cs-CZ" smtClean="0"/>
              <a:t>O</a:t>
            </a:r>
            <a:r>
              <a:rPr lang="cs-CZ" baseline="-25000" smtClean="0"/>
              <a:t>2</a:t>
            </a: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sp>
        <p:nvSpPr>
          <p:cNvPr id="27651" name="TextovéPole 3"/>
          <p:cNvSpPr txBox="1">
            <a:spLocks noChangeArrowheads="1"/>
          </p:cNvSpPr>
          <p:nvPr/>
        </p:nvSpPr>
        <p:spPr bwMode="auto">
          <a:xfrm>
            <a:off x="8101013" y="5876925"/>
            <a:ext cx="774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/>
                <a:hlinkClick r:id="rId2" action="ppaction://hlinksldjump"/>
              </a:rPr>
              <a:t>ZPĚT</a:t>
            </a:r>
            <a:endParaRPr lang="cs-CZ">
              <a:latin typeface="Franklin Gothic Book"/>
            </a:endParaRPr>
          </a:p>
        </p:txBody>
      </p:sp>
      <p:sp>
        <p:nvSpPr>
          <p:cNvPr id="27652" name="Obdélník 3"/>
          <p:cNvSpPr>
            <a:spLocks noChangeArrowheads="1"/>
          </p:cNvSpPr>
          <p:nvPr/>
        </p:nvSpPr>
        <p:spPr bwMode="auto">
          <a:xfrm>
            <a:off x="0" y="0"/>
            <a:ext cx="33559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solidFill>
                  <a:srgbClr val="FF0000"/>
                </a:solidFill>
                <a:latin typeface="Franklin Gothic Book"/>
              </a:rPr>
              <a:t>ŘEŠENÍ ÚKOLŮ: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Ing. Stanislava Kolářová.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</TotalTime>
  <Words>656</Words>
  <Application>Microsoft Office PowerPoint</Application>
  <PresentationFormat>Předvádění na obrazovce (4:3)</PresentationFormat>
  <Paragraphs>116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16</vt:i4>
      </vt:variant>
    </vt:vector>
  </HeadingPairs>
  <TitlesOfParts>
    <vt:vector size="31" baseType="lpstr">
      <vt:lpstr>Franklin Gothic Book</vt:lpstr>
      <vt:lpstr>Arial</vt:lpstr>
      <vt:lpstr>Franklin Gothic Medium</vt:lpstr>
      <vt:lpstr>Wingdings 2</vt:lpstr>
      <vt:lpstr>Calibri</vt:lpstr>
      <vt:lpstr>Lucida Bright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test</dc:creator>
  <cp:lastModifiedBy>Jaroslav Pešek</cp:lastModifiedBy>
  <cp:revision>4</cp:revision>
  <dcterms:created xsi:type="dcterms:W3CDTF">2011-09-10T19:42:39Z</dcterms:created>
  <dcterms:modified xsi:type="dcterms:W3CDTF">2012-06-20T16:38:27Z</dcterms:modified>
</cp:coreProperties>
</file>