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2" r:id="rId2"/>
    <p:sldId id="256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471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53" autoAdjust="0"/>
    <p:restoredTop sz="94660"/>
  </p:normalViewPr>
  <p:slideViewPr>
    <p:cSldViewPr>
      <p:cViewPr varScale="1">
        <p:scale>
          <a:sx n="79" d="100"/>
          <a:sy n="79" d="100"/>
        </p:scale>
        <p:origin x="-8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6C6273-3208-43D0-BA2E-FFC87C89F3F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E029FF-7421-4AD7-BB70-943E3CD306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A96627FE-316A-4168-8F9E-D008162A413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F5AB2AE-DCA9-4B6F-BF48-D01F3A4A42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3140967"/>
          </a:xfrm>
        </p:spPr>
        <p:txBody>
          <a:bodyPr>
            <a:noAutofit/>
          </a:bodyPr>
          <a:lstStyle/>
          <a:p>
            <a:pPr algn="l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000" b="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000" b="1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i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Y_32_INOVACE_16_18_Jazykové </a:t>
            </a:r>
            <a: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prostředky poezie</a:t>
            </a:r>
            <a:br>
              <a:rPr lang="cs-CZ" sz="20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hodinu literatury v devátém ročníku. Žák si opakuje a procvičuje jazykové prostředky poezie.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-171400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Jazykové prostředky poezie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12776"/>
            <a:ext cx="9144000" cy="1080120"/>
          </a:xfrm>
        </p:spPr>
        <p:txBody>
          <a:bodyPr/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Tropy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FC4716"/>
                </a:solidFill>
              </a:rPr>
              <a:t>obrazná pojmenování (nepřímá) </a:t>
            </a:r>
          </a:p>
          <a:p>
            <a:r>
              <a:rPr lang="cs-CZ" sz="2800" b="1" u="sng" dirty="0" smtClean="0">
                <a:solidFill>
                  <a:srgbClr val="FF0000"/>
                </a:solidFill>
              </a:rPr>
              <a:t>Figury</a:t>
            </a:r>
            <a:r>
              <a:rPr lang="cs-CZ" sz="2800" dirty="0" smtClean="0"/>
              <a:t> – </a:t>
            </a:r>
            <a:r>
              <a:rPr lang="cs-CZ" sz="2800" dirty="0" smtClean="0">
                <a:solidFill>
                  <a:srgbClr val="FC4716"/>
                </a:solidFill>
              </a:rPr>
              <a:t>jazykové prostředky, které zvýrazňují umělecký text</a:t>
            </a:r>
          </a:p>
          <a:p>
            <a:endParaRPr lang="cs-CZ" sz="2800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456795"/>
            <a:ext cx="9144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Tropy</a:t>
            </a:r>
          </a:p>
          <a:p>
            <a:r>
              <a:rPr lang="cs-CZ" sz="2800" u="sng" dirty="0" smtClean="0"/>
              <a:t>Metafora</a:t>
            </a:r>
            <a:r>
              <a:rPr lang="cs-CZ" sz="2800" dirty="0" smtClean="0"/>
              <a:t> – pojmenování na základě vnější podobnosti,</a:t>
            </a:r>
          </a:p>
          <a:p>
            <a:r>
              <a:rPr lang="cs-CZ" sz="2800" dirty="0" smtClean="0"/>
              <a:t>např.  perly rosy</a:t>
            </a:r>
          </a:p>
          <a:p>
            <a:r>
              <a:rPr lang="cs-CZ" sz="2800" u="sng" dirty="0" smtClean="0"/>
              <a:t>Personifikace</a:t>
            </a:r>
            <a:r>
              <a:rPr lang="cs-CZ" sz="2800" dirty="0" smtClean="0"/>
              <a:t> (zosobnění) – neživé předměty mají vlastnosti živých, např. sopka zuřila</a:t>
            </a:r>
          </a:p>
          <a:p>
            <a:r>
              <a:rPr lang="cs-CZ" sz="2800" u="sng" dirty="0" err="1" smtClean="0"/>
              <a:t>Oxymorón</a:t>
            </a:r>
            <a:r>
              <a:rPr lang="cs-CZ" sz="2800" u="sng" dirty="0" smtClean="0"/>
              <a:t> </a:t>
            </a:r>
            <a:r>
              <a:rPr lang="cs-CZ" sz="2800" dirty="0" smtClean="0"/>
              <a:t>– spojení významově protikladných slov, např. svítání na západě</a:t>
            </a:r>
          </a:p>
          <a:p>
            <a:r>
              <a:rPr lang="cs-CZ" sz="2800" u="sng" dirty="0" smtClean="0"/>
              <a:t>Přirovnání</a:t>
            </a:r>
            <a:r>
              <a:rPr lang="cs-CZ" sz="2800" dirty="0" smtClean="0"/>
              <a:t> – „zařval jako lev“</a:t>
            </a:r>
          </a:p>
          <a:p>
            <a:r>
              <a:rPr lang="cs-CZ" sz="2800" u="sng" dirty="0" err="1" smtClean="0"/>
              <a:t>Epitheton</a:t>
            </a:r>
            <a:r>
              <a:rPr lang="cs-CZ" sz="2800" dirty="0" smtClean="0"/>
              <a:t> (</a:t>
            </a:r>
            <a:r>
              <a:rPr lang="cs-CZ" sz="2800" dirty="0" err="1" smtClean="0"/>
              <a:t>bás</a:t>
            </a:r>
            <a:r>
              <a:rPr lang="cs-CZ" sz="2800" dirty="0" smtClean="0"/>
              <a:t>. </a:t>
            </a:r>
            <a:r>
              <a:rPr lang="cs-CZ" sz="2800" dirty="0"/>
              <a:t>p</a:t>
            </a:r>
            <a:r>
              <a:rPr lang="cs-CZ" sz="2800" dirty="0" smtClean="0"/>
              <a:t>řívlastek) – netradičně zdůrazňujeme vlastnost, např. blankytná modř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0" y="980728"/>
            <a:ext cx="9144000" cy="4536504"/>
          </a:xfrm>
        </p:spPr>
        <p:txBody>
          <a:bodyPr anchor="t">
            <a:no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Figury</a:t>
            </a:r>
          </a:p>
          <a:p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u="sng" dirty="0" smtClean="0">
                <a:solidFill>
                  <a:schemeClr val="tx1"/>
                </a:solidFill>
              </a:rPr>
              <a:t>Anafora </a:t>
            </a:r>
            <a:r>
              <a:rPr lang="cs-CZ" sz="3200" dirty="0" smtClean="0">
                <a:solidFill>
                  <a:schemeClr val="tx1"/>
                </a:solidFill>
              </a:rPr>
              <a:t>–  opakování slon na začátku veršů</a:t>
            </a:r>
          </a:p>
          <a:p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u="sng" dirty="0" smtClean="0">
                <a:solidFill>
                  <a:schemeClr val="tx1"/>
                </a:solidFill>
              </a:rPr>
              <a:t>Epifora</a:t>
            </a:r>
            <a:r>
              <a:rPr lang="cs-CZ" sz="3200" dirty="0" smtClean="0">
                <a:solidFill>
                  <a:schemeClr val="tx1"/>
                </a:solidFill>
              </a:rPr>
              <a:t> –  opakování slov na konci veršů</a:t>
            </a:r>
          </a:p>
          <a:p>
            <a:endParaRPr lang="cs-CZ" sz="3200" dirty="0" smtClean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3200" u="sng" dirty="0" smtClean="0">
                <a:solidFill>
                  <a:schemeClr val="tx1"/>
                </a:solidFill>
              </a:rPr>
              <a:t>Epanastrofa</a:t>
            </a:r>
            <a:r>
              <a:rPr lang="cs-CZ" sz="3200" dirty="0" smtClean="0">
                <a:solidFill>
                  <a:schemeClr val="tx1"/>
                </a:solidFill>
              </a:rPr>
              <a:t> –  opakování slov na konci verše a na počátku následujícího verše</a:t>
            </a:r>
          </a:p>
          <a:p>
            <a:pPr>
              <a:lnSpc>
                <a:spcPct val="150000"/>
              </a:lnSpc>
            </a:pPr>
            <a:r>
              <a:rPr lang="cs-CZ" sz="3200" u="sng" smtClean="0">
                <a:solidFill>
                  <a:schemeClr val="tx1"/>
                </a:solidFill>
              </a:rPr>
              <a:t>Refrén</a:t>
            </a:r>
            <a:r>
              <a:rPr lang="cs-CZ" sz="3200" smtClean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– text (verš), který se opakuje v (nebo po) každé  sloce</a:t>
            </a:r>
          </a:p>
          <a:p>
            <a:endParaRPr lang="cs-CZ" sz="3200" dirty="0" smtClean="0"/>
          </a:p>
          <a:p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body"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97500"/>
          </a:bodyPr>
          <a:lstStyle/>
          <a:p>
            <a:pPr algn="ctr"/>
            <a:r>
              <a:rPr lang="cs-CZ" sz="2400" dirty="0" smtClean="0"/>
              <a:t>N</a:t>
            </a:r>
            <a:r>
              <a:rPr lang="cs-CZ" sz="2400" b="0" cap="none" dirty="0" smtClean="0">
                <a:latin typeface="+mn-lt"/>
              </a:rPr>
              <a:t>ajdi v textu básnické prostředky:</a:t>
            </a:r>
            <a:br>
              <a:rPr lang="cs-CZ" sz="2400" b="0" cap="none" dirty="0" smtClean="0">
                <a:latin typeface="+mn-lt"/>
              </a:rPr>
            </a:br>
            <a:r>
              <a:rPr lang="cs-CZ" sz="2000" b="0" cap="none" dirty="0" smtClean="0">
                <a:latin typeface="Arial Black" pitchFamily="34" charset="0"/>
              </a:rPr>
              <a:t>Karel Toman</a:t>
            </a:r>
            <a:br>
              <a:rPr lang="cs-CZ" sz="2000" b="0" cap="none" dirty="0" smtClean="0">
                <a:latin typeface="Arial Black" pitchFamily="34" charset="0"/>
              </a:rPr>
            </a:br>
            <a:r>
              <a:rPr lang="cs-CZ" sz="2000" b="0" cap="none" dirty="0" smtClean="0">
                <a:latin typeface="Arial Black" pitchFamily="34" charset="0"/>
              </a:rPr>
              <a:t>Mladému slunci</a:t>
            </a:r>
            <a:r>
              <a:rPr lang="cs-CZ" sz="2000" b="0" cap="none" dirty="0" smtClean="0">
                <a:latin typeface="+mn-lt"/>
              </a:rPr>
              <a:t/>
            </a:r>
            <a:br>
              <a:rPr lang="cs-CZ" sz="2000" b="0" cap="none" dirty="0" smtClean="0">
                <a:latin typeface="+mn-lt"/>
              </a:rPr>
            </a:br>
            <a:r>
              <a:rPr lang="cs-CZ" sz="2000" b="0" cap="none" dirty="0" smtClean="0">
                <a:latin typeface="+mn-lt"/>
              </a:rPr>
              <a:t/>
            </a:r>
            <a:br>
              <a:rPr lang="cs-CZ" sz="2000" b="0" cap="none" dirty="0" smtClean="0"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Mladému slunci nahá zem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prudce se oddávala v březnu,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a tiché hlasy slyšel jsem,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když k tobě říci přišel jsem: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Ztratil jsem klíč a již ho nenaleznu.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V úvalech loňské listí tlí,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a pod ním pučí květy v březnu.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Já chorý, </a:t>
            </a:r>
            <a:r>
              <a:rPr lang="cs-CZ" sz="2000" b="0" cap="none" dirty="0" err="1" smtClean="0">
                <a:solidFill>
                  <a:schemeClr val="tx1"/>
                </a:solidFill>
                <a:latin typeface="+mn-lt"/>
              </a:rPr>
              <a:t>zcizelý</a:t>
            </a: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 a mdlý,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míst nepoznal, kudy jsme šli.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Ztratil jsem klíč a již ho nenaleznu.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Jak chvěla se tvá ruka v mých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v ten mlžný večer v časném březnu!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Den spravedlivý přišel, stih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mě zamlklý soud očí tvých.</a:t>
            </a:r>
            <a:br>
              <a:rPr lang="cs-CZ" sz="2000" b="0" cap="none" dirty="0" smtClean="0">
                <a:solidFill>
                  <a:schemeClr val="tx1"/>
                </a:solidFill>
                <a:latin typeface="+mn-lt"/>
              </a:rPr>
            </a:br>
            <a:r>
              <a:rPr lang="cs-CZ" sz="2000" b="0" cap="none" dirty="0" smtClean="0">
                <a:solidFill>
                  <a:schemeClr val="tx1"/>
                </a:solidFill>
                <a:latin typeface="+mn-lt"/>
              </a:rPr>
              <a:t>Ztratil jsem klíč a již ho nenaleznu</a:t>
            </a:r>
            <a:r>
              <a:rPr lang="cs-CZ" sz="2400" b="0" cap="none" dirty="0" smtClean="0">
                <a:solidFill>
                  <a:schemeClr val="tx1"/>
                </a:solidFill>
                <a:latin typeface="+mn-lt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709160"/>
          </a:xfrm>
        </p:spPr>
        <p:txBody>
          <a:bodyPr>
            <a:normAutofit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29. 5.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80</TotalTime>
  <Words>218</Words>
  <Application>Microsoft Office PowerPoint</Application>
  <PresentationFormat>Předvádění na obrazovce (4:3)</PresentationFormat>
  <Paragraphs>27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Název školy: ZŠ Klášterec nad Ohří, Krátká 676 Autor: Mgr. Hnilička Jiří Název materiálu: VY_32_INOVACE_16_18_Jazykové prostředky poezie Číslo projektu: CZ.1.07/1.4.00/21.1115  </vt:lpstr>
      <vt:lpstr>Jazykové prostředky poezie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Jazykové prostředky poezie</dc:title>
  <dc:creator>Hlína</dc:creator>
  <cp:lastModifiedBy>Hlína</cp:lastModifiedBy>
  <cp:revision>12</cp:revision>
  <dcterms:created xsi:type="dcterms:W3CDTF">2012-02-06T21:03:57Z</dcterms:created>
  <dcterms:modified xsi:type="dcterms:W3CDTF">2012-06-13T21:24:46Z</dcterms:modified>
</cp:coreProperties>
</file>