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68" r:id="rId2"/>
    <p:sldId id="256" r:id="rId3"/>
    <p:sldId id="261" r:id="rId4"/>
    <p:sldId id="262" r:id="rId5"/>
    <p:sldId id="263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84" autoAdjust="0"/>
  </p:normalViewPr>
  <p:slideViewPr>
    <p:cSldViewPr>
      <p:cViewPr varScale="1">
        <p:scale>
          <a:sx n="75" d="100"/>
          <a:sy n="75" d="100"/>
        </p:scale>
        <p:origin x="-10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60" d="100"/>
          <a:sy n="60" d="100"/>
        </p:scale>
        <p:origin x="-2490" y="-84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31DBC8E-F5BB-4644-A707-368A4AEE4DC2}" type="doc">
      <dgm:prSet loTypeId="urn:microsoft.com/office/officeart/2005/8/layout/vList2" loCatId="list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cs-CZ"/>
        </a:p>
      </dgm:t>
    </dgm:pt>
    <dgm:pt modelId="{915DEF79-FB78-439E-9884-CC1221EDAB0E}">
      <dgm:prSet phldrT="[Text]"/>
      <dgm:spPr/>
      <dgm:t>
        <a:bodyPr/>
        <a:lstStyle/>
        <a:p>
          <a:r>
            <a:rPr lang="cs-CZ" dirty="0" smtClean="0"/>
            <a:t>Farma zvířat</a:t>
          </a:r>
          <a:endParaRPr lang="cs-CZ" dirty="0"/>
        </a:p>
      </dgm:t>
    </dgm:pt>
    <dgm:pt modelId="{6D04B1E7-2430-45A3-98C1-78129CF362D6}" type="parTrans" cxnId="{34851189-D045-47AF-A9D4-D9293A7CD0C1}">
      <dgm:prSet/>
      <dgm:spPr/>
      <dgm:t>
        <a:bodyPr/>
        <a:lstStyle/>
        <a:p>
          <a:endParaRPr lang="cs-CZ"/>
        </a:p>
      </dgm:t>
    </dgm:pt>
    <dgm:pt modelId="{035CB209-C054-49C4-B8F7-FCA83A977E80}" type="sibTrans" cxnId="{34851189-D045-47AF-A9D4-D9293A7CD0C1}">
      <dgm:prSet/>
      <dgm:spPr/>
      <dgm:t>
        <a:bodyPr/>
        <a:lstStyle/>
        <a:p>
          <a:endParaRPr lang="cs-CZ"/>
        </a:p>
      </dgm:t>
    </dgm:pt>
    <dgm:pt modelId="{7616AC38-088F-4A47-9C0D-9977A3A0A85C}">
      <dgm:prSet phldrT="[Text]" phldr="1"/>
      <dgm:spPr/>
      <dgm:t>
        <a:bodyPr/>
        <a:lstStyle/>
        <a:p>
          <a:endParaRPr lang="cs-CZ" dirty="0"/>
        </a:p>
      </dgm:t>
    </dgm:pt>
    <dgm:pt modelId="{E0CE5585-574C-456C-9E85-569C7C777EE9}" type="parTrans" cxnId="{11A865D1-18C0-48E3-8B93-4FD460130F34}">
      <dgm:prSet/>
      <dgm:spPr/>
      <dgm:t>
        <a:bodyPr/>
        <a:lstStyle/>
        <a:p>
          <a:endParaRPr lang="cs-CZ"/>
        </a:p>
      </dgm:t>
    </dgm:pt>
    <dgm:pt modelId="{4EA15B64-AAAB-42A2-8C96-0851469C8F89}" type="sibTrans" cxnId="{11A865D1-18C0-48E3-8B93-4FD460130F34}">
      <dgm:prSet/>
      <dgm:spPr/>
      <dgm:t>
        <a:bodyPr/>
        <a:lstStyle/>
        <a:p>
          <a:endParaRPr lang="cs-CZ"/>
        </a:p>
      </dgm:t>
    </dgm:pt>
    <dgm:pt modelId="{DCE71961-36EC-480B-885E-27809D640680}">
      <dgm:prSet phldrT="[Text]"/>
      <dgm:spPr/>
      <dgm:t>
        <a:bodyPr/>
        <a:lstStyle/>
        <a:p>
          <a:r>
            <a:rPr lang="cs-CZ" dirty="0" smtClean="0"/>
            <a:t>1984</a:t>
          </a:r>
          <a:endParaRPr lang="cs-CZ" dirty="0"/>
        </a:p>
      </dgm:t>
    </dgm:pt>
    <dgm:pt modelId="{E56AE9BA-66FD-4265-B9CD-681D493B3D89}" type="parTrans" cxnId="{743B1E2A-AD48-44F1-BF83-30A437BF7F20}">
      <dgm:prSet/>
      <dgm:spPr/>
      <dgm:t>
        <a:bodyPr/>
        <a:lstStyle/>
        <a:p>
          <a:endParaRPr lang="cs-CZ"/>
        </a:p>
      </dgm:t>
    </dgm:pt>
    <dgm:pt modelId="{58328E2C-5E78-45BF-ABE0-FC0CF7F8A2B4}" type="sibTrans" cxnId="{743B1E2A-AD48-44F1-BF83-30A437BF7F20}">
      <dgm:prSet/>
      <dgm:spPr/>
      <dgm:t>
        <a:bodyPr/>
        <a:lstStyle/>
        <a:p>
          <a:endParaRPr lang="cs-CZ"/>
        </a:p>
      </dgm:t>
    </dgm:pt>
    <dgm:pt modelId="{A9EE5FA4-61C4-47BD-97EB-6487A1C4BEA0}">
      <dgm:prSet phldrT="[Text]" phldr="1"/>
      <dgm:spPr/>
      <dgm:t>
        <a:bodyPr/>
        <a:lstStyle/>
        <a:p>
          <a:endParaRPr lang="cs-CZ"/>
        </a:p>
      </dgm:t>
    </dgm:pt>
    <dgm:pt modelId="{03E992C7-CA7E-4283-8A30-F9B7EF0F06F0}" type="parTrans" cxnId="{E058D05D-71B1-41F2-9343-DEA34FF2F397}">
      <dgm:prSet/>
      <dgm:spPr/>
      <dgm:t>
        <a:bodyPr/>
        <a:lstStyle/>
        <a:p>
          <a:endParaRPr lang="cs-CZ"/>
        </a:p>
      </dgm:t>
    </dgm:pt>
    <dgm:pt modelId="{926EED76-A10F-49FF-9CA9-B8271008AE8A}" type="sibTrans" cxnId="{E058D05D-71B1-41F2-9343-DEA34FF2F397}">
      <dgm:prSet/>
      <dgm:spPr/>
      <dgm:t>
        <a:bodyPr/>
        <a:lstStyle/>
        <a:p>
          <a:endParaRPr lang="cs-CZ"/>
        </a:p>
      </dgm:t>
    </dgm:pt>
    <dgm:pt modelId="{C31CCBAA-B715-4072-9C1C-EB4EBD5C0CDC}" type="pres">
      <dgm:prSet presAssocID="{E31DBC8E-F5BB-4644-A707-368A4AEE4DC2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98C1B8-1818-4FFE-AB8C-6AB9AE6CD7B5}" type="pres">
      <dgm:prSet presAssocID="{915DEF79-FB78-439E-9884-CC1221EDAB0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3854B84-79D6-415D-AC7C-9A2B3A3C0D87}" type="pres">
      <dgm:prSet presAssocID="{915DEF79-FB78-439E-9884-CC1221EDAB0E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7E0F99E-B0B8-4A89-B28F-49CCA9C9343E}" type="pres">
      <dgm:prSet presAssocID="{DCE71961-36EC-480B-885E-27809D640680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E6CAC24-73F7-4768-A5B2-F56B6981E810}" type="pres">
      <dgm:prSet presAssocID="{DCE71961-36EC-480B-885E-27809D640680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3B1E2A-AD48-44F1-BF83-30A437BF7F20}" srcId="{E31DBC8E-F5BB-4644-A707-368A4AEE4DC2}" destId="{DCE71961-36EC-480B-885E-27809D640680}" srcOrd="1" destOrd="0" parTransId="{E56AE9BA-66FD-4265-B9CD-681D493B3D89}" sibTransId="{58328E2C-5E78-45BF-ABE0-FC0CF7F8A2B4}"/>
    <dgm:cxn modelId="{34851189-D045-47AF-A9D4-D9293A7CD0C1}" srcId="{E31DBC8E-F5BB-4644-A707-368A4AEE4DC2}" destId="{915DEF79-FB78-439E-9884-CC1221EDAB0E}" srcOrd="0" destOrd="0" parTransId="{6D04B1E7-2430-45A3-98C1-78129CF362D6}" sibTransId="{035CB209-C054-49C4-B8F7-FCA83A977E80}"/>
    <dgm:cxn modelId="{1D7D06DC-125A-4890-90D1-7E7CC992C10C}" type="presOf" srcId="{A9EE5FA4-61C4-47BD-97EB-6487A1C4BEA0}" destId="{9E6CAC24-73F7-4768-A5B2-F56B6981E810}" srcOrd="0" destOrd="0" presId="urn:microsoft.com/office/officeart/2005/8/layout/vList2"/>
    <dgm:cxn modelId="{6D9FD8E7-CB94-4916-8BB9-DBE9E5F6853E}" type="presOf" srcId="{7616AC38-088F-4A47-9C0D-9977A3A0A85C}" destId="{C3854B84-79D6-415D-AC7C-9A2B3A3C0D87}" srcOrd="0" destOrd="0" presId="urn:microsoft.com/office/officeart/2005/8/layout/vList2"/>
    <dgm:cxn modelId="{E058D05D-71B1-41F2-9343-DEA34FF2F397}" srcId="{DCE71961-36EC-480B-885E-27809D640680}" destId="{A9EE5FA4-61C4-47BD-97EB-6487A1C4BEA0}" srcOrd="0" destOrd="0" parTransId="{03E992C7-CA7E-4283-8A30-F9B7EF0F06F0}" sibTransId="{926EED76-A10F-49FF-9CA9-B8271008AE8A}"/>
    <dgm:cxn modelId="{0671D7BF-FBA6-441C-87A7-50A513978B7C}" type="presOf" srcId="{DCE71961-36EC-480B-885E-27809D640680}" destId="{97E0F99E-B0B8-4A89-B28F-49CCA9C9343E}" srcOrd="0" destOrd="0" presId="urn:microsoft.com/office/officeart/2005/8/layout/vList2"/>
    <dgm:cxn modelId="{4F8A58DF-84E5-47E7-A337-47774165093E}" type="presOf" srcId="{915DEF79-FB78-439E-9884-CC1221EDAB0E}" destId="{D098C1B8-1818-4FFE-AB8C-6AB9AE6CD7B5}" srcOrd="0" destOrd="0" presId="urn:microsoft.com/office/officeart/2005/8/layout/vList2"/>
    <dgm:cxn modelId="{11A865D1-18C0-48E3-8B93-4FD460130F34}" srcId="{915DEF79-FB78-439E-9884-CC1221EDAB0E}" destId="{7616AC38-088F-4A47-9C0D-9977A3A0A85C}" srcOrd="0" destOrd="0" parTransId="{E0CE5585-574C-456C-9E85-569C7C777EE9}" sibTransId="{4EA15B64-AAAB-42A2-8C96-0851469C8F89}"/>
    <dgm:cxn modelId="{78824927-6AA5-414A-84C3-A8E462F63D4B}" type="presOf" srcId="{E31DBC8E-F5BB-4644-A707-368A4AEE4DC2}" destId="{C31CCBAA-B715-4072-9C1C-EB4EBD5C0CDC}" srcOrd="0" destOrd="0" presId="urn:microsoft.com/office/officeart/2005/8/layout/vList2"/>
    <dgm:cxn modelId="{61C14D82-0A2D-4997-A710-B61B5C301875}" type="presParOf" srcId="{C31CCBAA-B715-4072-9C1C-EB4EBD5C0CDC}" destId="{D098C1B8-1818-4FFE-AB8C-6AB9AE6CD7B5}" srcOrd="0" destOrd="0" presId="urn:microsoft.com/office/officeart/2005/8/layout/vList2"/>
    <dgm:cxn modelId="{1FE4FB05-9E0E-4E40-BC9D-8D89F63F7665}" type="presParOf" srcId="{C31CCBAA-B715-4072-9C1C-EB4EBD5C0CDC}" destId="{C3854B84-79D6-415D-AC7C-9A2B3A3C0D87}" srcOrd="1" destOrd="0" presId="urn:microsoft.com/office/officeart/2005/8/layout/vList2"/>
    <dgm:cxn modelId="{C44ECFC4-02A0-467C-B753-387F820AC34C}" type="presParOf" srcId="{C31CCBAA-B715-4072-9C1C-EB4EBD5C0CDC}" destId="{97E0F99E-B0B8-4A89-B28F-49CCA9C9343E}" srcOrd="2" destOrd="0" presId="urn:microsoft.com/office/officeart/2005/8/layout/vList2"/>
    <dgm:cxn modelId="{48AE6349-53AB-4E37-B9E1-14F43694522F}" type="presParOf" srcId="{C31CCBAA-B715-4072-9C1C-EB4EBD5C0CDC}" destId="{9E6CAC24-73F7-4768-A5B2-F56B6981E810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098C1B8-1818-4FFE-AB8C-6AB9AE6CD7B5}">
      <dsp:nvSpPr>
        <dsp:cNvPr id="0" name=""/>
        <dsp:cNvSpPr/>
      </dsp:nvSpPr>
      <dsp:spPr>
        <a:xfrm>
          <a:off x="0" y="16629"/>
          <a:ext cx="6096000" cy="120392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Farma zvířat</a:t>
          </a:r>
          <a:endParaRPr lang="cs-CZ" sz="4900" kern="1200" dirty="0"/>
        </a:p>
      </dsp:txBody>
      <dsp:txXfrm>
        <a:off x="0" y="16629"/>
        <a:ext cx="6096000" cy="1203929"/>
      </dsp:txXfrm>
    </dsp:sp>
    <dsp:sp modelId="{C3854B84-79D6-415D-AC7C-9A2B3A3C0D87}">
      <dsp:nvSpPr>
        <dsp:cNvPr id="0" name=""/>
        <dsp:cNvSpPr/>
      </dsp:nvSpPr>
      <dsp:spPr>
        <a:xfrm>
          <a:off x="0" y="1220559"/>
          <a:ext cx="6096000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3800" kern="1200" dirty="0"/>
        </a:p>
      </dsp:txBody>
      <dsp:txXfrm>
        <a:off x="0" y="1220559"/>
        <a:ext cx="6096000" cy="811440"/>
      </dsp:txXfrm>
    </dsp:sp>
    <dsp:sp modelId="{97E0F99E-B0B8-4A89-B28F-49CCA9C9343E}">
      <dsp:nvSpPr>
        <dsp:cNvPr id="0" name=""/>
        <dsp:cNvSpPr/>
      </dsp:nvSpPr>
      <dsp:spPr>
        <a:xfrm>
          <a:off x="0" y="2032000"/>
          <a:ext cx="6096000" cy="1203929"/>
        </a:xfrm>
        <a:prstGeom prst="roundRect">
          <a:avLst/>
        </a:prstGeom>
        <a:solidFill>
          <a:schemeClr val="accent3">
            <a:hueOff val="1594097"/>
            <a:satOff val="594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6690" tIns="186690" rIns="186690" bIns="18669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1984</a:t>
          </a:r>
          <a:endParaRPr lang="cs-CZ" sz="4900" kern="1200" dirty="0"/>
        </a:p>
      </dsp:txBody>
      <dsp:txXfrm>
        <a:off x="0" y="2032000"/>
        <a:ext cx="6096000" cy="1203929"/>
      </dsp:txXfrm>
    </dsp:sp>
    <dsp:sp modelId="{9E6CAC24-73F7-4768-A5B2-F56B6981E810}">
      <dsp:nvSpPr>
        <dsp:cNvPr id="0" name=""/>
        <dsp:cNvSpPr/>
      </dsp:nvSpPr>
      <dsp:spPr>
        <a:xfrm>
          <a:off x="0" y="3235929"/>
          <a:ext cx="6096000" cy="8114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548" tIns="62230" rIns="348488" bIns="62230" numCol="1" spcCol="1270" anchor="t" anchorCtr="0">
          <a:noAutofit/>
        </a:bodyPr>
        <a:lstStyle/>
        <a:p>
          <a:pPr marL="285750" lvl="1" indent="-285750" algn="l" defTabSz="16891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cs-CZ" sz="3800" kern="1200"/>
        </a:p>
      </dsp:txBody>
      <dsp:txXfrm>
        <a:off x="0" y="3235929"/>
        <a:ext cx="6096000" cy="8114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A5F7E3-FC98-490C-8A4E-A7E5E88F55C5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CFC52C-B28B-4C5F-8E49-E47A4E9D294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6FB6A8-DC55-4CF0-8B23-77D21430F19F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DEC1D60-4C02-42A6-8241-BB5F73CCCA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C2D9E77-ED8A-4113-8164-484CAC0A005E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DE439B38-92FC-4614-9E05-FC671155E5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tmars.iwarp.com/guerrilla_campaign/1984/bigbrother.jpeg" TargetMode="External"/><Relationship Id="rId2" Type="http://schemas.openxmlformats.org/officeDocument/2006/relationships/hyperlink" Target="http://1.bp.blogspot.com/_dniXzy05WJk/TKn90D9NgAI/AAAAAAAAAEg/cANB5lUQ-Vg/s1600/animal20farm20graphic20-20big20pig20close20mouth-713368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0" y="1"/>
            <a:ext cx="9144000" cy="2276872"/>
          </a:xfrm>
        </p:spPr>
        <p:txBody>
          <a:bodyPr>
            <a:noAutofit/>
          </a:bodyPr>
          <a:lstStyle/>
          <a:p>
            <a:pPr algn="l"/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000" b="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r>
              <a:rPr lang="cs-CZ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Mgr. Hnilička Jiří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000" b="1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0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i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Y_32_INOVACE_17_18_</a:t>
            </a:r>
            <a:r>
              <a:rPr lang="cs-CZ" sz="2000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George</a:t>
            </a:r>
            <a: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i="1" dirty="0" err="1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orwell</a:t>
            </a:r>
            <a: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i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000" b="1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projektu: </a:t>
            </a:r>
            <a:r>
              <a:rPr lang="cs-CZ" sz="2000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000" b="1" dirty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0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0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0" y="3212976"/>
            <a:ext cx="9144000" cy="1968624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bg1"/>
                </a:solidFill>
              </a:rPr>
              <a:t>Anotace: </a:t>
            </a:r>
            <a:r>
              <a:rPr lang="cs-CZ" sz="2400" dirty="0" smtClean="0">
                <a:solidFill>
                  <a:schemeClr val="bg1"/>
                </a:solidFill>
              </a:rPr>
              <a:t>Prezentace pro hodinu literatury v devátém ročníku. Žák se seznamuje s osobností G. </a:t>
            </a:r>
            <a:r>
              <a:rPr lang="cs-CZ" sz="2400" dirty="0" err="1" smtClean="0">
                <a:solidFill>
                  <a:schemeClr val="bg1"/>
                </a:solidFill>
              </a:rPr>
              <a:t>Orwella</a:t>
            </a:r>
            <a:r>
              <a:rPr lang="cs-CZ" sz="2400" dirty="0" smtClean="0">
                <a:solidFill>
                  <a:schemeClr val="bg1"/>
                </a:solidFill>
              </a:rPr>
              <a:t>.</a:t>
            </a:r>
            <a:endParaRPr lang="cs-CZ" sz="2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41764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5536" y="4653136"/>
            <a:ext cx="8229600" cy="1828800"/>
          </a:xfrm>
        </p:spPr>
        <p:txBody>
          <a:bodyPr>
            <a:normAutofit fontScale="90000"/>
          </a:bodyPr>
          <a:lstStyle/>
          <a:p>
            <a:r>
              <a:rPr lang="cs-CZ" sz="7300" dirty="0" err="1" smtClean="0"/>
              <a:t>George</a:t>
            </a:r>
            <a:r>
              <a:rPr lang="cs-CZ" sz="7300" dirty="0" smtClean="0"/>
              <a:t>  </a:t>
            </a:r>
            <a:r>
              <a:rPr lang="cs-CZ" sz="7300" dirty="0" err="1" smtClean="0"/>
              <a:t>orwell</a:t>
            </a:r>
            <a:r>
              <a:rPr lang="cs-CZ" sz="8000" dirty="0" smtClean="0"/>
              <a:t/>
            </a:r>
            <a:br>
              <a:rPr lang="cs-CZ" sz="8000" dirty="0" smtClean="0"/>
            </a:br>
            <a:r>
              <a:rPr lang="cs-CZ" sz="4400" dirty="0" smtClean="0"/>
              <a:t>(1903-1950)</a:t>
            </a:r>
            <a:endParaRPr lang="cs-CZ" sz="4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905500" cy="442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cut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/>
          <a:lstStyle/>
          <a:p>
            <a:r>
              <a:rPr lang="cs-CZ" dirty="0" smtClean="0"/>
              <a:t>Vlastním jménem </a:t>
            </a:r>
            <a:r>
              <a:rPr lang="cs-CZ" dirty="0" err="1" smtClean="0"/>
              <a:t>Eric</a:t>
            </a:r>
            <a:r>
              <a:rPr lang="cs-CZ" dirty="0" smtClean="0"/>
              <a:t> </a:t>
            </a:r>
            <a:r>
              <a:rPr lang="cs-CZ" dirty="0" err="1" smtClean="0"/>
              <a:t>Arthur</a:t>
            </a:r>
            <a:r>
              <a:rPr lang="cs-CZ" dirty="0" smtClean="0"/>
              <a:t> Blair</a:t>
            </a:r>
          </a:p>
          <a:p>
            <a:r>
              <a:rPr lang="cs-CZ" dirty="0" smtClean="0"/>
              <a:t>Britský spisovatel</a:t>
            </a:r>
          </a:p>
          <a:p>
            <a:r>
              <a:rPr lang="cs-CZ" dirty="0" smtClean="0"/>
              <a:t>Světový věhlas mu přinesly dva romány, které kritizovaly totalitu.</a:t>
            </a:r>
            <a:endParaRPr lang="cs-CZ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475656" y="256490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cut thruBlk="1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5" presetClass="entr" presetSubtype="10" fill="hold" grpId="0" nodeType="afterEffect">
                                  <p:stCondLst>
                                    <p:cond delay="10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lum bright="9000" contrast="-39000"/>
          </a:blip>
          <a:srcRect/>
          <a:stretch>
            <a:fillRect/>
          </a:stretch>
        </p:blipFill>
        <p:spPr bwMode="auto">
          <a:xfrm>
            <a:off x="0" y="0"/>
            <a:ext cx="9144000" cy="6864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3068960"/>
            <a:ext cx="9144000" cy="6858000"/>
          </a:xfrm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chemeClr val="bg1"/>
                </a:solidFill>
              </a:rPr>
              <a:t>Forma bajky, alegorie.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Zvířata se vzbouří a vyženou pána z farmy. Chtějí hospodařit sama. Postupně se vytrácejí ideály a začíná krutá vláda tyranie. Moc mají v rukou prasata, která ostatní řídí a bojují mezi sebou o moc.</a:t>
            </a:r>
          </a:p>
          <a:p>
            <a:r>
              <a:rPr lang="cs-CZ" sz="3200" dirty="0" smtClean="0">
                <a:solidFill>
                  <a:schemeClr val="bg1"/>
                </a:solidFill>
              </a:rPr>
              <a:t>Nepřímá kritika tehdejších poměrů v SSSR.</a:t>
            </a:r>
            <a:endParaRPr lang="cs-CZ" sz="32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 l="3141" r="1739"/>
          <a:stretch>
            <a:fillRect/>
          </a:stretch>
        </p:blipFill>
        <p:spPr bwMode="auto">
          <a:xfrm>
            <a:off x="0" y="0"/>
            <a:ext cx="5148064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76056" y="0"/>
            <a:ext cx="4067944" cy="685800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</a:t>
            </a:r>
            <a:r>
              <a:rPr lang="cs-CZ" dirty="0" smtClean="0">
                <a:solidFill>
                  <a:srgbClr val="FFC000"/>
                </a:solidFill>
              </a:rPr>
              <a:t>Román popisuje společnost, kde vládne absolutní totalita. Všechnu moc má v rukou Strana, která krutě trestá jakoukoli neposlušnost. Lidé musí žít v kolektivu, individualita je nežádoucí. Jedinec je neustále pod kontrolou „Velkého bratra“ – vůdce.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83568" y="0"/>
            <a:ext cx="3600400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8800" b="1" cap="none" spc="0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rgbClr val="FFFFFF"/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1984</a:t>
            </a:r>
            <a:endParaRPr lang="cs-CZ" sz="8800" b="1" cap="none" spc="0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lum bright="6000" contrast="61000"/>
          </a:blip>
          <a:stretch>
            <a:fillRect/>
          </a:stretch>
        </p:blipFill>
        <p:spPr bwMode="auto">
          <a:xfrm>
            <a:off x="-2" y="0"/>
            <a:ext cx="9118261" cy="6858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484784"/>
            <a:ext cx="9144000" cy="4709160"/>
          </a:xfrm>
        </p:spPr>
        <p:txBody>
          <a:bodyPr>
            <a:normAutofit fontScale="70000" lnSpcReduction="20000"/>
          </a:bodyPr>
          <a:lstStyle/>
          <a:p>
            <a:r>
              <a:rPr lang="cs-CZ" dirty="0" smtClean="0"/>
              <a:t>Použitá literatura a odkazy.</a:t>
            </a:r>
          </a:p>
          <a:p>
            <a:pPr>
              <a:buNone/>
            </a:pPr>
            <a:r>
              <a:rPr lang="cs-CZ" sz="3000" dirty="0" smtClean="0"/>
              <a:t>MARTINKOVÁ, V., Teorie literatury netradičně. 1.vyd. Praha, </a:t>
            </a:r>
            <a:r>
              <a:rPr lang="cs-CZ" sz="3000" dirty="0" err="1" smtClean="0"/>
              <a:t>Trizonia</a:t>
            </a:r>
            <a:r>
              <a:rPr lang="cs-CZ" sz="3000" dirty="0" smtClean="0"/>
              <a:t> 1995. ISBN 80-85573-61-X</a:t>
            </a:r>
          </a:p>
          <a:p>
            <a:pPr>
              <a:buNone/>
            </a:pPr>
            <a:r>
              <a:rPr lang="cs-CZ" sz="3000" dirty="0" smtClean="0"/>
              <a:t>VIEWEGHOVÁ, T., Čítanka pro 9. ročník základní školy, 1. </a:t>
            </a:r>
            <a:r>
              <a:rPr lang="cs-CZ" sz="3000" dirty="0" err="1" smtClean="0"/>
              <a:t>vyd</a:t>
            </a:r>
            <a:r>
              <a:rPr lang="cs-CZ" sz="3000" dirty="0" smtClean="0"/>
              <a:t>. Brno, Nová škola 2010. ISBN 978-80-7289-162-7</a:t>
            </a:r>
          </a:p>
          <a:p>
            <a:r>
              <a:rPr lang="cs-CZ" dirty="0" smtClean="0"/>
              <a:t>http://nationalpostarts.files.wordpress.com/2010/05/orwell.jpg?w=620</a:t>
            </a:r>
          </a:p>
          <a:p>
            <a:r>
              <a:rPr lang="cs-CZ" dirty="0" smtClean="0">
                <a:hlinkClick r:id="rId2"/>
              </a:rPr>
              <a:t>http://1.bp.blogspot.com/_dniXzy05WJk/TKn90D9NgAI/</a:t>
            </a:r>
            <a:r>
              <a:rPr lang="cs-CZ" dirty="0" err="1" smtClean="0">
                <a:hlinkClick r:id="rId2"/>
              </a:rPr>
              <a:t>AAAAAAAAAEg</a:t>
            </a:r>
            <a:r>
              <a:rPr lang="cs-CZ" dirty="0" smtClean="0">
                <a:hlinkClick r:id="rId2"/>
              </a:rPr>
              <a:t>/cANB5lUQ-</a:t>
            </a:r>
            <a:r>
              <a:rPr lang="cs-CZ" dirty="0" err="1" smtClean="0">
                <a:hlinkClick r:id="rId2"/>
              </a:rPr>
              <a:t>Vg</a:t>
            </a:r>
            <a:r>
              <a:rPr lang="cs-CZ" dirty="0" smtClean="0">
                <a:hlinkClick r:id="rId2"/>
              </a:rPr>
              <a:t>/s1600/animal20farm20graphic20-20big20pig20close20mouth-713368.jpg</a:t>
            </a:r>
            <a:endParaRPr lang="cs-CZ" dirty="0" smtClean="0"/>
          </a:p>
          <a:p>
            <a:r>
              <a:rPr lang="cs-CZ" dirty="0" smtClean="0">
                <a:hlinkClick r:id="rId3"/>
              </a:rPr>
              <a:t>http://tmars.iwarp.com/guerrilla_campaign/1984/bigbrother.jpeg</a:t>
            </a:r>
            <a:endParaRPr lang="cs-CZ" dirty="0" smtClean="0"/>
          </a:p>
          <a:p>
            <a:r>
              <a:rPr lang="cs-CZ" dirty="0" smtClean="0"/>
              <a:t>http://alexpeak.com/art/films/19841984/excerpts/opening.jpg</a:t>
            </a:r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i="1" dirty="0" smtClean="0"/>
              <a:t>Citováno dne 29. 5. 2012</a:t>
            </a:r>
            <a:endParaRPr lang="cs-CZ" dirty="0" smtClean="0"/>
          </a:p>
          <a:p>
            <a:r>
              <a:rPr lang="cs-CZ" i="1" dirty="0" smtClean="0"/>
              <a:t>DUM uložen na- http://dumy.</a:t>
            </a:r>
            <a:r>
              <a:rPr lang="cs-CZ" i="1" dirty="0" err="1" smtClean="0"/>
              <a:t>cz</a:t>
            </a:r>
            <a:r>
              <a:rPr lang="cs-CZ" i="1" dirty="0" smtClean="0"/>
              <a:t>/</a:t>
            </a:r>
            <a:r>
              <a:rPr lang="cs-CZ" i="1" dirty="0" err="1" smtClean="0"/>
              <a:t>materialy</a:t>
            </a:r>
            <a:r>
              <a:rPr lang="cs-CZ" i="1" dirty="0" smtClean="0"/>
              <a:t>/</a:t>
            </a:r>
            <a:r>
              <a:rPr lang="cs-CZ" i="1" dirty="0" err="1" smtClean="0"/>
              <a:t>prehled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174</TotalTime>
  <Words>222</Words>
  <Application>Microsoft Office PowerPoint</Application>
  <PresentationFormat>Předvádění na obrazovce (4:3)</PresentationFormat>
  <Paragraphs>24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Vrchol</vt:lpstr>
      <vt:lpstr>Název školy: ZŠ Klášterec nad Ohří, Krátká 676 Autor: Mgr. Hnilička Jiří Název materiálu: VY_32_INOVACE_17_18_George orwell Číslo projektu: CZ.1.07/1.4.00/21.1115  </vt:lpstr>
      <vt:lpstr>George  orwell (1903-1950)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Karel Čapek (1890 – 1938)</dc:title>
  <dc:creator>Hlína</dc:creator>
  <cp:lastModifiedBy>Hlína</cp:lastModifiedBy>
  <cp:revision>19</cp:revision>
  <dcterms:created xsi:type="dcterms:W3CDTF">2012-03-28T20:02:48Z</dcterms:created>
  <dcterms:modified xsi:type="dcterms:W3CDTF">2012-06-13T21:25:02Z</dcterms:modified>
</cp:coreProperties>
</file>