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3" r:id="rId2"/>
    <p:sldId id="256" r:id="rId3"/>
    <p:sldId id="257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FAFC0-E30E-40FC-8531-6983BB5B9704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BBBA75-8B3C-467A-8F9F-26CFDEFB83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1E791D0-BE03-4790-8BA3-047A4DCADDA1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7C02038-BD60-470F-8541-6FEDE85E6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2276872"/>
          </a:xfrm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>
              <a:extrusionClr>
                <a:schemeClr val="bg1"/>
              </a:extrusionClr>
              <a:contourClr>
                <a:schemeClr val="bg1"/>
              </a:contourClr>
            </a:sp3d>
          </a:bodyPr>
          <a:lstStyle/>
          <a:p>
            <a:pPr algn="l"/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ZŠ Klášterec nad Ohří, Krátká 676</a:t>
            </a:r>
            <a:b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b="0" kern="0" cap="none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b="0" kern="0" cap="none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VY_32_INOVACE_19_18_poezie </a:t>
            </a:r>
            <a: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- práce s textem</a:t>
            </a:r>
            <a:b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projektu: CZ.1.07/1.4.00/21.1115 </a:t>
            </a:r>
            <a:r>
              <a:rPr lang="cs-CZ" sz="2000" b="0" dirty="0">
                <a:ln w="5000" cmpd="sng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50800" dist="38100" dir="5400000" algn="ctr" rotWithShape="0">
                    <a:schemeClr val="bg1"/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0" dirty="0">
                <a:ln w="5000" cmpd="sng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50800" dist="38100" dir="5400000" algn="ctr" rotWithShape="0">
                    <a:schemeClr val="bg1"/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2000" b="0" dirty="0">
              <a:ln w="5000" cmpd="sng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50800" dist="38100" dir="5400000" algn="ctr" rotWithShape="0">
                  <a:schemeClr val="bg1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pracuje s poetickými texty, opakuje si poznatky o poezii.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196752"/>
            <a:ext cx="9144000" cy="1080120"/>
          </a:xfrm>
        </p:spPr>
        <p:txBody>
          <a:bodyPr/>
          <a:lstStyle/>
          <a:p>
            <a:pPr algn="l"/>
            <a:r>
              <a:rPr lang="cs-CZ" dirty="0" smtClean="0"/>
              <a:t>Pokuste se do následující básně doplnit chybějící slova tak, abyste dodrželi zvolený rým.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476672"/>
            <a:ext cx="70712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POEZIE – práce s textem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2924944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564905"/>
            <a:ext cx="4572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Naše životy jsou bludné jako kruh</a:t>
            </a:r>
          </a:p>
          <a:p>
            <a:r>
              <a:rPr lang="cs-CZ" sz="2000" dirty="0" smtClean="0"/>
              <a:t>Jednou kráčel po New Yorku …………… </a:t>
            </a:r>
          </a:p>
          <a:p>
            <a:r>
              <a:rPr lang="cs-CZ" sz="2000" dirty="0" smtClean="0"/>
              <a:t>Bylo odpoledne s vlahým slunkem v ………</a:t>
            </a:r>
          </a:p>
          <a:p>
            <a:r>
              <a:rPr lang="cs-CZ" sz="2000" dirty="0" smtClean="0"/>
              <a:t>Chodec zastavil se mlčky na Broadwayi</a:t>
            </a:r>
          </a:p>
          <a:p>
            <a:r>
              <a:rPr lang="cs-CZ" sz="2000" dirty="0" smtClean="0"/>
              <a:t>Před palácem </a:t>
            </a:r>
            <a:r>
              <a:rPr lang="cs-CZ" sz="2000" dirty="0" err="1" smtClean="0"/>
              <a:t>West</a:t>
            </a:r>
            <a:r>
              <a:rPr lang="cs-CZ" sz="2000" dirty="0" smtClean="0"/>
              <a:t> Union Telegraf</a:t>
            </a:r>
          </a:p>
          <a:p>
            <a:r>
              <a:rPr lang="cs-CZ" sz="2000" dirty="0" smtClean="0"/>
              <a:t>Kde to hučelo jak na rozvodové desce</a:t>
            </a:r>
          </a:p>
          <a:p>
            <a:r>
              <a:rPr lang="cs-CZ" sz="2000" dirty="0" smtClean="0"/>
              <a:t>Byl to kamelot a slavný ………….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2564904"/>
            <a:ext cx="38884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vynálezců udělalo krach</a:t>
            </a:r>
          </a:p>
          <a:p>
            <a:r>
              <a:rPr lang="cs-CZ" dirty="0" smtClean="0"/>
              <a:t>hvězdy nevyšinuly se ze svých………..</a:t>
            </a:r>
          </a:p>
          <a:p>
            <a:r>
              <a:rPr lang="cs-CZ" dirty="0" smtClean="0"/>
              <a:t>pohleďte jak tisíc lidí klidně žije</a:t>
            </a:r>
          </a:p>
          <a:p>
            <a:r>
              <a:rPr lang="cs-CZ" dirty="0" smtClean="0"/>
              <a:t>ne to není práce ani …………………..</a:t>
            </a:r>
          </a:p>
          <a:p>
            <a:r>
              <a:rPr lang="cs-CZ" dirty="0"/>
              <a:t>t</a:t>
            </a:r>
            <a:r>
              <a:rPr lang="cs-CZ" dirty="0" smtClean="0"/>
              <a:t>o je dobrodružství jako na moři</a:t>
            </a:r>
          </a:p>
          <a:p>
            <a:r>
              <a:rPr lang="cs-CZ" dirty="0" err="1" smtClean="0"/>
              <a:t>uzamykati</a:t>
            </a:r>
            <a:r>
              <a:rPr lang="cs-CZ" dirty="0" smtClean="0"/>
              <a:t> se v …………………..</a:t>
            </a:r>
          </a:p>
          <a:p>
            <a:r>
              <a:rPr lang="cs-CZ" dirty="0" smtClean="0"/>
              <a:t>pohleďte jak tisíc lidí klidně žije</a:t>
            </a:r>
          </a:p>
          <a:p>
            <a:r>
              <a:rPr lang="cs-CZ" dirty="0" smtClean="0"/>
              <a:t>ne to není práce to je alchymie</a:t>
            </a:r>
          </a:p>
          <a:p>
            <a:endParaRPr lang="cs-CZ" dirty="0"/>
          </a:p>
          <a:p>
            <a:r>
              <a:rPr lang="cs-CZ" dirty="0" smtClean="0"/>
              <a:t>(V. Nezval – Edison)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212976"/>
            <a:ext cx="1209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dobrodruh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789040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máji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5301208"/>
            <a:ext cx="1109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vynálezce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3140968"/>
            <a:ext cx="622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drah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3933056"/>
            <a:ext cx="891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energie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4509120"/>
            <a:ext cx="1129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laboratoři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kolář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58135">
            <a:off x="420924" y="384271"/>
            <a:ext cx="5477200" cy="436211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139952" y="1052736"/>
            <a:ext cx="5760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31840" y="2996952"/>
            <a:ext cx="2880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87824" y="2780928"/>
            <a:ext cx="2880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2204864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79912" y="1916832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16016" y="1628800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67944" y="4221088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19872" y="386104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39752" y="3645024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085184"/>
            <a:ext cx="424164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Modrá pole zakrývají určité symboly.</a:t>
            </a:r>
          </a:p>
          <a:p>
            <a:pPr algn="ctr"/>
            <a:r>
              <a:rPr lang="cs-CZ" sz="2800" b="1" dirty="0" smtClean="0"/>
              <a:t>Dokážeš je přiřadit správně?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1412776"/>
            <a:ext cx="145001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???</a:t>
            </a:r>
          </a:p>
          <a:p>
            <a:r>
              <a:rPr lang="cs-CZ" sz="3200" dirty="0" smtClean="0"/>
              <a:t>!</a:t>
            </a:r>
          </a:p>
          <a:p>
            <a:r>
              <a:rPr lang="cs-CZ" sz="3200" dirty="0" smtClean="0"/>
              <a:t>§</a:t>
            </a:r>
          </a:p>
          <a:p>
            <a:r>
              <a:rPr lang="cs-CZ" sz="3200" dirty="0" smtClean="0"/>
              <a:t>+</a:t>
            </a:r>
          </a:p>
          <a:p>
            <a:r>
              <a:rPr lang="cs-CZ" sz="3200" dirty="0" smtClean="0"/>
              <a:t>()</a:t>
            </a:r>
          </a:p>
          <a:p>
            <a:r>
              <a:rPr lang="cs-CZ" sz="3200" dirty="0" smtClean="0"/>
              <a:t>,,,,,,,,,,,</a:t>
            </a:r>
          </a:p>
          <a:p>
            <a:r>
              <a:rPr lang="cs-CZ" sz="3200" dirty="0" smtClean="0"/>
              <a:t>;</a:t>
            </a:r>
          </a:p>
          <a:p>
            <a:r>
              <a:rPr lang="cs-CZ" sz="3200" u="sng" dirty="0" smtClean="0"/>
              <a:t>stoličku</a:t>
            </a:r>
            <a:endParaRPr lang="cs-CZ" sz="32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5" grpId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3707904" cy="6858000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endParaRPr lang="cs-CZ" sz="3400" b="1" dirty="0" smtClean="0"/>
          </a:p>
          <a:p>
            <a:pPr algn="ctr">
              <a:buNone/>
            </a:pPr>
            <a:r>
              <a:rPr lang="cs-CZ" sz="3400" b="1" dirty="0" err="1" smtClean="0"/>
              <a:t>noVci</a:t>
            </a:r>
            <a:endParaRPr lang="cs-CZ" sz="3400" b="1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Když se v noci plížím bytem,                         </a:t>
            </a:r>
          </a:p>
          <a:p>
            <a:pPr algn="ctr">
              <a:buNone/>
            </a:pPr>
            <a:r>
              <a:rPr lang="cs-CZ" dirty="0" smtClean="0"/>
              <a:t>naviguji pouze citem.</a:t>
            </a:r>
          </a:p>
          <a:p>
            <a:pPr algn="ctr">
              <a:buNone/>
            </a:pPr>
            <a:r>
              <a:rPr lang="cs-CZ" dirty="0" err="1" smtClean="0"/>
              <a:t>stmámrach</a:t>
            </a:r>
            <a:r>
              <a:rPr lang="cs-CZ" dirty="0" smtClean="0"/>
              <a:t>,</a:t>
            </a:r>
          </a:p>
          <a:p>
            <a:pPr algn="ctr">
              <a:buNone/>
            </a:pPr>
            <a:r>
              <a:rPr lang="cs-CZ" dirty="0" smtClean="0"/>
              <a:t>překročit prach.</a:t>
            </a:r>
          </a:p>
          <a:p>
            <a:pPr algn="ctr"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Moje fantazie tvoří</a:t>
            </a:r>
          </a:p>
          <a:p>
            <a:pPr algn="ctr">
              <a:buNone/>
            </a:pPr>
            <a:r>
              <a:rPr lang="cs-CZ" dirty="0" smtClean="0"/>
              <a:t>z koše ponožek,</a:t>
            </a:r>
          </a:p>
          <a:p>
            <a:pPr algn="ctr">
              <a:buNone/>
            </a:pPr>
            <a:r>
              <a:rPr lang="cs-CZ" dirty="0" smtClean="0"/>
              <a:t>drápy netvoří</a:t>
            </a:r>
          </a:p>
          <a:p>
            <a:pPr algn="ctr">
              <a:buNone/>
            </a:pPr>
            <a:r>
              <a:rPr lang="cs-CZ" dirty="0" smtClean="0"/>
              <a:t>dravých stonožek.</a:t>
            </a:r>
          </a:p>
          <a:p>
            <a:pPr algn="ctr">
              <a:buNone/>
            </a:pPr>
            <a:r>
              <a:rPr lang="cs-CZ" dirty="0" err="1" smtClean="0"/>
              <a:t>stmámrach</a:t>
            </a:r>
            <a:r>
              <a:rPr lang="cs-CZ" dirty="0" smtClean="0"/>
              <a:t>.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Medvěd v šuplíku</a:t>
            </a:r>
          </a:p>
          <a:p>
            <a:pPr algn="ctr">
              <a:buNone/>
            </a:pPr>
            <a:r>
              <a:rPr lang="cs-CZ" dirty="0" smtClean="0"/>
              <a:t>tichá kopýtka</a:t>
            </a:r>
          </a:p>
          <a:p>
            <a:pPr algn="ctr">
              <a:buNone/>
            </a:pPr>
            <a:r>
              <a:rPr lang="cs-CZ" dirty="0" smtClean="0"/>
              <a:t>lebky králíků</a:t>
            </a:r>
          </a:p>
          <a:p>
            <a:pPr algn="ctr">
              <a:buNone/>
            </a:pPr>
            <a:r>
              <a:rPr lang="cs-CZ" dirty="0" err="1" smtClean="0"/>
              <a:t>prohryzlá</a:t>
            </a:r>
            <a:r>
              <a:rPr lang="cs-CZ" dirty="0" smtClean="0"/>
              <a:t> lýtka</a:t>
            </a:r>
          </a:p>
          <a:p>
            <a:pPr algn="ctr">
              <a:buNone/>
            </a:pPr>
            <a:r>
              <a:rPr lang="cs-CZ" dirty="0" err="1" smtClean="0"/>
              <a:t>stmámrach</a:t>
            </a:r>
            <a:r>
              <a:rPr lang="cs-CZ" dirty="0" smtClean="0"/>
              <a:t>.</a:t>
            </a:r>
          </a:p>
          <a:p>
            <a:pPr algn="ctr"/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836712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1. Kolik má báseň veršů a strof?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060848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2. Jaké rýmy můžeme v básni nalézt?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3284984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3. Co znamená slovo </a:t>
            </a:r>
            <a:r>
              <a:rPr lang="cs-CZ" sz="2400" b="1" dirty="0" err="1" smtClean="0">
                <a:solidFill>
                  <a:srgbClr val="FF0000"/>
                </a:solidFill>
                <a:latin typeface="Arial Black" pitchFamily="34" charset="0"/>
              </a:rPr>
              <a:t>stmámrach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509120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4. Vymyslete jiný vhodný název této básně.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5589240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5. Dokážete vymyslet závěrečnou sloku?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0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500"/>
                            </p:stCondLst>
                            <p:childTnLst>
                              <p:par>
                                <p:cTn id="8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"/>
                            </p:stCondLst>
                            <p:childTnLst>
                              <p:par>
                                <p:cTn id="8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500"/>
                            </p:stCondLst>
                            <p:childTnLst>
                              <p:par>
                                <p:cTn id="8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9000"/>
                            </p:stCondLst>
                            <p:childTnLst>
                              <p:par>
                                <p:cTn id="9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9500"/>
                            </p:stCondLst>
                            <p:childTnLst>
                              <p:par>
                                <p:cTn id="97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5. 6.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120</TotalTime>
  <Words>316</Words>
  <Application>Microsoft Office PowerPoint</Application>
  <PresentationFormat>Předvádění na obrazovce (4:3)</PresentationFormat>
  <Paragraphs>69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Název školy: ZŠ Klášterec nad Ohří, Krátká 676 Autor: Mgr. Hnilička Jiří Název materiálu: VY_32_INOVACE_19_18_poezie - práce s textem Číslo projektu: CZ.1.07/1.4.00/21.1115  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Hlína</dc:creator>
  <cp:lastModifiedBy>Hlína</cp:lastModifiedBy>
  <cp:revision>17</cp:revision>
  <dcterms:created xsi:type="dcterms:W3CDTF">2012-01-27T20:44:21Z</dcterms:created>
  <dcterms:modified xsi:type="dcterms:W3CDTF">2012-06-13T21:25:27Z</dcterms:modified>
</cp:coreProperties>
</file>