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6" r:id="rId2"/>
    <p:sldId id="256" r:id="rId3"/>
    <p:sldId id="257" r:id="rId4"/>
    <p:sldId id="258" r:id="rId5"/>
    <p:sldId id="262" r:id="rId6"/>
    <p:sldId id="261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F33BD6-D87B-4B32-98AF-6CE0DDC0DF6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E67E71-A18B-4528-AEA6-C573BDE0A96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udentpoint.cz/data/resized/files/literatura/620x1000-3089-hrn222369-hrabal-2-.jpg" TargetMode="External"/><Relationship Id="rId7" Type="http://schemas.openxmlformats.org/officeDocument/2006/relationships/hyperlink" Target="http://www.filmy.sikup.cz/files/_640x480/postrizinya.jpg" TargetMode="External"/><Relationship Id="rId2" Type="http://schemas.openxmlformats.org/officeDocument/2006/relationships/hyperlink" Target="http://i.idnes.cz/07/072/sph/OFF1c79a2_Hrabal_autor_neznamy_195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9.cz/iR/importprodukt-orig/650/650eb6346fb13438b70412eb17cf1278--mmf250x250.jpg" TargetMode="External"/><Relationship Id="rId5" Type="http://schemas.openxmlformats.org/officeDocument/2006/relationships/hyperlink" Target="http://www.arara.cz/i/imgs_orig/603/265603.jpg" TargetMode="External"/><Relationship Id="rId4" Type="http://schemas.openxmlformats.org/officeDocument/2006/relationships/hyperlink" Target="http://www.fossbakken.com/gallery/Child_23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0" y="1"/>
            <a:ext cx="9144000" cy="2276872"/>
          </a:xfrm>
          <a:ln>
            <a:noFill/>
          </a:ln>
        </p:spPr>
        <p:txBody>
          <a:bodyPr>
            <a:noAutofit/>
            <a:scene3d>
              <a:camera prst="orthographicFront"/>
              <a:lightRig rig="threePt" dir="t"/>
            </a:scene3d>
            <a:sp3d>
              <a:extrusionClr>
                <a:schemeClr val="bg1"/>
              </a:extrusionClr>
              <a:contourClr>
                <a:schemeClr val="bg1"/>
              </a:contourClr>
            </a:sp3d>
          </a:bodyPr>
          <a:lstStyle/>
          <a:p>
            <a:pPr algn="l"/>
            <a:r>
              <a:rPr lang="cs-CZ" sz="2400" b="0" kern="0" cap="none" dirty="0">
                <a:ln w="0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Název školy: ZŠ Klášterec nad Ohří, Krátká 676</a:t>
            </a:r>
            <a:br>
              <a:rPr lang="cs-CZ" sz="2400" b="0" kern="0" cap="none" dirty="0">
                <a:ln w="0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400" b="0" kern="0" cap="none" dirty="0">
                <a:ln w="0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400" b="0" kern="0" cap="none" dirty="0" smtClean="0">
                <a:ln w="0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: Mgr. Hnilička Jiří</a:t>
            </a:r>
            <a:r>
              <a:rPr lang="cs-CZ" sz="2400" b="0" kern="0" cap="none" dirty="0">
                <a:ln w="0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0" kern="0" cap="none" dirty="0">
                <a:ln w="0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400" b="0" kern="0" cap="none" dirty="0">
                <a:ln w="0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400" b="0" kern="0" cap="none">
                <a:ln w="0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400" b="0" kern="0" cap="none" smtClean="0">
                <a:ln w="0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VY_32_INOVACE_20_18_Bohumil </a:t>
            </a:r>
            <a:r>
              <a:rPr lang="cs-CZ" sz="2400" b="0" kern="0" cap="none" dirty="0" smtClean="0">
                <a:ln w="0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Hrabal</a:t>
            </a:r>
            <a:br>
              <a:rPr lang="cs-CZ" sz="2400" b="0" kern="0" cap="none" dirty="0" smtClean="0">
                <a:ln w="0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400" b="0" kern="0" cap="none" dirty="0" smtClean="0">
                <a:ln w="0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400" b="0" kern="0" cap="none" dirty="0">
                <a:ln w="0" cmpd="sng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projektu: CZ.1.07/1.4.00/21.1115 </a:t>
            </a:r>
            <a:r>
              <a:rPr lang="cs-CZ" sz="2000" b="0" dirty="0">
                <a:ln w="5000" cmpd="sng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50800" dist="38100" dir="5400000" algn="ctr" rotWithShape="0">
                    <a:schemeClr val="bg1"/>
                  </a:outerShdw>
                </a:effectLst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0" dirty="0">
                <a:ln w="5000" cmpd="sng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50800" dist="38100" dir="5400000" algn="ctr" rotWithShape="0">
                    <a:schemeClr val="bg1"/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endParaRPr lang="cs-CZ" sz="2000" b="0" dirty="0">
              <a:ln w="5000" cmpd="sng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50800" dist="38100" dir="5400000" algn="ctr" rotWithShape="0">
                  <a:schemeClr val="bg1"/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0" y="3212976"/>
            <a:ext cx="9144000" cy="196862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bg1"/>
                </a:solidFill>
              </a:rPr>
              <a:t>Anotace: </a:t>
            </a:r>
            <a:r>
              <a:rPr lang="cs-CZ" sz="2400" dirty="0" smtClean="0">
                <a:solidFill>
                  <a:schemeClr val="bg1"/>
                </a:solidFill>
              </a:rPr>
              <a:t>Prezentace pro hodinu literatury v devátém ročníku. Žák se seznamuje s osobností Bohumila Hrabala.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76479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548680"/>
            <a:ext cx="9144000" cy="1828800"/>
          </a:xfrm>
        </p:spPr>
        <p:txBody>
          <a:bodyPr>
            <a:normAutofit fontScale="90000"/>
          </a:bodyPr>
          <a:lstStyle/>
          <a:p>
            <a:r>
              <a:rPr lang="cs-CZ" sz="8000" dirty="0" smtClean="0"/>
              <a:t>Bohumil Hrabal</a:t>
            </a:r>
            <a:br>
              <a:rPr lang="cs-CZ" sz="8000" dirty="0" smtClean="0"/>
            </a:br>
            <a:r>
              <a:rPr lang="cs-CZ" sz="8000" dirty="0" smtClean="0"/>
              <a:t>(1914 - 1997)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67238" y="3424238"/>
            <a:ext cx="9525" cy="9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67238" y="3424238"/>
            <a:ext cx="9525" cy="9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67238" y="3424238"/>
            <a:ext cx="9525" cy="9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3429000"/>
            <a:ext cx="2952328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3429000"/>
            <a:ext cx="5329436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4109592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07904" y="0"/>
            <a:ext cx="5436096" cy="6858000"/>
          </a:xfrm>
        </p:spPr>
        <p:txBody>
          <a:bodyPr>
            <a:normAutofit/>
          </a:bodyPr>
          <a:lstStyle/>
          <a:p>
            <a:r>
              <a:rPr lang="cs-CZ" dirty="0" smtClean="0"/>
              <a:t>Československý spisovatel a  básník</a:t>
            </a:r>
          </a:p>
          <a:p>
            <a:r>
              <a:rPr lang="cs-CZ" dirty="0" smtClean="0"/>
              <a:t>Literatuře se začal věnovat až v šedesátých letech</a:t>
            </a:r>
          </a:p>
          <a:p>
            <a:r>
              <a:rPr lang="cs-CZ" dirty="0" smtClean="0"/>
              <a:t>Vystřídal mnoho zaměstnání, která se následně promítla i do jeho tvorby </a:t>
            </a:r>
          </a:p>
          <a:p>
            <a:r>
              <a:rPr lang="cs-CZ" dirty="0" smtClean="0"/>
              <a:t>S jeho dílem se pojí pojem </a:t>
            </a:r>
          </a:p>
          <a:p>
            <a:pPr>
              <a:buNone/>
            </a:pPr>
            <a:r>
              <a:rPr lang="cs-CZ" sz="6000" b="1" dirty="0" smtClean="0">
                <a:solidFill>
                  <a:srgbClr val="FF0000"/>
                </a:solidFill>
              </a:rPr>
              <a:t>    </a:t>
            </a:r>
            <a:r>
              <a:rPr lang="cs-CZ" sz="6000" b="1" dirty="0" err="1" smtClean="0">
                <a:solidFill>
                  <a:srgbClr val="FF0000"/>
                </a:solidFill>
              </a:rPr>
              <a:t>Pábitel</a:t>
            </a:r>
            <a:r>
              <a:rPr lang="cs-CZ" sz="6000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(člověk, který vidí v obyčejných věcech neobyčejné kouzlo)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-79930"/>
            <a:ext cx="4499993" cy="69379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4644008" cy="6858000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Próza: 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Obsluhoval jsem anglického krále </a:t>
            </a:r>
          </a:p>
          <a:p>
            <a:pPr>
              <a:buNone/>
            </a:pPr>
            <a:r>
              <a:rPr lang="cs-CZ" dirty="0" smtClean="0"/>
              <a:t>Ostře sledované vlaky</a:t>
            </a:r>
          </a:p>
          <a:p>
            <a:pPr>
              <a:buNone/>
            </a:pPr>
            <a:r>
              <a:rPr lang="cs-CZ" dirty="0" smtClean="0"/>
              <a:t>(film, režie Jiří </a:t>
            </a:r>
            <a:r>
              <a:rPr lang="cs-CZ" dirty="0" err="1" smtClean="0"/>
              <a:t>Menzel</a:t>
            </a:r>
            <a:r>
              <a:rPr lang="cs-CZ" dirty="0" smtClean="0"/>
              <a:t>, </a:t>
            </a:r>
            <a:r>
              <a:rPr lang="cs-CZ" dirty="0" err="1" smtClean="0"/>
              <a:t>oceněm</a:t>
            </a:r>
            <a:r>
              <a:rPr lang="cs-CZ" dirty="0" smtClean="0"/>
              <a:t> Oscarem 1967)</a:t>
            </a:r>
          </a:p>
          <a:p>
            <a:pPr>
              <a:buNone/>
            </a:pPr>
            <a:r>
              <a:rPr lang="cs-CZ" dirty="0" smtClean="0"/>
              <a:t>Příliš hlučná samota</a:t>
            </a:r>
          </a:p>
          <a:p>
            <a:pPr>
              <a:buNone/>
            </a:pPr>
            <a:r>
              <a:rPr lang="cs-CZ" dirty="0" smtClean="0"/>
              <a:t>Postřižiny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- pozn. všechny výše uvedené knihy byly zfilmovány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779912" y="0"/>
            <a:ext cx="4104456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Dílo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 t="9305" r="3233"/>
          <a:stretch>
            <a:fillRect/>
          </a:stretch>
        </p:blipFill>
        <p:spPr bwMode="auto">
          <a:xfrm>
            <a:off x="0" y="0"/>
            <a:ext cx="9144000" cy="702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5000" t="4724" r="14522"/>
          <a:stretch>
            <a:fillRect/>
          </a:stretch>
        </p:blipFill>
        <p:spPr bwMode="auto">
          <a:xfrm>
            <a:off x="-1" y="0"/>
            <a:ext cx="5073041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-1"/>
            <a:ext cx="4067944" cy="68580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4709160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/>
              <a:t>Použitá literatura a odkazy.</a:t>
            </a:r>
          </a:p>
          <a:p>
            <a:pPr>
              <a:buNone/>
            </a:pPr>
            <a:r>
              <a:rPr lang="cs-CZ" sz="3000" dirty="0" smtClean="0"/>
              <a:t>MARTINKOVÁ, V., Teorie literatury netradičně. 1.vyd. Praha, </a:t>
            </a:r>
            <a:r>
              <a:rPr lang="cs-CZ" sz="3000" dirty="0" err="1" smtClean="0"/>
              <a:t>Trizonia</a:t>
            </a:r>
            <a:r>
              <a:rPr lang="cs-CZ" sz="3000" dirty="0" smtClean="0"/>
              <a:t> 1995. ISBN 80-85573-61-X</a:t>
            </a:r>
          </a:p>
          <a:p>
            <a:pPr>
              <a:buNone/>
            </a:pPr>
            <a:r>
              <a:rPr lang="cs-CZ" sz="3000" dirty="0" smtClean="0"/>
              <a:t>VIEWEGHOVÁ, T., Čítanka pro 9. ročník základní školy, 1. </a:t>
            </a:r>
            <a:r>
              <a:rPr lang="cs-CZ" sz="3000" dirty="0" err="1" smtClean="0"/>
              <a:t>vyd</a:t>
            </a:r>
            <a:r>
              <a:rPr lang="cs-CZ" sz="3000" dirty="0" smtClean="0"/>
              <a:t>. Brno, Nová škola 2010. ISBN 978-80-7289-162-7</a:t>
            </a:r>
          </a:p>
          <a:p>
            <a:r>
              <a:rPr lang="cs-CZ" dirty="0" smtClean="0">
                <a:hlinkClick r:id="rId2"/>
              </a:rPr>
              <a:t>http://i.</a:t>
            </a:r>
            <a:r>
              <a:rPr lang="cs-CZ" dirty="0" err="1" smtClean="0">
                <a:hlinkClick r:id="rId2"/>
              </a:rPr>
              <a:t>idnes.cz</a:t>
            </a:r>
            <a:r>
              <a:rPr lang="cs-CZ" dirty="0" smtClean="0">
                <a:hlinkClick r:id="rId2"/>
              </a:rPr>
              <a:t>/07/072/</a:t>
            </a:r>
            <a:r>
              <a:rPr lang="cs-CZ" dirty="0" err="1" smtClean="0">
                <a:hlinkClick r:id="rId2"/>
              </a:rPr>
              <a:t>sph</a:t>
            </a:r>
            <a:r>
              <a:rPr lang="cs-CZ" dirty="0" smtClean="0">
                <a:hlinkClick r:id="rId2"/>
              </a:rPr>
              <a:t>/OFF1c79a2_Hrabal_autor_</a:t>
            </a:r>
            <a:r>
              <a:rPr lang="cs-CZ" dirty="0" err="1" smtClean="0">
                <a:hlinkClick r:id="rId2"/>
              </a:rPr>
              <a:t>neznamy</a:t>
            </a:r>
            <a:r>
              <a:rPr lang="cs-CZ" dirty="0" smtClean="0">
                <a:hlinkClick r:id="rId2"/>
              </a:rPr>
              <a:t>_1959.jpg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studentpoint.cz</a:t>
            </a:r>
            <a:r>
              <a:rPr lang="cs-CZ" dirty="0" smtClean="0">
                <a:hlinkClick r:id="rId3"/>
              </a:rPr>
              <a:t>/data/</a:t>
            </a:r>
            <a:r>
              <a:rPr lang="cs-CZ" dirty="0" err="1" smtClean="0">
                <a:hlinkClick r:id="rId3"/>
              </a:rPr>
              <a:t>resized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files</a:t>
            </a:r>
            <a:r>
              <a:rPr lang="cs-CZ" dirty="0" smtClean="0">
                <a:hlinkClick r:id="rId3"/>
              </a:rPr>
              <a:t>/literatura/620x1000-3089-hrn222369-hrabal-2-.</a:t>
            </a:r>
            <a:r>
              <a:rPr lang="cs-CZ" dirty="0" err="1" smtClean="0">
                <a:hlinkClick r:id="rId3"/>
              </a:rPr>
              <a:t>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fossbakken.com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gallery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Child</a:t>
            </a:r>
            <a:r>
              <a:rPr lang="cs-CZ" dirty="0" smtClean="0">
                <a:hlinkClick r:id="rId4"/>
              </a:rPr>
              <a:t>_231.jpg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arara.cz</a:t>
            </a:r>
            <a:r>
              <a:rPr lang="cs-CZ" dirty="0" smtClean="0">
                <a:hlinkClick r:id="rId5"/>
              </a:rPr>
              <a:t>/i/</a:t>
            </a:r>
            <a:r>
              <a:rPr lang="cs-CZ" dirty="0" err="1" smtClean="0">
                <a:hlinkClick r:id="rId5"/>
              </a:rPr>
              <a:t>imgs</a:t>
            </a:r>
            <a:r>
              <a:rPr lang="cs-CZ" dirty="0" smtClean="0">
                <a:hlinkClick r:id="rId5"/>
              </a:rPr>
              <a:t>_</a:t>
            </a:r>
            <a:r>
              <a:rPr lang="cs-CZ" dirty="0" err="1" smtClean="0">
                <a:hlinkClick r:id="rId5"/>
              </a:rPr>
              <a:t>orig</a:t>
            </a:r>
            <a:r>
              <a:rPr lang="cs-CZ" dirty="0" smtClean="0">
                <a:hlinkClick r:id="rId5"/>
              </a:rPr>
              <a:t>/603/265603.jpg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http://im9.cz/</a:t>
            </a:r>
            <a:r>
              <a:rPr lang="cs-CZ" dirty="0" err="1" smtClean="0">
                <a:hlinkClick r:id="rId6"/>
              </a:rPr>
              <a:t>iR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importprodukt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orig</a:t>
            </a:r>
            <a:r>
              <a:rPr lang="cs-CZ" dirty="0" smtClean="0">
                <a:hlinkClick r:id="rId6"/>
              </a:rPr>
              <a:t>/650/650eb6346fb13438b70412eb17cf1278--mmf250x250.jpg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http://www.filmy.</a:t>
            </a:r>
            <a:r>
              <a:rPr lang="cs-CZ" dirty="0" err="1" smtClean="0">
                <a:hlinkClick r:id="rId7"/>
              </a:rPr>
              <a:t>sikup.cz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files</a:t>
            </a:r>
            <a:r>
              <a:rPr lang="cs-CZ" dirty="0" smtClean="0">
                <a:hlinkClick r:id="rId7"/>
              </a:rPr>
              <a:t>/_640x480/</a:t>
            </a:r>
            <a:r>
              <a:rPr lang="cs-CZ" dirty="0" err="1" smtClean="0">
                <a:hlinkClick r:id="rId7"/>
              </a:rPr>
              <a:t>postrizinya.jpg</a:t>
            </a:r>
            <a:endParaRPr lang="cs-CZ" dirty="0" smtClean="0"/>
          </a:p>
          <a:p>
            <a:r>
              <a:rPr lang="cs-CZ" dirty="0" smtClean="0"/>
              <a:t>http://hdmag.cz/files/covers/obsluhoval-jsem-anglickeho-krale-blu-ray.jpg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i="1" dirty="0" smtClean="0"/>
              <a:t>Citováno dne 5. 6. 2012</a:t>
            </a:r>
            <a:endParaRPr lang="cs-CZ" dirty="0" smtClean="0"/>
          </a:p>
          <a:p>
            <a:r>
              <a:rPr lang="cs-CZ" i="1" dirty="0" smtClean="0"/>
              <a:t>DUM uložen na- http://dumy.</a:t>
            </a:r>
            <a:r>
              <a:rPr lang="cs-CZ" i="1" dirty="0" err="1" smtClean="0"/>
              <a:t>cz</a:t>
            </a:r>
            <a:r>
              <a:rPr lang="cs-CZ" i="1" dirty="0" smtClean="0"/>
              <a:t>/</a:t>
            </a:r>
            <a:r>
              <a:rPr lang="cs-CZ" i="1" dirty="0" err="1" smtClean="0"/>
              <a:t>materialy</a:t>
            </a:r>
            <a:r>
              <a:rPr lang="cs-CZ" i="1" dirty="0" smtClean="0"/>
              <a:t>/</a:t>
            </a:r>
            <a:r>
              <a:rPr lang="cs-CZ" i="1" dirty="0" err="1" smtClean="0"/>
              <a:t>prehled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145</TotalTime>
  <Words>195</Words>
  <Application>Microsoft Office PowerPoint</Application>
  <PresentationFormat>Předvádění na obrazovce (4:3)</PresentationFormat>
  <Paragraphs>39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Vrchol</vt:lpstr>
      <vt:lpstr>Název školy: ZŠ Klášterec nad Ohří, Krátká 676 Autor: Mgr. Hnilička Jiří Název materiálu: VY_32_INOVACE_20_18_Bohumil Hrabal Číslo projektu: CZ.1.07/1.4.00/21.1115  </vt:lpstr>
      <vt:lpstr>Bohumil Hrabal (1914 - 1997)</vt:lpstr>
      <vt:lpstr>Snímek 3</vt:lpstr>
      <vt:lpstr>Dílo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Čapek (1890 – 1938)</dc:title>
  <dc:creator>Hlína</dc:creator>
  <cp:lastModifiedBy>Hlína</cp:lastModifiedBy>
  <cp:revision>20</cp:revision>
  <dcterms:created xsi:type="dcterms:W3CDTF">2012-03-28T20:02:48Z</dcterms:created>
  <dcterms:modified xsi:type="dcterms:W3CDTF">2012-06-13T21:25:40Z</dcterms:modified>
</cp:coreProperties>
</file>