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39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9A0D89-379D-4FCE-A8AF-D24D96A659F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8EB7E8-2671-4F4E-B251-B0D63F233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F0D22-6860-4562-8065-4D49276C4B5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A29A54-6C17-4642-8CFC-1B1B866FF3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88D18-B755-415A-BB08-823915CCCEE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7DD6F-7B39-481A-A42D-D99F1690E1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D4E58C-D9F0-42AE-9B46-C048CF20B5B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10217-51FB-4BBA-8FEC-B9D1B4098E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2FBD3-ADAF-44E3-B8D9-A7FD42130FDE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251EB9-BC22-40FC-AFE3-1FB1F2EAAA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A0D49-3211-4C3F-8CD5-BEDD8E650E4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2FC93F-3181-4B47-93C2-52D986269E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62D09-9D0C-4820-BBF8-F510BCE442B1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39D11-690D-488D-AA2A-F78B9D93C8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363E42-5BDA-4D83-988E-1DF43C5A508F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D4DDBB-C51B-4620-BB10-BA72BE667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127CC6-0B7A-4C5F-A08B-99D4CF6C2103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494FC7-9A7A-41D4-B2DE-38A2A17FAD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B0537-4732-4A07-8D62-D8A96EE2882A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33DCE-0242-4421-B8AD-2250898BD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ACA6D-BA77-44B2-91FA-08B90A9EC03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CDB95-4EA7-4F8D-A5AE-0D37E1ED6C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24C2E5C-43E3-4D89-A784-DE3D9563DE7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6B2DA1F-5E51-4A9E-A6D6-59E55F3846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Kyselina_dusi%C4%8Dn%C3%A1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Soubor:Nitric-acid-3D-vdW.pn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Trinitrotoluene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Temazepam_10mg_tablets-1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Soubor:Phosphoric-acid-3D-vdW.pn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NT" TargetMode="External"/><Relationship Id="rId2" Type="http://schemas.openxmlformats.org/officeDocument/2006/relationships/hyperlink" Target="http://cs.wikipedia.org/wiki/Kyselina_dusi%C4%8Dn%C3%A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L%C3%A9%C4%8Diva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yselina_fosfore&#269;n&#225;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2051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060575"/>
            <a:ext cx="9144000" cy="5084763"/>
          </a:xfrm>
        </p:spPr>
        <p:txBody>
          <a:bodyPr>
            <a:normAutofit/>
          </a:bodyPr>
          <a:lstStyle/>
          <a:p>
            <a:pPr eaLnBrk="1" hangingPunct="1">
              <a:lnSpc>
                <a:spcPct val="70000"/>
              </a:lnSpc>
              <a:buFontTx/>
              <a:buNone/>
            </a:pPr>
            <a:r>
              <a:rPr lang="cs-CZ" sz="1200" smtClean="0"/>
              <a:t>Název DUMu:  VY_52_INOVACE_07_3_KYSELINA DUSIČNÁ, FOSFOREČNÁ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cs-CZ" sz="1200" smtClean="0"/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cs-CZ" sz="1200" smtClean="0"/>
              <a:t>Číslo skupiny:  3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cs-CZ" sz="1200" smtClean="0"/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cs-CZ" sz="1200" smtClean="0"/>
              <a:t>Autor: Ing. Stanislava Kolářová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cs-CZ" sz="1200" smtClean="0"/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cs-CZ" sz="1200" smtClean="0"/>
              <a:t>Vzdělávací oblast/Předmět/Téma: ČLOVĚK A PŘÍRODA / CHEMIE / KYSELINY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cs-CZ" sz="1200" smtClean="0"/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cs-CZ" sz="1200" smtClean="0"/>
              <a:t>Druh učebního materiálu: PREZENTACE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cs-CZ" sz="1200" smtClean="0"/>
          </a:p>
          <a:p>
            <a:pPr eaLnBrk="1" hangingPunct="1">
              <a:lnSpc>
                <a:spcPct val="70000"/>
              </a:lnSpc>
              <a:buFont typeface="Wingdings 2" pitchFamily="18" charset="2"/>
              <a:buNone/>
            </a:pPr>
            <a:r>
              <a:rPr lang="cs-CZ" sz="1200" smtClean="0"/>
              <a:t>Metodický list:	 NE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cs-CZ" sz="1200" smtClean="0"/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cs-CZ" sz="1200" smtClean="0"/>
              <a:t>Anotace: Formou prezentace seznámení žáků s významnými kyselinami (dusičná, fosforečná), s jejich vlastnostmi a využitím.  Prezentace zároveň slouží jako podklad pro zápis probrané látky.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cs-CZ" sz="1200" smtClean="0"/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cs-CZ" sz="1200" smtClean="0"/>
              <a:t>Ověřeno ve třídě: 9. A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cs-CZ" sz="1200" smtClean="0"/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cs-CZ" sz="1200" smtClean="0"/>
              <a:t>Datum ověření: 7.10.2011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cs-CZ" sz="1200" smtClean="0"/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cs-CZ" sz="1200" smtClean="0"/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cs-CZ" sz="120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cs-CZ" sz="120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cs-CZ" sz="1200" smtClean="0"/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cs-CZ" sz="1200" smtClean="0"/>
          </a:p>
          <a:p>
            <a:pPr eaLnBrk="1" hangingPunct="1">
              <a:lnSpc>
                <a:spcPct val="70000"/>
              </a:lnSpc>
              <a:buFontTx/>
              <a:buNone/>
            </a:pPr>
            <a:r>
              <a:rPr lang="cs-CZ" sz="1200" smtClean="0"/>
              <a:t>Datum:	7.10.2011		Podpis: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cs-CZ" sz="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Kyselina dusičná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atin typeface="Franklin Gothic Book" pitchFamily="34" charset="0"/>
              </a:rPr>
              <a:t>Kyselina dusičná HNO</a:t>
            </a:r>
            <a:r>
              <a:rPr lang="cs-CZ" b="1" baseline="-25000" dirty="0" smtClean="0">
                <a:latin typeface="Franklin Gothic Book" pitchFamily="34" charset="0"/>
              </a:rPr>
              <a:t>3</a:t>
            </a:r>
            <a:br>
              <a:rPr lang="cs-CZ" b="1" baseline="-25000" dirty="0" smtClean="0">
                <a:latin typeface="Franklin Gothic Book" pitchFamily="34" charset="0"/>
              </a:rPr>
            </a:b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970462"/>
          </a:xfrm>
        </p:spPr>
        <p:txBody>
          <a:bodyPr/>
          <a:lstStyle/>
          <a:p>
            <a:pPr eaLnBrk="1" hangingPunct="1"/>
            <a:r>
              <a:rPr lang="cs-CZ" smtClean="0"/>
              <a:t>koncentrovaná kyselina dusičná (65% až 68%) je nestálá bezbarvá kapalina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rozkládá se účinkem světla a vznikající NO</a:t>
            </a:r>
            <a:r>
              <a:rPr lang="cs-CZ" baseline="-25000" smtClean="0"/>
              <a:t>2  </a:t>
            </a:r>
            <a:r>
              <a:rPr lang="cs-CZ" smtClean="0"/>
              <a:t>ji zbarvuje žlutě až hnědočerně (proto tmavá nádoba)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reaguje téměř se všemi kovy (ne se zlatem a platinou) a jejich oxidy </a:t>
            </a:r>
          </a:p>
          <a:p>
            <a:pPr eaLnBrk="1" hangingPunct="1"/>
            <a:endParaRPr lang="cs-CZ" baseline="-25000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716463" y="6092825"/>
            <a:ext cx="442753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jaké může být využití?</a:t>
            </a:r>
          </a:p>
        </p:txBody>
      </p:sp>
      <p:pic>
        <p:nvPicPr>
          <p:cNvPr id="15364" name="Picture 6" descr="Kyselina dusičná">
            <a:hlinkClick r:id="rId2" tooltip="Kyselina dusičná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0"/>
            <a:ext cx="3414713" cy="98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7956550" y="1052513"/>
            <a:ext cx="762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1</a:t>
            </a:r>
          </a:p>
        </p:txBody>
      </p:sp>
      <p:pic>
        <p:nvPicPr>
          <p:cNvPr id="15366" name="Picture 4" descr="Model molekuly kyseliny dusičné">
            <a:hlinkClick r:id="rId4" tooltip="Model molekuly kyseliny dusičné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740650" y="4221163"/>
            <a:ext cx="1143000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7"/>
          <p:cNvSpPr txBox="1">
            <a:spLocks noChangeArrowheads="1"/>
          </p:cNvSpPr>
          <p:nvPr/>
        </p:nvSpPr>
        <p:spPr bwMode="auto">
          <a:xfrm>
            <a:off x="8382000" y="5157788"/>
            <a:ext cx="762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výroba: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839200" cy="4970462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Průmyslově se kyselina dusičná vyrábí oxidací amoniaku (čpavku) za katalýzy kovovou platinou za zvýšené teploty a tlaku: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4NH</a:t>
            </a:r>
            <a:r>
              <a:rPr lang="cs-CZ" baseline="-25000" dirty="0" smtClean="0"/>
              <a:t>3</a:t>
            </a:r>
            <a:r>
              <a:rPr lang="cs-CZ" dirty="0" smtClean="0"/>
              <a:t> + 5O</a:t>
            </a:r>
            <a:r>
              <a:rPr lang="cs-CZ" baseline="-25000" dirty="0" smtClean="0"/>
              <a:t>2</a:t>
            </a:r>
            <a:r>
              <a:rPr lang="cs-CZ" dirty="0" smtClean="0"/>
              <a:t> → 4NO + 6H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 algn="ctr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2NO + O</a:t>
            </a:r>
            <a:r>
              <a:rPr lang="cs-CZ" baseline="-25000" dirty="0" smtClean="0"/>
              <a:t>2</a:t>
            </a:r>
            <a:r>
              <a:rPr lang="cs-CZ" dirty="0" smtClean="0"/>
              <a:t> → 2NO</a:t>
            </a:r>
            <a:r>
              <a:rPr lang="cs-CZ" baseline="-25000" dirty="0" smtClean="0"/>
              <a:t>2</a:t>
            </a:r>
          </a:p>
          <a:p>
            <a:pPr algn="ctr"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3NO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 → 2HNO</a:t>
            </a:r>
            <a:r>
              <a:rPr lang="cs-CZ" baseline="-25000" dirty="0" smtClean="0"/>
              <a:t>3</a:t>
            </a:r>
            <a:r>
              <a:rPr lang="cs-CZ" dirty="0" smtClean="0"/>
              <a:t> + NO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u="sng" dirty="0" smtClean="0">
                <a:latin typeface="Franklin Gothic Book" pitchFamily="34" charset="0"/>
              </a:rPr>
              <a:t>Použití: </a:t>
            </a:r>
            <a:br>
              <a:rPr lang="cs-CZ" u="sng" dirty="0" smtClean="0">
                <a:latin typeface="Franklin Gothic Book" pitchFamily="34" charset="0"/>
              </a:rPr>
            </a:br>
            <a:endParaRPr lang="cs-CZ" dirty="0"/>
          </a:p>
        </p:txBody>
      </p:sp>
      <p:sp>
        <p:nvSpPr>
          <p:cNvPr id="17410" name="Zástupný symbol pro obsah 3"/>
          <p:cNvSpPr>
            <a:spLocks noGrp="1"/>
          </p:cNvSpPr>
          <p:nvPr>
            <p:ph idx="1"/>
          </p:nvPr>
        </p:nvSpPr>
        <p:spPr>
          <a:xfrm>
            <a:off x="179388" y="1773238"/>
            <a:ext cx="8686800" cy="4525962"/>
          </a:xfrm>
        </p:spPr>
        <p:txBody>
          <a:bodyPr/>
          <a:lstStyle/>
          <a:p>
            <a:pPr eaLnBrk="1" hangingPunct="1"/>
            <a:r>
              <a:rPr lang="cs-CZ" smtClean="0"/>
              <a:t>pro výrobu hnojiv, výbušnin, léčiv, barviv a plastů</a:t>
            </a:r>
          </a:p>
          <a:p>
            <a:pPr eaLnBrk="1" hangingPunct="1"/>
            <a:endParaRPr lang="cs-CZ" smtClean="0"/>
          </a:p>
        </p:txBody>
      </p:sp>
      <p:pic>
        <p:nvPicPr>
          <p:cNvPr id="17411" name="Picture 2" descr="Strukturní vzorec trinitrotoluenu">
            <a:hlinkClick r:id="rId2" tooltip="Strukturní vzorec trinitrotoluenu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3141663"/>
            <a:ext cx="2965450" cy="251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6" descr="http://upload.wikimedia.org/wikipedia/commons/thumb/3/33/Temazepam_10mg_tablets-1.jpg/200px-Temazepam_10mg_tablets-1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38713" y="3357563"/>
            <a:ext cx="3927475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ovéPole 6"/>
          <p:cNvSpPr txBox="1">
            <a:spLocks noChangeArrowheads="1"/>
          </p:cNvSpPr>
          <p:nvPr/>
        </p:nvSpPr>
        <p:spPr bwMode="auto">
          <a:xfrm>
            <a:off x="2700338" y="5373688"/>
            <a:ext cx="1262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3 - TNT</a:t>
            </a:r>
          </a:p>
        </p:txBody>
      </p:sp>
      <p:sp>
        <p:nvSpPr>
          <p:cNvPr id="17414" name="TextovéPole 7"/>
          <p:cNvSpPr txBox="1">
            <a:spLocks noChangeArrowheads="1"/>
          </p:cNvSpPr>
          <p:nvPr/>
        </p:nvSpPr>
        <p:spPr bwMode="auto">
          <a:xfrm>
            <a:off x="8027988" y="5516563"/>
            <a:ext cx="8270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4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endParaRPr lang="cs-CZ" sz="3600" smtClean="0"/>
          </a:p>
          <a:p>
            <a:pPr algn="ctr" eaLnBrk="1" hangingPunct="1">
              <a:buFont typeface="Wingdings 2" pitchFamily="18" charset="2"/>
              <a:buNone/>
            </a:pPr>
            <a:r>
              <a:rPr lang="cs-CZ" sz="3600" smtClean="0"/>
              <a:t>! nebezpečná žíravina, dráždí dýchací cesty a leptá pokožku, jejím rozkladem vzniká jedovatý oxid dusičitý !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algn="ctr" eaLnBrk="1" hangingPunct="1">
              <a:buFont typeface="Wingdings 2" pitchFamily="18" charset="2"/>
              <a:buNone/>
            </a:pPr>
            <a:r>
              <a:rPr lang="cs-CZ" b="1" smtClean="0"/>
              <a:t>	4HNO</a:t>
            </a:r>
            <a:r>
              <a:rPr lang="cs-CZ" b="1" baseline="-25000" smtClean="0"/>
              <a:t>3</a:t>
            </a:r>
            <a:r>
              <a:rPr lang="cs-CZ" b="1" smtClean="0"/>
              <a:t> → 4NO</a:t>
            </a:r>
            <a:r>
              <a:rPr lang="cs-CZ" b="1" baseline="-25000" smtClean="0"/>
              <a:t>2</a:t>
            </a:r>
            <a:r>
              <a:rPr lang="cs-CZ" b="1" smtClean="0"/>
              <a:t> + O</a:t>
            </a:r>
            <a:r>
              <a:rPr lang="cs-CZ" b="1" baseline="-25000" smtClean="0"/>
              <a:t>2</a:t>
            </a:r>
            <a:r>
              <a:rPr lang="cs-CZ" b="1" smtClean="0"/>
              <a:t> + 2H</a:t>
            </a:r>
            <a:r>
              <a:rPr lang="cs-CZ" b="1" baseline="-25000" smtClean="0"/>
              <a:t>2</a:t>
            </a:r>
            <a:r>
              <a:rPr lang="cs-CZ" b="1" smtClean="0"/>
              <a:t>O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Kyselina dusičná - </a:t>
            </a:r>
            <a:r>
              <a:rPr lang="cs-CZ" b="1" dirty="0" smtClean="0">
                <a:latin typeface="Franklin Gothic Book" pitchFamily="34" charset="0"/>
              </a:rPr>
              <a:t>HNO</a:t>
            </a:r>
            <a:r>
              <a:rPr lang="cs-CZ" b="1" baseline="-25000" dirty="0" smtClean="0">
                <a:latin typeface="Franklin Gothic Book" pitchFamily="34" charset="0"/>
              </a:rPr>
              <a:t>3</a:t>
            </a:r>
            <a:br>
              <a:rPr lang="cs-CZ" b="1" baseline="-25000" dirty="0" smtClean="0">
                <a:latin typeface="Franklin Gothic Book" pitchFamily="34" charset="0"/>
              </a:rPr>
            </a:b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0" y="1268413"/>
            <a:ext cx="9144000" cy="57324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koncentrovaná je nestálá bezbarvá kapalina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sz="2000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rozkládá se účinkem světla a vzniká jedovatý NO</a:t>
            </a:r>
            <a:r>
              <a:rPr lang="cs-CZ" baseline="-25000" smtClean="0"/>
              <a:t>2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sz="2000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vyrábí se z amoniaku</a:t>
            </a:r>
          </a:p>
          <a:p>
            <a:pPr eaLnBrk="1" hangingPunct="1">
              <a:lnSpc>
                <a:spcPct val="90000"/>
              </a:lnSpc>
            </a:pPr>
            <a:endParaRPr lang="cs-CZ" sz="2000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nebezpečná žíravina, dráždí dýchací cesty a leptá pokožku</a:t>
            </a:r>
          </a:p>
          <a:p>
            <a:pPr eaLnBrk="1" hangingPunct="1">
              <a:lnSpc>
                <a:spcPct val="90000"/>
              </a:lnSpc>
            </a:pPr>
            <a:endParaRPr lang="cs-CZ" sz="2000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použití pro výrobu hnojiv, výbušnin, léčiv, barviv a plastů</a:t>
            </a:r>
          </a:p>
          <a:p>
            <a:pPr eaLnBrk="1" hangingPunct="1">
              <a:lnSpc>
                <a:spcPct val="90000"/>
              </a:lnSpc>
            </a:pPr>
            <a:endParaRPr lang="cs-CZ" sz="2000" smtClean="0"/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0" y="0"/>
            <a:ext cx="3009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Kyselina fosforečná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Kyselina fosforečná – H</a:t>
            </a:r>
            <a:r>
              <a:rPr lang="cs-CZ" sz="1400" dirty="0"/>
              <a:t>3</a:t>
            </a:r>
            <a:r>
              <a:rPr lang="cs-CZ" dirty="0"/>
              <a:t>PO</a:t>
            </a:r>
            <a:r>
              <a:rPr lang="cs-CZ" sz="1400" dirty="0"/>
              <a:t>4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268413"/>
            <a:ext cx="9144000" cy="5589587"/>
          </a:xfrm>
        </p:spPr>
        <p:txBody>
          <a:bodyPr/>
          <a:lstStyle/>
          <a:p>
            <a:pPr eaLnBrk="1" hangingPunct="1">
              <a:buSzPct val="85000"/>
            </a:pPr>
            <a:r>
              <a:rPr lang="cs-CZ" smtClean="0"/>
              <a:t>přesné označení kyselina trihydrogenfosforečná</a:t>
            </a:r>
          </a:p>
          <a:p>
            <a:pPr eaLnBrk="1" hangingPunct="1">
              <a:buSzPct val="85000"/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SzPct val="85000"/>
            </a:pPr>
            <a:r>
              <a:rPr lang="cs-CZ" smtClean="0"/>
              <a:t>vyrábí se reakcí oxidu fosforečného s vodou nebo  reakcí fosforečnanů s kyselinou sírovou</a:t>
            </a:r>
          </a:p>
          <a:p>
            <a:pPr eaLnBrk="1" hangingPunct="1">
              <a:buSzPct val="85000"/>
              <a:buFont typeface="Wingdings 2" pitchFamily="18" charset="2"/>
              <a:buNone/>
            </a:pPr>
            <a:r>
              <a:rPr lang="cs-CZ" smtClean="0"/>
              <a:t>	</a:t>
            </a:r>
          </a:p>
          <a:p>
            <a:pPr eaLnBrk="1" hangingPunct="1">
              <a:buSzPct val="85000"/>
              <a:buFont typeface="Wingdings 2" pitchFamily="18" charset="2"/>
              <a:buNone/>
            </a:pPr>
            <a:r>
              <a:rPr lang="cs-CZ" smtClean="0"/>
              <a:t>			2P</a:t>
            </a:r>
            <a:r>
              <a:rPr lang="cs-CZ" sz="3100" baseline="-25000" smtClean="0"/>
              <a:t>2</a:t>
            </a:r>
            <a:r>
              <a:rPr lang="cs-CZ" smtClean="0"/>
              <a:t>O</a:t>
            </a:r>
            <a:r>
              <a:rPr lang="cs-CZ" sz="3100" baseline="-25000" smtClean="0"/>
              <a:t>5</a:t>
            </a:r>
            <a:r>
              <a:rPr lang="cs-CZ" smtClean="0"/>
              <a:t> + 6H</a:t>
            </a:r>
            <a:r>
              <a:rPr lang="cs-CZ" sz="3100" baseline="-25000" smtClean="0"/>
              <a:t>2</a:t>
            </a:r>
            <a:r>
              <a:rPr lang="cs-CZ" smtClean="0"/>
              <a:t>O → 4H</a:t>
            </a:r>
            <a:r>
              <a:rPr lang="cs-CZ" sz="3100" baseline="-25000" smtClean="0"/>
              <a:t>3</a:t>
            </a:r>
            <a:r>
              <a:rPr lang="cs-CZ" smtClean="0"/>
              <a:t>PO</a:t>
            </a:r>
            <a:r>
              <a:rPr lang="cs-CZ" sz="3100" baseline="-25000" smtClean="0"/>
              <a:t>4</a:t>
            </a:r>
          </a:p>
          <a:p>
            <a:pPr eaLnBrk="1" hangingPunct="1">
              <a:buSzPct val="85000"/>
              <a:buFont typeface="Wingdings 2" pitchFamily="18" charset="2"/>
              <a:buNone/>
            </a:pPr>
            <a:endParaRPr lang="cs-CZ" sz="3100" baseline="-25000" smtClean="0"/>
          </a:p>
          <a:p>
            <a:pPr eaLnBrk="1" hangingPunct="1">
              <a:buSzPct val="85000"/>
              <a:buFont typeface="Wingdings 2" pitchFamily="18" charset="2"/>
              <a:buNone/>
            </a:pPr>
            <a:r>
              <a:rPr lang="cs-CZ" smtClean="0"/>
              <a:t> Ca</a:t>
            </a:r>
            <a:r>
              <a:rPr lang="cs-CZ" baseline="-25000" smtClean="0"/>
              <a:t>3</a:t>
            </a:r>
            <a:r>
              <a:rPr lang="cs-CZ" smtClean="0"/>
              <a:t>(PO</a:t>
            </a:r>
            <a:r>
              <a:rPr lang="cs-CZ" sz="3100" baseline="-25000" smtClean="0"/>
              <a:t>4</a:t>
            </a:r>
            <a:r>
              <a:rPr lang="cs-CZ" smtClean="0"/>
              <a:t>)</a:t>
            </a:r>
            <a:r>
              <a:rPr lang="cs-CZ" sz="3100" baseline="-25000" smtClean="0"/>
              <a:t>2</a:t>
            </a:r>
            <a:r>
              <a:rPr lang="cs-CZ" smtClean="0"/>
              <a:t> + 2H</a:t>
            </a:r>
            <a:r>
              <a:rPr lang="cs-CZ" sz="3100" baseline="-25000" smtClean="0"/>
              <a:t>2</a:t>
            </a:r>
            <a:r>
              <a:rPr lang="cs-CZ" smtClean="0"/>
              <a:t>SO</a:t>
            </a:r>
            <a:r>
              <a:rPr lang="cs-CZ" sz="3100" baseline="-25000" smtClean="0"/>
              <a:t>4</a:t>
            </a:r>
            <a:r>
              <a:rPr lang="cs-CZ" smtClean="0"/>
              <a:t> → Ca(H</a:t>
            </a:r>
            <a:r>
              <a:rPr lang="cs-CZ" sz="3100" baseline="-25000" smtClean="0"/>
              <a:t>2</a:t>
            </a:r>
            <a:r>
              <a:rPr lang="cs-CZ" smtClean="0"/>
              <a:t>PO</a:t>
            </a:r>
            <a:r>
              <a:rPr lang="cs-CZ" sz="3100" baseline="-25000" smtClean="0"/>
              <a:t>4</a:t>
            </a:r>
            <a:r>
              <a:rPr lang="cs-CZ" smtClean="0"/>
              <a:t>)</a:t>
            </a:r>
            <a:r>
              <a:rPr lang="cs-CZ" sz="3100" baseline="-25000" smtClean="0"/>
              <a:t>2</a:t>
            </a:r>
            <a:r>
              <a:rPr lang="cs-CZ" smtClean="0"/>
              <a:t> + 2CaSO</a:t>
            </a:r>
            <a:r>
              <a:rPr lang="cs-CZ" sz="3100" baseline="-25000" smtClean="0"/>
              <a:t>4</a:t>
            </a:r>
          </a:p>
          <a:p>
            <a:pPr eaLnBrk="1" hangingPunct="1">
              <a:buSzPct val="85000"/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SzPct val="85000"/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1507" name="Picture 2" descr="Phosphoric-acid-3D-vdW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5825" y="0"/>
            <a:ext cx="13716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TextovéPole 4"/>
          <p:cNvSpPr txBox="1">
            <a:spLocks noChangeArrowheads="1"/>
          </p:cNvSpPr>
          <p:nvPr/>
        </p:nvSpPr>
        <p:spPr bwMode="auto">
          <a:xfrm>
            <a:off x="8243888" y="981075"/>
            <a:ext cx="7127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303837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SzPct val="85000"/>
              <a:buFont typeface="Wingdings 2"/>
              <a:buChar char=""/>
              <a:defRPr/>
            </a:pPr>
            <a:r>
              <a:rPr lang="cs-CZ" dirty="0" smtClean="0"/>
              <a:t>za normálních podmínek ji tvoří bezbarvé, tvrdé, kosočtverečné, hygroskopické krystalky, jejich rozpouštěním ve vodě vzniká 85% roztok (bezbarvá sirupovitá kapalina) </a:t>
            </a:r>
          </a:p>
          <a:p>
            <a:pPr eaLnBrk="1" fontAlgn="auto" hangingPunct="1">
              <a:spcAft>
                <a:spcPts val="0"/>
              </a:spcAft>
              <a:buSzPct val="85000"/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SzPct val="85000"/>
              <a:buFont typeface="Wingdings 2"/>
              <a:buChar char=""/>
              <a:defRPr/>
            </a:pPr>
            <a:r>
              <a:rPr lang="cs-CZ" dirty="0" smtClean="0"/>
              <a:t>trojsytná kyselina, tzn. že v její struktuře jsou tři hydroxylové skupiny schopné odštěpit proton</a:t>
            </a:r>
          </a:p>
          <a:p>
            <a:pPr eaLnBrk="1" fontAlgn="auto" hangingPunct="1">
              <a:spcAft>
                <a:spcPts val="0"/>
              </a:spcAft>
              <a:buSzPct val="85000"/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SzPct val="85000"/>
              <a:buFont typeface="Wingdings 2"/>
              <a:buChar char=""/>
              <a:defRPr/>
            </a:pPr>
            <a:r>
              <a:rPr lang="cs-CZ" dirty="0" smtClean="0"/>
              <a:t>tvoří tři řady solí: </a:t>
            </a:r>
            <a:r>
              <a:rPr lang="cs-CZ" dirty="0" err="1" smtClean="0"/>
              <a:t>dihydrogenfosforečnany</a:t>
            </a:r>
            <a:r>
              <a:rPr lang="cs-CZ" dirty="0" smtClean="0"/>
              <a:t>, </a:t>
            </a:r>
            <a:r>
              <a:rPr lang="cs-CZ" dirty="0" err="1" smtClean="0"/>
              <a:t>hydrogenfosforečnany</a:t>
            </a:r>
            <a:r>
              <a:rPr lang="cs-CZ" dirty="0" smtClean="0"/>
              <a:t> a fosforečnany</a:t>
            </a:r>
            <a:endParaRPr lang="cs-CZ" sz="1000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u="sng" smtClean="0">
                <a:solidFill>
                  <a:schemeClr val="tx1"/>
                </a:solidFill>
              </a:rPr>
              <a:t>Použití: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196975"/>
            <a:ext cx="8839200" cy="5661025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SzPct val="85000"/>
              <a:buFont typeface="Wingdings 2"/>
              <a:buChar char=""/>
              <a:defRPr/>
            </a:pPr>
            <a:r>
              <a:rPr lang="cs-CZ" dirty="0" smtClean="0"/>
              <a:t>k výrobě průmyslových hnojiv, při zpracování ropy a při úpravě kovů</a:t>
            </a:r>
          </a:p>
          <a:p>
            <a:pPr eaLnBrk="1" fontAlgn="auto" hangingPunct="1">
              <a:spcAft>
                <a:spcPts val="0"/>
              </a:spcAft>
              <a:buSzPct val="85000"/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SzPct val="85000"/>
              <a:buFont typeface="Wingdings 2"/>
              <a:buChar char=""/>
              <a:defRPr/>
            </a:pPr>
            <a:r>
              <a:rPr lang="cs-CZ" dirty="0" smtClean="0"/>
              <a:t>velmi čistá a zředěná se též využívá při výrobě nealkoholických nápojů místo kyseliny citronové (používá se označení E338; obsahuje ji například Coca-Cola) </a:t>
            </a:r>
          </a:p>
          <a:p>
            <a:pPr eaLnBrk="1" fontAlgn="auto" hangingPunct="1">
              <a:spcAft>
                <a:spcPts val="0"/>
              </a:spcAft>
              <a:buSzPct val="85000"/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SzPct val="85000"/>
              <a:buFont typeface="Wingdings 2"/>
              <a:buChar char=""/>
              <a:defRPr/>
            </a:pPr>
            <a:r>
              <a:rPr lang="cs-CZ" dirty="0" smtClean="0"/>
              <a:t>při výrobě léčiv a při přípravě zubních tmelů.</a:t>
            </a:r>
          </a:p>
          <a:p>
            <a:pPr eaLnBrk="1" fontAlgn="auto" hangingPunct="1">
              <a:spcAft>
                <a:spcPts val="0"/>
              </a:spcAft>
              <a:buSzPct val="85000"/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SzPct val="85000"/>
              <a:buFont typeface="Wingdings 2"/>
              <a:buChar char=""/>
              <a:defRPr/>
            </a:pPr>
            <a:r>
              <a:rPr lang="cs-CZ" dirty="0" smtClean="0"/>
              <a:t>sloučeniny kyseliny fosforečné v buňkách organismů mají zásadní význam pro život </a:t>
            </a:r>
          </a:p>
          <a:p>
            <a:pPr eaLnBrk="1" fontAlgn="auto" hangingPunct="1">
              <a:spcAft>
                <a:spcPts val="0"/>
              </a:spcAft>
              <a:buSzPct val="85000"/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Kyselina fosforečná – H</a:t>
            </a:r>
            <a:r>
              <a:rPr lang="cs-CZ" sz="1400" dirty="0" smtClean="0"/>
              <a:t>3</a:t>
            </a:r>
            <a:r>
              <a:rPr lang="cs-CZ" dirty="0" smtClean="0"/>
              <a:t>PO</a:t>
            </a:r>
            <a:r>
              <a:rPr lang="cs-CZ" sz="1400" dirty="0" smtClean="0"/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celým názvem kyselina </a:t>
            </a:r>
            <a:r>
              <a:rPr lang="cs-CZ" dirty="0" err="1" smtClean="0"/>
              <a:t>trihydrogenfosforečná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trojsytná kyselina, tzn. že v její struktuře jsou tři hydroxylové skupiny schopné odštěpit proton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použití k výrobě průmyslových hnojiv, při zpracování ropy a při úpravě kovů, v lékařském a potravinářském průmyslu, významná pro organismy  </a:t>
            </a:r>
            <a:endParaRPr lang="cs-CZ" dirty="0"/>
          </a:p>
        </p:txBody>
      </p:sp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0" y="0"/>
            <a:ext cx="3009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5259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obr. č. 1, 2 (kyselina dusičná)</a:t>
            </a:r>
          </a:p>
          <a:p>
            <a:pPr eaLnBrk="1" hangingPunct="1"/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6. 6. 2005, last modifakated on 2. 10. 2011 </a:t>
            </a:r>
            <a:r>
              <a:rPr lang="en-US" sz="2000" smtClean="0"/>
              <a:t>[</a:t>
            </a:r>
            <a:r>
              <a:rPr lang="cs-CZ" sz="2000" smtClean="0"/>
              <a:t>cit.2.10.2011</a:t>
            </a:r>
            <a:r>
              <a:rPr lang="en-US" sz="2000" smtClean="0"/>
              <a:t>]</a:t>
            </a:r>
            <a:r>
              <a:rPr lang="cs-CZ" sz="2000" smtClean="0"/>
              <a:t>.Dostupné z WWW: </a:t>
            </a:r>
            <a:r>
              <a:rPr lang="cs-CZ" sz="2000" smtClean="0">
                <a:hlinkClick r:id="rId2"/>
              </a:rPr>
              <a:t>http://cs.wikipedia.org/wiki/Kyselina_dusi%C4%8Dn%C3%A1</a:t>
            </a: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obr. č. 3 (TNT)</a:t>
            </a:r>
          </a:p>
          <a:p>
            <a:pPr eaLnBrk="1" hangingPunct="1"/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15. 2. 2005, last modifakated on 27. 9. 2011 </a:t>
            </a:r>
            <a:r>
              <a:rPr lang="en-US" sz="2000" smtClean="0"/>
              <a:t>[</a:t>
            </a:r>
            <a:r>
              <a:rPr lang="cs-CZ" sz="2000" smtClean="0"/>
              <a:t>cit. 2.10.2011</a:t>
            </a:r>
            <a:r>
              <a:rPr lang="en-US" sz="2000" smtClean="0"/>
              <a:t>]</a:t>
            </a:r>
            <a:r>
              <a:rPr lang="cs-CZ" sz="2000" smtClean="0"/>
              <a:t>.Dostupné z WWW: </a:t>
            </a:r>
            <a:r>
              <a:rPr lang="cs-CZ" sz="2000" smtClean="0">
                <a:hlinkClick r:id="rId3"/>
              </a:rPr>
              <a:t>http://cs.wikipedia.org/wiki/TNT</a:t>
            </a: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000" smtClean="0"/>
              <a:t>obr. č. 4 (léčiva)</a:t>
            </a:r>
          </a:p>
          <a:p>
            <a:pPr eaLnBrk="1" hangingPunct="1"/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24. 3. 2006, last modifakated on 18. 9. 2011 </a:t>
            </a:r>
            <a:r>
              <a:rPr lang="en-US" sz="2000" smtClean="0"/>
              <a:t>[</a:t>
            </a:r>
            <a:r>
              <a:rPr lang="cs-CZ" sz="2000" smtClean="0"/>
              <a:t>cit.2.10.2011</a:t>
            </a:r>
            <a:r>
              <a:rPr lang="en-US" sz="2000" smtClean="0"/>
              <a:t>]</a:t>
            </a:r>
            <a:r>
              <a:rPr lang="cs-CZ" sz="2000" smtClean="0"/>
              <a:t>.Dostupné z WWW: </a:t>
            </a:r>
            <a:r>
              <a:rPr lang="cs-CZ" sz="2000" smtClean="0">
                <a:hlinkClick r:id="rId4"/>
              </a:rPr>
              <a:t>http://cs.wikipedia.org/wiki/L%C3%A9%C4%8Diva</a:t>
            </a: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32432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obr. č. 5 (kyselina fosforečná)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smtClean="0"/>
              <a:t>In wikipedia: the free encyklopeddia </a:t>
            </a:r>
            <a:r>
              <a:rPr lang="en-US" sz="2200" smtClean="0"/>
              <a:t>[</a:t>
            </a:r>
            <a:r>
              <a:rPr lang="cs-CZ" sz="2200" smtClean="0"/>
              <a:t>online</a:t>
            </a:r>
            <a:r>
              <a:rPr lang="en-US" sz="2200" smtClean="0"/>
              <a:t>]</a:t>
            </a:r>
            <a:r>
              <a:rPr lang="cs-CZ" sz="2200" smtClean="0"/>
              <a:t>. St.Petersburg (Florida): Wikipedia Foundation, 18. 1. 2006, last modifakated on 14. 8. 2011 </a:t>
            </a:r>
            <a:r>
              <a:rPr lang="en-US" sz="2200" smtClean="0"/>
              <a:t>[</a:t>
            </a:r>
            <a:r>
              <a:rPr lang="cs-CZ" sz="2200" smtClean="0"/>
              <a:t>cit.2.10.2011</a:t>
            </a:r>
            <a:r>
              <a:rPr lang="en-US" sz="2200" smtClean="0"/>
              <a:t>]</a:t>
            </a:r>
            <a:r>
              <a:rPr lang="cs-CZ" sz="2200" smtClean="0"/>
              <a:t>.Dostupné z WWW: </a:t>
            </a:r>
            <a:r>
              <a:rPr lang="cs-CZ" sz="2200" smtClean="0">
                <a:hlinkClick r:id="rId2"/>
              </a:rPr>
              <a:t>http://cs.wikipedia.org/wiki/Kyselina_fosforečná</a:t>
            </a:r>
            <a:endParaRPr lang="cs-CZ" sz="2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cs-CZ" sz="2200" b="1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Text snímky č.3, - 5, 7, 9 - 11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b="1" smtClean="0"/>
              <a:t>Beneš.P, Pumpr V., Banýr J.: </a:t>
            </a:r>
            <a:r>
              <a:rPr lang="cs-CZ" sz="2200" i="1" smtClean="0"/>
              <a:t>Základy chemie 1.díl pro 2. stupeň základní školy, nižší ročníky víceletých gymnázií a střední školy. </a:t>
            </a:r>
            <a:r>
              <a:rPr lang="cs-CZ" sz="2200" smtClean="0"/>
              <a:t>Praha: Fortuna, 2005. 144 s. ISBN 80-7168-720-0 </a:t>
            </a:r>
          </a:p>
          <a:p>
            <a:pPr eaLnBrk="1" hangingPunct="1">
              <a:lnSpc>
                <a:spcPct val="80000"/>
              </a:lnSpc>
            </a:pPr>
            <a:endParaRPr lang="cs-CZ" sz="2200" smtClean="0"/>
          </a:p>
          <a:p>
            <a:pPr eaLnBrk="1" hangingPunct="1">
              <a:buFont typeface="Wingdings 2" pitchFamily="18" charset="2"/>
              <a:buChar char="Ò"/>
            </a:pPr>
            <a:r>
              <a:rPr lang="cs-CZ" sz="2200" smtClean="0"/>
              <a:t>Autorem materiálu a všech jeho částí, není-li uvedeno jinak, je Ing. Stanislava Kolářová.</a:t>
            </a:r>
          </a:p>
          <a:p>
            <a:pPr eaLnBrk="1" hangingPunct="1">
              <a:lnSpc>
                <a:spcPct val="80000"/>
              </a:lnSpc>
            </a:pPr>
            <a:endParaRPr lang="cs-CZ" sz="2200" smtClean="0"/>
          </a:p>
          <a:p>
            <a:pPr eaLnBrk="1" hangingPunct="1">
              <a:lnSpc>
                <a:spcPct val="80000"/>
              </a:lnSpc>
            </a:pPr>
            <a:endParaRPr lang="cs-CZ" sz="300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</TotalTime>
  <Words>640</Words>
  <Application>Microsoft Office PowerPoint</Application>
  <PresentationFormat>Předvádění na obrazovce (4:3)</PresentationFormat>
  <Paragraphs>98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14</vt:i4>
      </vt:variant>
    </vt:vector>
  </HeadingPairs>
  <TitlesOfParts>
    <vt:vector size="28" baseType="lpstr">
      <vt:lpstr>Arial</vt:lpstr>
      <vt:lpstr>Franklin Gothic Medium</vt:lpstr>
      <vt:lpstr>Franklin Gothic Book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Jaroslav Pešek</cp:lastModifiedBy>
  <cp:revision>6</cp:revision>
  <dcterms:created xsi:type="dcterms:W3CDTF">2011-10-01T19:25:13Z</dcterms:created>
  <dcterms:modified xsi:type="dcterms:W3CDTF">2012-06-20T20:04:50Z</dcterms:modified>
</cp:coreProperties>
</file>