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F9708-1EC0-4D47-BB5A-75AA55B1467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7E088E-B786-4747-BBCB-3061417C5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3E057-5EC1-4522-ACEC-079B2057DA6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3EADE0-D554-4421-A89D-291C3DC3FF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2E310-DD2E-4A1E-9F13-8C74662BE74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862C0-F987-4128-BF40-064B629B89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FCD39-45C5-4862-86FF-8E9A46D6C5F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7B792-911F-4A16-AD81-DF6D879A2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87F4C-2FBE-4B0E-9C26-87F62500EC0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DAC68-E21A-4ABB-9AB8-A28F2E7238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C8836-1495-4323-9902-F5C3A3C2024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DD8A6-B35B-49D9-8095-FB30646987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90327-0005-4999-8AAA-35250C84297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CF316-93F3-49B8-998D-41D22584F4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04306-7448-4DFD-80D9-A19ADDB6F9E1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82368-9372-4134-8317-69814F570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07869-C441-4B5D-8054-CDD499BD0D8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D818E-7EA4-41CA-AAC5-E56CCF356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115FE-2284-4140-9DAD-57FDE3B094E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FE7E2-2FBF-4BDF-95D9-3062B187ED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4D5E3-55E7-4A88-88CE-6102E4D670F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8398A-8062-4AEC-9ABD-EB5E8075F0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5D92340-68CF-4903-8F23-163BE6656E8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4312DB-0AB6-4DCD-91A6-30A7DBEF6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             	 </a:t>
            </a:r>
            <a:r>
              <a:rPr lang="cs-CZ" dirty="0" smtClean="0"/>
              <a:t>Výukový materiál</a:t>
            </a:r>
          </a:p>
        </p:txBody>
      </p:sp>
      <p:sp>
        <p:nvSpPr>
          <p:cNvPr id="10243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989138"/>
            <a:ext cx="9144000" cy="4868862"/>
          </a:xfrm>
        </p:spPr>
        <p:txBody>
          <a:bodyPr>
            <a:no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VY_52_INOVACE_08_3_</a:t>
            </a:r>
            <a:r>
              <a:rPr lang="cs-CZ" sz="1200" cap="all" dirty="0" smtClean="0"/>
              <a:t>kyseliny-křížovka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Číslo skupiny:  	3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Autor: 	Ing. Stanislava Kolářová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Vzdělávací oblast/Předmět/Téma: ČLOVĚK A PŘÍRODA / CHEMIE / KYSELINY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Druh učebního materiálu: 	KŘÍŽOVKA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Metodický list:	</a:t>
            </a:r>
            <a:r>
              <a:rPr lang="cs-CZ" sz="1200" dirty="0"/>
              <a:t> </a:t>
            </a:r>
            <a:r>
              <a:rPr lang="cs-CZ" sz="1200" dirty="0" smtClean="0"/>
              <a:t>NE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Anotace: tematická křížovka sloužící k procvičení vzorců a názvů kyselin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Ověřeno ve třídě: 9. 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Datum ověření: 13. 10. 2011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Datum:	 13. 10. 2011 		Podpis: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63408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Pojmenuj kyseliny napsané vzorci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0825" y="1412875"/>
          <a:ext cx="8569325" cy="4699000"/>
        </p:xfrm>
        <a:graphic>
          <a:graphicData uri="http://schemas.openxmlformats.org/drawingml/2006/table">
            <a:tbl>
              <a:tblPr/>
              <a:tblGrid>
                <a:gridCol w="1044253"/>
                <a:gridCol w="592475"/>
                <a:gridCol w="388855"/>
                <a:gridCol w="429862"/>
                <a:gridCol w="470161"/>
                <a:gridCol w="470161"/>
                <a:gridCol w="469453"/>
                <a:gridCol w="469453"/>
                <a:gridCol w="469453"/>
                <a:gridCol w="469453"/>
                <a:gridCol w="478646"/>
                <a:gridCol w="469453"/>
                <a:gridCol w="469453"/>
                <a:gridCol w="469453"/>
                <a:gridCol w="469453"/>
                <a:gridCol w="469453"/>
                <a:gridCol w="469453"/>
              </a:tblGrid>
              <a:tr h="582464">
                <a:tc>
                  <a:txBody>
                    <a:bodyPr/>
                    <a:lstStyle/>
                    <a:p>
                      <a:pPr marL="1260475" indent="-126047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latin typeface="Calibri"/>
                          <a:ea typeface="Calibri"/>
                          <a:cs typeface="Times New Roman"/>
                        </a:rPr>
                        <a:t>HCl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260475" indent="-12604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2464">
                <a:tc>
                  <a:txBody>
                    <a:bodyPr/>
                    <a:lstStyle/>
                    <a:p>
                      <a:pPr marL="1260475" indent="-126047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HCN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260475" indent="-12604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2464">
                <a:tc>
                  <a:txBody>
                    <a:bodyPr/>
                    <a:lstStyle/>
                    <a:p>
                      <a:pPr marL="1260475" indent="-126047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r>
                        <a:rPr lang="cs-CZ" sz="2200" baseline="-250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SO</a:t>
                      </a:r>
                      <a:r>
                        <a:rPr lang="cs-CZ" sz="2200" baseline="-25000"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260475" indent="-12604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874">
                <a:tc>
                  <a:txBody>
                    <a:bodyPr/>
                    <a:lstStyle/>
                    <a:p>
                      <a:pPr marL="1260475" indent="-126047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r>
                        <a:rPr lang="cs-CZ" sz="2200" baseline="-250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PO</a:t>
                      </a:r>
                      <a:r>
                        <a:rPr lang="cs-CZ" sz="2200" baseline="-25000"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260475" indent="-12604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marL="1260475" indent="-126047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r>
                        <a:rPr lang="cs-CZ" sz="2200" baseline="-250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CO</a:t>
                      </a:r>
                      <a:r>
                        <a:rPr lang="cs-CZ" sz="2200" baseline="-250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260475" indent="-12604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2464">
                <a:tc>
                  <a:txBody>
                    <a:bodyPr/>
                    <a:lstStyle/>
                    <a:p>
                      <a:pPr marL="1260475" indent="-126047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r>
                        <a:rPr lang="cs-CZ" sz="2200" baseline="-250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SO</a:t>
                      </a:r>
                      <a:r>
                        <a:rPr lang="cs-CZ" sz="2200" baseline="-250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260475" indent="-12604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2464">
                <a:tc>
                  <a:txBody>
                    <a:bodyPr/>
                    <a:lstStyle/>
                    <a:p>
                      <a:pPr marL="1260475" indent="-126047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HNO</a:t>
                      </a:r>
                      <a:r>
                        <a:rPr lang="cs-CZ" sz="2200" baseline="-250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260475" indent="-12604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82464">
                <a:tc>
                  <a:txBody>
                    <a:bodyPr/>
                    <a:lstStyle/>
                    <a:p>
                      <a:pPr marL="1260475" indent="-126047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HSCN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260475" indent="-12604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latin typeface="Calibri"/>
                        <a:ea typeface="Times New Roman"/>
                      </a:endParaRPr>
                    </a:p>
                  </a:txBody>
                  <a:tcPr marL="83814" marR="83814" marT="41907" marB="4190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křížovka kyseliny - řešení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84213" y="1700213"/>
          <a:ext cx="8064500" cy="4232275"/>
        </p:xfrm>
        <a:graphic>
          <a:graphicData uri="http://schemas.openxmlformats.org/drawingml/2006/table">
            <a:tbl>
              <a:tblPr/>
              <a:tblGrid>
                <a:gridCol w="982662"/>
                <a:gridCol w="569913"/>
                <a:gridCol w="330200"/>
                <a:gridCol w="444500"/>
                <a:gridCol w="436562"/>
                <a:gridCol w="444500"/>
                <a:gridCol w="441325"/>
                <a:gridCol w="442913"/>
                <a:gridCol w="444500"/>
                <a:gridCol w="441325"/>
                <a:gridCol w="441325"/>
                <a:gridCol w="444500"/>
                <a:gridCol w="442912"/>
                <a:gridCol w="442913"/>
                <a:gridCol w="438150"/>
                <a:gridCol w="438150"/>
                <a:gridCol w="438150"/>
              </a:tblGrid>
              <a:tr h="522288"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HCl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CH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2288"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HCN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Y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</a:t>
                      </a:r>
                      <a:r>
                        <a:rPr kumimoji="0" lang="cs-CZ" sz="20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SO</a:t>
                      </a:r>
                      <a:r>
                        <a:rPr kumimoji="0" lang="cs-CZ" sz="20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113"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</a:t>
                      </a:r>
                      <a:r>
                        <a:rPr kumimoji="0" lang="cs-CZ" sz="20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PO</a:t>
                      </a:r>
                      <a:r>
                        <a:rPr kumimoji="0" lang="cs-CZ" sz="20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F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F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E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</a:t>
                      </a:r>
                      <a:r>
                        <a:rPr kumimoji="0" lang="cs-CZ" sz="20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CO</a:t>
                      </a:r>
                      <a:r>
                        <a:rPr kumimoji="0" lang="cs-CZ" sz="20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U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I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I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2288"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</a:t>
                      </a:r>
                      <a:r>
                        <a:rPr kumimoji="0" lang="cs-CZ" sz="20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SO</a:t>
                      </a:r>
                      <a:r>
                        <a:rPr kumimoji="0" lang="cs-CZ" sz="20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I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Ř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I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I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HNO</a:t>
                      </a:r>
                      <a:r>
                        <a:rPr kumimoji="0" lang="cs-CZ" sz="20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U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2288"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HSCN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I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Y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260475" marR="0" lvl="0" indent="-1260475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75265" marR="75265" marT="37633" marB="3763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</a:rPr>
              <a:t>CITACE</a:t>
            </a:r>
          </a:p>
        </p:txBody>
      </p:sp>
      <p:sp>
        <p:nvSpPr>
          <p:cNvPr id="2457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 2" pitchFamily="18" charset="2"/>
              <a:buChar char="Ò"/>
            </a:pPr>
            <a:r>
              <a:rPr lang="cs-CZ" smtClean="0"/>
              <a:t>Autorem materiálu a všech jeho částí, není-li uvedeno jinak, je Ing. Stanislava Kolářová.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0</TotalTime>
  <Words>264</Words>
  <Application>Microsoft Office PowerPoint</Application>
  <PresentationFormat>Předvádění na obrazovce (4:3)</PresentationFormat>
  <Paragraphs>116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4</vt:i4>
      </vt:variant>
    </vt:vector>
  </HeadingPairs>
  <TitlesOfParts>
    <vt:vector size="19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Jaroslav Pešek</cp:lastModifiedBy>
  <cp:revision>3</cp:revision>
  <dcterms:created xsi:type="dcterms:W3CDTF">2011-10-12T12:27:51Z</dcterms:created>
  <dcterms:modified xsi:type="dcterms:W3CDTF">2012-06-20T16:45:48Z</dcterms:modified>
</cp:coreProperties>
</file>