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717E9E-AC77-4A4F-8F19-5FC5B5CBD38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FBB186-5B89-4184-B1AF-3F300C9D10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B803A-7A41-49E1-8A62-2A7E961F3C5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ED6617-F0AC-4ED0-8274-C343CD0837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770FE-B6A9-4BBA-B91F-1CC1BE2FA18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B9447D-103D-46D0-8597-6330A738D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D0864-65A3-4C04-92D1-DDCB81F4F57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27C70-83FB-4C42-AAA7-161971C585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D3E46-1889-44F4-A409-49846B99207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6A5C2A-6F56-49CF-9829-E7990BEF39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35E76-F038-4749-9E90-44FE4CD6D079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CCCD4-59A5-4A4F-9224-082143CC12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AF0CE-DDD0-4DEF-B046-D3872768F8BF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35A75-5C70-4C67-978D-4DE592DD81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AF1355-0CED-419B-B8EB-DB249B85828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E130E-F608-4DFA-8DC5-8E65212B6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28C204-1B7E-48C6-AB91-E0747D421F0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F14BC-9BBF-48BC-90F2-E795DE7E34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DE490-30DA-4D65-8505-3319C1A23F65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80C67E-2CF4-42FD-9F78-9F6C049F3E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D917C-59EC-458A-A128-2A6769CA99E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2AA19-49BE-4FB2-AB45-C149C9732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4323BA3-A545-41ED-988A-ED518378FCD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71F192-C0D6-4F33-A192-AA162EBCE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SodiumHydroxid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://cs.wikipedia.org/wiki/Soubor:Sodium-hydroxide-crystal-3D-vdW.pn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Hazard_C.sv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Hazard_C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hyperlink" Target="file:///\\upload.wikimedia.org\wikipedia\commons\e\ed\Hazard_X.sv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ydroxid_v%C3%A1penat%C3%BD" TargetMode="External"/><Relationship Id="rId2" Type="http://schemas.openxmlformats.org/officeDocument/2006/relationships/hyperlink" Target="http://cs.wikipedia.org/wiki/Hydroxid_sodn%C3%B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914400" y="0"/>
            <a:ext cx="8229600" cy="19304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5084762"/>
          </a:xfrm>
        </p:spPr>
        <p:txBody>
          <a:bodyPr>
            <a:noAutofit/>
          </a:bodyPr>
          <a:lstStyle/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VY_52_INOVACE_09_3_</a:t>
            </a:r>
            <a:r>
              <a:rPr lang="cs-CZ" sz="1200" cap="all" dirty="0" smtClean="0"/>
              <a:t>hydroxidy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Číslo skupiny:  3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Autor: Ing. Stanislava Kolářová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Vzdělávací oblast/Předmět/Téma: ČLOVĚK A PŘÍRODA / CHEMIE / HYDROXIDY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Druh učebního materiálu: PREZENTACE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Metodický list:	  NE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Anotace: Formou prezentace seznámit žáky s hydroxidy, s jejich významnými zástupci (hydroxid sodný, hydroxid vápenatý), s jejich vlastnostmi i bezpečností při práci s nimi. Prezentace zároveň slouží jako podklad pro zápis nové látky do sešitu.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Ověřeno ve třídě: 9.A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Datum ověření: 14.10. 2011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r>
              <a:rPr lang="cs-CZ" sz="1200" dirty="0" smtClean="0"/>
              <a:t>Dávám souhlas, aby moje dílo bylo dáno k dispozici veřejnosti k účelům volného užití (§30 odst. 1 zákona 121/2000 Sb.), tj. že </a:t>
            </a:r>
            <a:r>
              <a:rPr lang="cs-CZ" sz="1200" dirty="0" smtClean="0"/>
              <a:t>                          k </a:t>
            </a:r>
            <a:r>
              <a:rPr lang="cs-CZ" sz="1200" dirty="0" smtClean="0"/>
              <a:t>uvedeným účelům může být kýmkoliv zveřejňováno, používáno, upravováno a uchováváno.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Arial" charset="0"/>
              <a:buNone/>
              <a:defRPr/>
            </a:pPr>
            <a:endParaRPr lang="cs-CZ" sz="1200" dirty="0" smtClean="0"/>
          </a:p>
          <a:p>
            <a:pPr fontAlgn="auto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1200" dirty="0" smtClean="0"/>
              <a:t>Datum:	 14.10. 2011 		Podpis: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Hydroxidy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Hydroxidy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Tříprvkové sloučeniny, které obsahují hydroxidové anionty OH  vázané na kationty kovu, popřípadě na NH</a:t>
            </a:r>
            <a:r>
              <a:rPr lang="cs-CZ" sz="1400" dirty="0" smtClean="0"/>
              <a:t>4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např.  hydroxid sodný </a:t>
            </a:r>
            <a:r>
              <a:rPr lang="cs-CZ" dirty="0" err="1" smtClean="0"/>
              <a:t>NaOH</a:t>
            </a:r>
            <a:endParaRPr lang="cs-CZ" dirty="0" smtClean="0"/>
          </a:p>
          <a:p>
            <a:pPr lvl="3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smtClean="0"/>
              <a:t>hydroxid vápenatý Ca(OH)</a:t>
            </a:r>
            <a:r>
              <a:rPr lang="cs-CZ" dirty="0" smtClean="0"/>
              <a:t>2        čteme 2x</a:t>
            </a:r>
          </a:p>
          <a:p>
            <a:pPr lvl="3"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0" lvl="3" algn="just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200" dirty="0" smtClean="0"/>
              <a:t>koncentrované roztoky hydroxidů a ve vodě rozpustné roztoky jsou žíraviny !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6804025" y="4292600"/>
            <a:ext cx="360363" cy="73025"/>
          </a:xfrm>
          <a:prstGeom prst="straightConnector1">
            <a:avLst/>
          </a:prstGeom>
          <a:ln>
            <a:solidFill>
              <a:schemeClr val="accent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4" name="TextovéPole 8"/>
          <p:cNvSpPr txBox="1">
            <a:spLocks noChangeArrowheads="1"/>
          </p:cNvSpPr>
          <p:nvPr/>
        </p:nvSpPr>
        <p:spPr bwMode="auto">
          <a:xfrm>
            <a:off x="4643438" y="2060575"/>
            <a:ext cx="24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-</a:t>
            </a:r>
          </a:p>
        </p:txBody>
      </p:sp>
      <p:sp>
        <p:nvSpPr>
          <p:cNvPr id="15365" name="TextovéPole 9"/>
          <p:cNvSpPr txBox="1">
            <a:spLocks noChangeArrowheads="1"/>
          </p:cNvSpPr>
          <p:nvPr/>
        </p:nvSpPr>
        <p:spPr bwMode="auto">
          <a:xfrm>
            <a:off x="4572000" y="2492375"/>
            <a:ext cx="31908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+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0" y="0"/>
            <a:ext cx="32591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hydroxid sodný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303837"/>
          </a:xfrm>
        </p:spPr>
        <p:txBody>
          <a:bodyPr/>
          <a:lstStyle/>
          <a:p>
            <a:r>
              <a:rPr lang="cs-CZ" dirty="0" smtClean="0"/>
              <a:t>silně zásaditá anorganická sloučenina. Zastaralé triviální názvy této látky jsou </a:t>
            </a:r>
            <a:r>
              <a:rPr lang="cs-CZ" b="1" dirty="0" smtClean="0"/>
              <a:t>natron</a:t>
            </a:r>
            <a:r>
              <a:rPr lang="cs-CZ" dirty="0" smtClean="0"/>
              <a:t> nebo </a:t>
            </a:r>
            <a:r>
              <a:rPr lang="cs-CZ" b="1" dirty="0" smtClean="0"/>
              <a:t>louh sodný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potravinářství je označován kódem </a:t>
            </a:r>
            <a:r>
              <a:rPr lang="cs-CZ" b="1" dirty="0" smtClean="0"/>
              <a:t>E524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čistém stavu je to pevná bílá látka </a:t>
            </a:r>
            <a:r>
              <a:rPr lang="cs-CZ" dirty="0" smtClean="0"/>
              <a:t>                    ve </a:t>
            </a:r>
            <a:r>
              <a:rPr lang="cs-CZ" dirty="0" smtClean="0"/>
              <a:t>formě peciček, lístečků nebo granulí, silně hygroskopická a pohlcující oxid uhličitý </a:t>
            </a:r>
            <a:r>
              <a:rPr lang="cs-CZ" dirty="0" smtClean="0"/>
              <a:t>                  ze </a:t>
            </a:r>
            <a:r>
              <a:rPr lang="cs-CZ" dirty="0" smtClean="0"/>
              <a:t>vzduchu, čímž vzniká uhličitan sodný; proto musí být uchovávána v hermeticky uzavřených obalech.</a:t>
            </a:r>
          </a:p>
          <a:p>
            <a:endParaRPr lang="cs-CZ" dirty="0" smtClean="0"/>
          </a:p>
        </p:txBody>
      </p:sp>
      <p:pic>
        <p:nvPicPr>
          <p:cNvPr id="16387" name="Picture 2" descr="Hydroxid sodný">
            <a:hlinkClick r:id="rId2" tooltip="Hydroxid sodn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0"/>
            <a:ext cx="2195512" cy="174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Krystalová mřížka hydroxidu sodného">
            <a:hlinkClick r:id="rId4" tooltip="Krystalová mřížka hydroxidu sodného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4663" y="0"/>
            <a:ext cx="1905000" cy="142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BEZPEČNOST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Hydroxid sodný není sice hořlavý ani výbušný, ale je to velmi silná žíravina a zdraví škodlivá látka.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Při poleptání okamžitě omývejte napadené místo pokožky proudem studené vody a následně neutralizujte poleptané místo slabou kyselinou (zředěný ocet nebo kyselina citronová).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Při zasažení očí se nesmí nikdy neutralizovat, pouze neustále vymývat vodou. 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Pokud se jedná o poleptání většího rozsahu, zasažení očí či přetrvávající zdravotní potíže, navštivte ihned lékaře.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17411" name="Picture 2" descr="Žíravý">
            <a:hlinkClick r:id="rId2" tooltip="Žírav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650" y="188913"/>
            <a:ext cx="1146175" cy="1147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8200"/>
          </a:xfrm>
        </p:spPr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dirty="0" smtClean="0"/>
              <a:t>hydroxid</a:t>
            </a:r>
            <a:r>
              <a:rPr lang="cs-CZ" sz="1600" dirty="0" smtClean="0"/>
              <a:t>  </a:t>
            </a:r>
            <a:r>
              <a:rPr lang="cs-CZ" sz="3200" cap="none" dirty="0" smtClean="0"/>
              <a:t>SODNÝ (</a:t>
            </a:r>
            <a:r>
              <a:rPr lang="cs-CZ" sz="3200" cap="none" dirty="0" err="1" smtClean="0"/>
              <a:t>NaOH</a:t>
            </a:r>
            <a:r>
              <a:rPr lang="cs-CZ" sz="3200" cap="none" dirty="0" smtClean="0"/>
              <a:t>)</a:t>
            </a:r>
            <a:r>
              <a:rPr lang="cs-CZ" sz="3200" dirty="0" smtClean="0"/>
              <a:t>,</a:t>
            </a:r>
            <a:r>
              <a:rPr lang="cs-CZ" sz="1600" dirty="0" smtClean="0"/>
              <a:t> </a:t>
            </a:r>
            <a:br>
              <a:rPr lang="cs-CZ" sz="1600" dirty="0" smtClean="0"/>
            </a:br>
            <a:r>
              <a:rPr lang="cs-CZ" sz="3200" dirty="0" smtClean="0"/>
              <a:t>hydroxid draselný (KOH)</a:t>
            </a:r>
            <a:endParaRPr lang="cs-CZ" sz="3200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r>
              <a:rPr lang="cs-CZ" smtClean="0"/>
              <a:t>bílé, pevné, ve vodě dobře rozpustné látky, nejčastěji ve formě peciček</a:t>
            </a:r>
          </a:p>
          <a:p>
            <a:r>
              <a:rPr lang="cs-CZ" smtClean="0"/>
              <a:t>KOH, NaOH a jejich roztoky (louhy) jsou žíraviny</a:t>
            </a:r>
          </a:p>
          <a:p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u="sng" smtClean="0"/>
              <a:t>použití:</a:t>
            </a:r>
          </a:p>
          <a:p>
            <a:r>
              <a:rPr lang="cs-CZ" smtClean="0"/>
              <a:t>výroba papíru, mýdel, hliníku, plastů, odstraňování starých nátěrů, čištění pivních lahví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0"/>
            <a:ext cx="19145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</a:t>
            </a:r>
          </a:p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Hydroxid vápenatý</a:t>
            </a:r>
            <a:endParaRPr lang="cs-CZ" dirty="0"/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413"/>
            <a:ext cx="8839200" cy="5589587"/>
          </a:xfrm>
        </p:spPr>
        <p:txBody>
          <a:bodyPr/>
          <a:lstStyle/>
          <a:p>
            <a:endParaRPr lang="cs-CZ" sz="3600" smtClean="0"/>
          </a:p>
          <a:p>
            <a:r>
              <a:rPr lang="cs-CZ" smtClean="0"/>
              <a:t>tradičně nazývaný </a:t>
            </a:r>
            <a:r>
              <a:rPr lang="cs-CZ" b="1" smtClean="0"/>
              <a:t>hašené vápno</a:t>
            </a:r>
            <a:r>
              <a:rPr lang="cs-CZ" smtClean="0"/>
              <a:t>, </a:t>
            </a:r>
            <a:r>
              <a:rPr lang="cs-CZ" b="1" smtClean="0"/>
              <a:t>vápenný hydrát</a:t>
            </a:r>
            <a:r>
              <a:rPr lang="cs-CZ" smtClean="0"/>
              <a:t> nebo jen </a:t>
            </a:r>
            <a:r>
              <a:rPr lang="cs-CZ" b="1" smtClean="0"/>
              <a:t>vápno</a:t>
            </a:r>
            <a:r>
              <a:rPr lang="cs-CZ" smtClean="0"/>
              <a:t>, je anorganická sloučenina s chemickým vzorcem Ca(OH)</a:t>
            </a:r>
            <a:r>
              <a:rPr lang="cs-CZ" baseline="-25000" smtClean="0"/>
              <a:t>2</a:t>
            </a:r>
            <a:r>
              <a:rPr lang="cs-CZ" smtClean="0"/>
              <a:t>. Je to bezbarvá krystalická látka nebo bílý prášek.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</a:t>
            </a:r>
          </a:p>
          <a:p>
            <a:r>
              <a:rPr lang="cs-CZ" smtClean="0"/>
              <a:t>Vyrábí se z oxidu vápenatého (nazývaného </a:t>
            </a:r>
            <a:r>
              <a:rPr lang="cs-CZ" b="1" smtClean="0"/>
              <a:t>pálené vápno</a:t>
            </a:r>
            <a:r>
              <a:rPr lang="cs-CZ" smtClean="0"/>
              <a:t>) směšováním s vodou - tento proces se nazývá hašení vápna. </a:t>
            </a:r>
          </a:p>
          <a:p>
            <a:endParaRPr lang="cs-CZ" smtClean="0"/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125" y="188913"/>
            <a:ext cx="2381250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052513"/>
            <a:ext cx="8686800" cy="5472112"/>
          </a:xfrm>
        </p:spPr>
        <p:txBody>
          <a:bodyPr>
            <a:normAutofit fontScale="92500"/>
          </a:bodyPr>
          <a:lstStyle/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Lze ho připravit také srážením při směšování vodného roztoku chloridu vápenatého s vodným roztokem hydroxidu sodného. V přírodě se vyskytuje jako nerost </a:t>
            </a:r>
            <a:r>
              <a:rPr lang="cs-CZ" dirty="0" err="1" smtClean="0"/>
              <a:t>portlandit</a:t>
            </a:r>
            <a:r>
              <a:rPr lang="cs-CZ" dirty="0" smtClean="0"/>
              <a:t>, který je ale poměrně vzácný, vyskytuje se ve vulkanických, plutonických a metamorfních horninách. 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Objevoval se též v hořících uhelných slojích. Je to jedna z mála pevných látek, jejíž            rozpustnost ve vodě s rostoucí                      teplotou klesá.</a:t>
            </a:r>
          </a:p>
          <a:p>
            <a:pPr fontAlgn="auto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pic>
        <p:nvPicPr>
          <p:cNvPr id="2048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4244" y="4941167"/>
            <a:ext cx="2199756" cy="17422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88913"/>
            <a:ext cx="9144000" cy="6308725"/>
          </a:xfrm>
        </p:spPr>
        <p:txBody>
          <a:bodyPr>
            <a:normAutofit fontScale="70000" lnSpcReduction="20000"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100" dirty="0" smtClean="0"/>
              <a:t>Expozice hydroxidu vápenatému přináší rizika </a:t>
            </a:r>
            <a:r>
              <a:rPr lang="cs-CZ" sz="4100" dirty="0" smtClean="0"/>
              <a:t>                  pro </a:t>
            </a:r>
            <a:r>
              <a:rPr lang="cs-CZ" sz="4100" dirty="0" smtClean="0"/>
              <a:t>lidské zdraví: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41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100" u="sng" dirty="0" smtClean="0"/>
              <a:t>vdechování: </a:t>
            </a:r>
            <a:r>
              <a:rPr lang="cs-CZ" sz="4100" dirty="0" smtClean="0"/>
              <a:t>podráždění dýchacího traktu, kašel, dýchací potíže, chemická bronchitida.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41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100" u="sng" dirty="0" smtClean="0"/>
              <a:t>požití: </a:t>
            </a:r>
            <a:r>
              <a:rPr lang="cs-CZ" sz="4100" dirty="0" smtClean="0"/>
              <a:t>vnitřní krvácení, poškození jícnu až s možnou perforací, silné bolesti, zvracení, průjem, kolaps.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41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100" u="sng" dirty="0" smtClean="0"/>
              <a:t>oči</a:t>
            </a:r>
            <a:r>
              <a:rPr lang="cs-CZ" sz="4100" dirty="0" smtClean="0"/>
              <a:t>: vážné podráždění, bolest, ulcerace, oslepnutí.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41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100" u="sng" dirty="0" smtClean="0"/>
              <a:t>kůže</a:t>
            </a:r>
            <a:r>
              <a:rPr lang="cs-CZ" sz="4100" dirty="0" smtClean="0"/>
              <a:t>: poleptání, vznik puchýřů</a:t>
            </a:r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4100" dirty="0" smtClean="0"/>
          </a:p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100" dirty="0" smtClean="0"/>
              <a:t>Při chronické expozici dermatitida nebo vážné podráždění kůže.</a:t>
            </a:r>
            <a:endParaRPr lang="cs-CZ" dirty="0"/>
          </a:p>
        </p:txBody>
      </p:sp>
      <p:pic>
        <p:nvPicPr>
          <p:cNvPr id="21506" name="Picture 2" descr="Žíravý">
            <a:hlinkClick r:id="rId2" tooltip="Žíravý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4365625"/>
            <a:ext cx="1146175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4" descr="Soubor:Hazard X.sv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96188" y="4365625"/>
            <a:ext cx="1152525" cy="1150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cap="none" dirty="0" smtClean="0"/>
              <a:t>Hydroxid vápenatý – Ca(OH)</a:t>
            </a:r>
            <a:r>
              <a:rPr lang="cs-CZ" sz="2000" cap="none" dirty="0" smtClean="0"/>
              <a:t>2</a:t>
            </a:r>
            <a:endParaRPr lang="cs-CZ" sz="2000" cap="none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250825" y="1989138"/>
            <a:ext cx="8686800" cy="4525962"/>
          </a:xfrm>
        </p:spPr>
        <p:txBody>
          <a:bodyPr/>
          <a:lstStyle/>
          <a:p>
            <a:r>
              <a:rPr lang="cs-CZ" dirty="0" smtClean="0"/>
              <a:t>pevná bílá látka, ve vodě méně rozpustná než </a:t>
            </a:r>
            <a:r>
              <a:rPr lang="cs-CZ" dirty="0" err="1" smtClean="0"/>
              <a:t>NaOH</a:t>
            </a:r>
            <a:r>
              <a:rPr lang="cs-CZ" dirty="0" smtClean="0"/>
              <a:t> a KOH</a:t>
            </a:r>
          </a:p>
          <a:p>
            <a:endParaRPr lang="cs-CZ" dirty="0" smtClean="0"/>
          </a:p>
          <a:p>
            <a:pPr>
              <a:buFont typeface="Wingdings 2" pitchFamily="18" charset="2"/>
              <a:buNone/>
            </a:pPr>
            <a:r>
              <a:rPr lang="cs-CZ" u="sng" dirty="0" smtClean="0"/>
              <a:t>použití:</a:t>
            </a:r>
          </a:p>
          <a:p>
            <a:r>
              <a:rPr lang="cs-CZ" dirty="0" smtClean="0"/>
              <a:t>v zemědělství, výroba cukru a sody, </a:t>
            </a:r>
            <a:r>
              <a:rPr lang="cs-CZ" dirty="0" smtClean="0"/>
              <a:t>                      ve </a:t>
            </a:r>
            <a:r>
              <a:rPr lang="cs-CZ" dirty="0" smtClean="0"/>
              <a:t>stavebnictví jako tzv. hašené vápno (vápenný hydrát), ve formě vápenné malty </a:t>
            </a:r>
            <a:r>
              <a:rPr lang="cs-CZ" dirty="0" smtClean="0"/>
              <a:t>               ke </a:t>
            </a:r>
            <a:r>
              <a:rPr lang="cs-CZ" dirty="0" smtClean="0"/>
              <a:t>stavění či bílení (desinfekci) zdí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0" y="0"/>
            <a:ext cx="4284663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Franklin Gothic Book"/>
              </a:rPr>
              <a:t>ZÁPIS DO SEŠITU: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výroba hašeného vápna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	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CaCO</a:t>
            </a:r>
            <a:r>
              <a:rPr lang="cs-CZ" sz="1600" smtClean="0"/>
              <a:t>3  	         </a:t>
            </a:r>
            <a:r>
              <a:rPr lang="cs-CZ" smtClean="0"/>
              <a:t>CaO + CO</a:t>
            </a:r>
            <a:r>
              <a:rPr lang="cs-CZ" sz="1600" smtClean="0"/>
              <a:t>2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CaO + H</a:t>
            </a:r>
            <a:r>
              <a:rPr lang="cs-CZ" sz="1600" smtClean="0"/>
              <a:t>2</a:t>
            </a:r>
            <a:r>
              <a:rPr lang="cs-CZ" smtClean="0"/>
              <a:t>O 	   Ca(OH)</a:t>
            </a:r>
            <a:r>
              <a:rPr lang="cs-CZ" sz="1600" smtClean="0"/>
              <a:t>2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					</a:t>
            </a:r>
            <a:endParaRPr lang="cs-CZ" sz="1600" smtClean="0"/>
          </a:p>
          <a:p>
            <a:pPr>
              <a:buFont typeface="Wingdings 2" pitchFamily="18" charset="2"/>
              <a:buNone/>
            </a:pPr>
            <a:r>
              <a:rPr lang="cs-CZ" smtClean="0"/>
              <a:t>Ca(OH)</a:t>
            </a:r>
            <a:r>
              <a:rPr lang="cs-CZ" sz="1600" smtClean="0"/>
              <a:t>2</a:t>
            </a:r>
            <a:r>
              <a:rPr lang="cs-CZ" smtClean="0"/>
              <a:t> + CO</a:t>
            </a:r>
            <a:r>
              <a:rPr lang="cs-CZ" sz="1600" smtClean="0"/>
              <a:t>2</a:t>
            </a:r>
            <a:r>
              <a:rPr lang="cs-CZ" smtClean="0"/>
              <a:t> 	CaCO</a:t>
            </a:r>
            <a:r>
              <a:rPr lang="cs-CZ" sz="1600" smtClean="0"/>
              <a:t>3</a:t>
            </a:r>
            <a:r>
              <a:rPr lang="cs-CZ" smtClean="0"/>
              <a:t> + H</a:t>
            </a:r>
            <a:r>
              <a:rPr lang="cs-CZ" sz="1600" smtClean="0"/>
              <a:t>2</a:t>
            </a:r>
            <a:r>
              <a:rPr lang="cs-CZ" smtClean="0"/>
              <a:t>O</a:t>
            </a:r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1835150" y="2420938"/>
            <a:ext cx="720725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484438" y="3644900"/>
            <a:ext cx="71913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132138" y="4797425"/>
            <a:ext cx="719137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8" name="Obdélník 7"/>
          <p:cNvSpPr>
            <a:spLocks noChangeArrowheads="1"/>
          </p:cNvSpPr>
          <p:nvPr/>
        </p:nvSpPr>
        <p:spPr bwMode="auto">
          <a:xfrm>
            <a:off x="323850" y="1916113"/>
            <a:ext cx="10064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vápenec</a:t>
            </a:r>
          </a:p>
        </p:txBody>
      </p:sp>
      <p:sp>
        <p:nvSpPr>
          <p:cNvPr id="23559" name="Obdélník 8"/>
          <p:cNvSpPr>
            <a:spLocks noChangeArrowheads="1"/>
          </p:cNvSpPr>
          <p:nvPr/>
        </p:nvSpPr>
        <p:spPr bwMode="auto">
          <a:xfrm>
            <a:off x="1763713" y="1989138"/>
            <a:ext cx="760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žíhání</a:t>
            </a:r>
          </a:p>
        </p:txBody>
      </p:sp>
      <p:sp>
        <p:nvSpPr>
          <p:cNvPr id="23560" name="Obdélník 9"/>
          <p:cNvSpPr>
            <a:spLocks noChangeArrowheads="1"/>
          </p:cNvSpPr>
          <p:nvPr/>
        </p:nvSpPr>
        <p:spPr bwMode="auto">
          <a:xfrm>
            <a:off x="4140200" y="4221163"/>
            <a:ext cx="749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</a:rPr>
              <a:t>pevný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196975"/>
            <a:ext cx="8686800" cy="5303838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hydroxid sodný (snímky č. 4, 5)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In wikipedia: the free encyklopeddia </a:t>
            </a:r>
            <a:r>
              <a:rPr lang="en-US" sz="2200" smtClean="0"/>
              <a:t>[</a:t>
            </a:r>
            <a:r>
              <a:rPr lang="cs-CZ" sz="2200" smtClean="0"/>
              <a:t>online</a:t>
            </a:r>
            <a:r>
              <a:rPr lang="en-US" sz="2200" smtClean="0"/>
              <a:t>]</a:t>
            </a:r>
            <a:r>
              <a:rPr lang="cs-CZ" sz="2200" smtClean="0"/>
              <a:t>. St.Petersburg (Florida): Wikipedia Foundation, 2. 6. 2006, last modifakated on   1. 10. 2011 </a:t>
            </a:r>
            <a:r>
              <a:rPr lang="en-US" sz="2200" smtClean="0"/>
              <a:t>[</a:t>
            </a:r>
            <a:r>
              <a:rPr lang="cs-CZ" sz="2200" smtClean="0"/>
              <a:t>cit.8.10.2011</a:t>
            </a:r>
            <a:r>
              <a:rPr lang="en-US" sz="2200" smtClean="0"/>
              <a:t>]</a:t>
            </a:r>
            <a:r>
              <a:rPr lang="cs-CZ" sz="2200" smtClean="0"/>
              <a:t>.Dostupné z WWW: </a:t>
            </a:r>
            <a:r>
              <a:rPr lang="cs-CZ" sz="2200" smtClean="0">
                <a:hlinkClick r:id="rId2"/>
              </a:rPr>
              <a:t>http://cs.wikipedia.org/wiki/Hydroxid_sodn%C3%BD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hydroxid sodný (snímky č. 7 - 9)</a:t>
            </a:r>
          </a:p>
          <a:p>
            <a:pPr>
              <a:lnSpc>
                <a:spcPct val="80000"/>
              </a:lnSpc>
            </a:pPr>
            <a:r>
              <a:rPr lang="cs-CZ" sz="2200" smtClean="0"/>
              <a:t>In wikipedia: the free encyklopeddia </a:t>
            </a:r>
            <a:r>
              <a:rPr lang="en-US" sz="2200" smtClean="0"/>
              <a:t>[</a:t>
            </a:r>
            <a:r>
              <a:rPr lang="cs-CZ" sz="2200" smtClean="0"/>
              <a:t>online</a:t>
            </a:r>
            <a:r>
              <a:rPr lang="en-US" sz="2200" smtClean="0"/>
              <a:t>]</a:t>
            </a:r>
            <a:r>
              <a:rPr lang="cs-CZ" sz="2200" smtClean="0"/>
              <a:t>. St.Petersburg (Florida): Wikipedia Foundation, 19. 12. 2007, last modifakated on   2. 10. 2011 </a:t>
            </a:r>
            <a:r>
              <a:rPr lang="en-US" sz="2200" smtClean="0"/>
              <a:t>[</a:t>
            </a:r>
            <a:r>
              <a:rPr lang="cs-CZ" sz="2200" smtClean="0"/>
              <a:t>cit. 8.10.2011</a:t>
            </a:r>
            <a:r>
              <a:rPr lang="en-US" sz="2200" smtClean="0"/>
              <a:t>]</a:t>
            </a:r>
            <a:r>
              <a:rPr lang="cs-CZ" sz="2200" smtClean="0"/>
              <a:t>.Dostupné z WWW: </a:t>
            </a:r>
            <a:r>
              <a:rPr lang="cs-CZ" sz="2200" smtClean="0">
                <a:hlinkClick r:id="rId3"/>
              </a:rPr>
              <a:t>http://cs.wikipedia.org/wiki/Hydroxid_v%C3%A1penat%C3%BD</a:t>
            </a:r>
            <a:endParaRPr lang="cs-CZ" sz="22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endParaRPr lang="cs-CZ" sz="1000" smtClean="0"/>
          </a:p>
          <a:p>
            <a:pPr>
              <a:lnSpc>
                <a:spcPct val="80000"/>
              </a:lnSpc>
              <a:buFont typeface="Wingdings 2" pitchFamily="18" charset="2"/>
              <a:buNone/>
            </a:pPr>
            <a:r>
              <a:rPr lang="cs-CZ" sz="2200" smtClean="0"/>
              <a:t>snímky č. 3, 6, 10, 11</a:t>
            </a:r>
          </a:p>
          <a:p>
            <a:pPr>
              <a:lnSpc>
                <a:spcPct val="80000"/>
              </a:lnSpc>
            </a:pPr>
            <a:r>
              <a:rPr lang="cs-CZ" sz="2200" b="1" smtClean="0"/>
              <a:t>Beneš P, Pumpr  V., Banýr J.: </a:t>
            </a:r>
            <a:r>
              <a:rPr lang="cs-CZ" sz="2200" i="1" smtClean="0"/>
              <a:t>Základy chemie 1.díl pro 2. stupeň základní školy, nižší ročníky víceletých gymnázií a střední školy. </a:t>
            </a:r>
            <a:r>
              <a:rPr lang="cs-CZ" sz="2200" smtClean="0"/>
              <a:t>Praha: Fortuna, 2005. 144 s. ISBN 80-7168-720-0 </a:t>
            </a:r>
          </a:p>
          <a:p>
            <a:pPr>
              <a:lnSpc>
                <a:spcPct val="80000"/>
              </a:lnSpc>
            </a:pPr>
            <a:endParaRPr lang="cs-CZ" sz="1000" smtClean="0"/>
          </a:p>
          <a:p>
            <a:pPr>
              <a:buFont typeface="Wingdings 2" pitchFamily="18" charset="2"/>
              <a:buChar char="Ò"/>
            </a:pPr>
            <a:r>
              <a:rPr lang="cs-CZ" sz="2200" smtClean="0"/>
              <a:t>Autorem materiálu a všech jeho částí, není-li uvedeno jinak, je Ing. Stanislava Kolářová.</a:t>
            </a:r>
          </a:p>
          <a:p>
            <a:pPr>
              <a:lnSpc>
                <a:spcPct val="80000"/>
              </a:lnSpc>
            </a:pPr>
            <a:endParaRPr lang="cs-CZ" sz="2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688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Hydroxidy</vt:lpstr>
      <vt:lpstr>Hydroxidy</vt:lpstr>
      <vt:lpstr>hydroxid sodný </vt:lpstr>
      <vt:lpstr>BEZPEČNOST</vt:lpstr>
      <vt:lpstr>hydroxid  SODNÝ (NaOH),  hydroxid draselný (KOH)</vt:lpstr>
      <vt:lpstr>Hydroxid vápenatý</vt:lpstr>
      <vt:lpstr>Snímek 8</vt:lpstr>
      <vt:lpstr>Snímek 9</vt:lpstr>
      <vt:lpstr>Hydroxid vápenatý – Ca(OH)2</vt:lpstr>
      <vt:lpstr>výroba hašeného vápna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Dum</cp:lastModifiedBy>
  <cp:revision>7</cp:revision>
  <dcterms:created xsi:type="dcterms:W3CDTF">2011-10-08T18:29:06Z</dcterms:created>
  <dcterms:modified xsi:type="dcterms:W3CDTF">2012-06-20T20:18:51Z</dcterms:modified>
</cp:coreProperties>
</file>