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63" r:id="rId3"/>
    <p:sldId id="258" r:id="rId4"/>
    <p:sldId id="261" r:id="rId5"/>
    <p:sldId id="262" r:id="rId6"/>
    <p:sldId id="260" r:id="rId7"/>
    <p:sldId id="264" r:id="rId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5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BBB6CF-6E75-4A99-88DC-63DE9AF2F1F5}" type="datetimeFigureOut">
              <a:rPr lang="cs-CZ"/>
              <a:pPr>
                <a:defRPr/>
              </a:pPr>
              <a:t>20.6.2012</a:t>
            </a:fld>
            <a:endParaRPr lang="cs-CZ"/>
          </a:p>
        </p:txBody>
      </p:sp>
      <p:sp>
        <p:nvSpPr>
          <p:cNvPr id="6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8D4E52-7A52-4BAA-8F8B-F87D3C3F42D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775D4D-8B77-42D0-98E7-8ABD95FF1F22}" type="datetimeFigureOut">
              <a:rPr lang="cs-CZ"/>
              <a:pPr>
                <a:defRPr/>
              </a:pPr>
              <a:t>20.6.2012</a:t>
            </a:fld>
            <a:endParaRPr lang="cs-CZ"/>
          </a:p>
        </p:txBody>
      </p:sp>
      <p:sp>
        <p:nvSpPr>
          <p:cNvPr id="5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09581C-DA34-4734-9DE9-B35ED1A575C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5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FB0B81-E63B-495A-AD72-5DA8CE0A8B02}" type="datetimeFigureOut">
              <a:rPr lang="cs-CZ"/>
              <a:pPr>
                <a:defRPr/>
              </a:pPr>
              <a:t>20.6.2012</a:t>
            </a:fld>
            <a:endParaRPr lang="cs-CZ"/>
          </a:p>
        </p:txBody>
      </p:sp>
      <p:sp>
        <p:nvSpPr>
          <p:cNvPr id="7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F51615-5B05-4940-8978-75EB623F5DE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A37781-5692-4245-9F02-A85797F1FE3C}" type="datetimeFigureOut">
              <a:rPr lang="cs-CZ"/>
              <a:pPr>
                <a:defRPr/>
              </a:pPr>
              <a:t>20.6.2012</a:t>
            </a:fld>
            <a:endParaRPr lang="cs-CZ"/>
          </a:p>
        </p:txBody>
      </p:sp>
      <p:sp>
        <p:nvSpPr>
          <p:cNvPr id="6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C2C2DC-0565-4873-9582-C1F234C18C0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8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F87E78-61A1-4D26-BA65-7279D1E6704B}" type="datetimeFigureOut">
              <a:rPr lang="cs-CZ"/>
              <a:pPr>
                <a:defRPr/>
              </a:pPr>
              <a:t>20.6.2012</a:t>
            </a:fld>
            <a:endParaRPr lang="cs-CZ"/>
          </a:p>
        </p:txBody>
      </p:sp>
      <p:sp>
        <p:nvSpPr>
          <p:cNvPr id="9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709CE2-2321-4487-8C6D-1945B5AEBCF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F40F7E-1C38-4FE7-9D8F-DCF170628CDF}" type="datetimeFigureOut">
              <a:rPr lang="cs-CZ"/>
              <a:pPr>
                <a:defRPr/>
              </a:pPr>
              <a:t>20.6.2012</a:t>
            </a:fld>
            <a:endParaRPr lang="cs-CZ"/>
          </a:p>
        </p:txBody>
      </p:sp>
      <p:sp>
        <p:nvSpPr>
          <p:cNvPr id="4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47A681-4FB2-4134-AF30-3B4FDABC1AF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168799-46E5-4415-8C24-0100D053F478}" type="datetimeFigureOut">
              <a:rPr lang="cs-CZ"/>
              <a:pPr>
                <a:defRPr/>
              </a:pPr>
              <a:t>20.6.2012</a:t>
            </a:fld>
            <a:endParaRPr lang="cs-CZ"/>
          </a:p>
        </p:txBody>
      </p:sp>
      <p:sp>
        <p:nvSpPr>
          <p:cNvPr id="3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367F46-62B6-4562-81B4-1607B76AE74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9A3F8C-F797-4B5D-81E9-81D19E018FBE}" type="datetimeFigureOut">
              <a:rPr lang="cs-CZ"/>
              <a:pPr>
                <a:defRPr/>
              </a:pPr>
              <a:t>20.6.2012</a:t>
            </a:fld>
            <a:endParaRPr lang="cs-CZ"/>
          </a:p>
        </p:txBody>
      </p:sp>
      <p:sp>
        <p:nvSpPr>
          <p:cNvPr id="7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17B7B2-30AD-4E62-B4FA-9FBBA12CE36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6DCA85-A2C0-45BE-9538-6E8444BC0772}" type="datetimeFigureOut">
              <a:rPr lang="cs-CZ"/>
              <a:pPr>
                <a:defRPr/>
              </a:pPr>
              <a:t>20.6.2012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CD4A68-41F9-49CF-87FD-323B21FF9C7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101E05-F526-4905-B820-42118D54DB42}" type="datetimeFigureOut">
              <a:rPr lang="cs-CZ"/>
              <a:pPr>
                <a:defRPr/>
              </a:pPr>
              <a:t>20.6.2012</a:t>
            </a:fld>
            <a:endParaRPr lang="cs-CZ"/>
          </a:p>
        </p:txBody>
      </p:sp>
      <p:sp>
        <p:nvSpPr>
          <p:cNvPr id="5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EAAB93-8C7B-4DBE-B800-E801C670EFC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E97562-0446-4F92-B7AB-2A03C3CDFE0E}" type="datetimeFigureOut">
              <a:rPr lang="cs-CZ"/>
              <a:pPr>
                <a:defRPr/>
              </a:pPr>
              <a:t>20.6.2012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20CF55-18C7-4537-984F-8455189071B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29" name="Zástupný symbol pro text 7"/>
          <p:cNvSpPr>
            <a:spLocks noGrp="1"/>
          </p:cNvSpPr>
          <p:nvPr>
            <p:ph type="body" idx="1"/>
          </p:nvPr>
        </p:nvSpPr>
        <p:spPr bwMode="auto">
          <a:xfrm>
            <a:off x="304800" y="1554163"/>
            <a:ext cx="86868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C07E643-1CD5-402D-8DD0-E948EC6FC7C6}" type="datetimeFigureOut">
              <a:rPr lang="cs-CZ"/>
              <a:pPr>
                <a:defRPr/>
              </a:pPr>
              <a:t>20.6.2012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30B2259-A938-4410-82BB-FF71A7E329C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1" r:id="rId4"/>
    <p:sldLayoutId id="2147483675" r:id="rId5"/>
    <p:sldLayoutId id="2147483670" r:id="rId6"/>
    <p:sldLayoutId id="2147483676" r:id="rId7"/>
    <p:sldLayoutId id="2147483677" r:id="rId8"/>
    <p:sldLayoutId id="2147483678" r:id="rId9"/>
    <p:sldLayoutId id="2147483669" r:id="rId10"/>
    <p:sldLayoutId id="2147483679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itchFamily="18" charset="2"/>
        <a:buChar char=""/>
        <a:defRPr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3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8229600" cy="19304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1200" dirty="0" smtClean="0"/>
              <a:t>		Základní škola Ústí nad Labem, Anežky České 702/17, příspěvková organizace</a:t>
            </a:r>
            <a:br>
              <a:rPr lang="cs-CZ" sz="1200" dirty="0" smtClean="0"/>
            </a:br>
            <a:r>
              <a:rPr lang="cs-CZ" sz="1200" dirty="0" smtClean="0"/>
              <a:t> </a:t>
            </a:r>
            <a:br>
              <a:rPr lang="cs-CZ" sz="1200" dirty="0" smtClean="0"/>
            </a:br>
            <a:r>
              <a:rPr lang="cs-CZ" sz="1200" dirty="0" smtClean="0">
                <a:ea typeface="Calibri" pitchFamily="34" charset="0"/>
                <a:cs typeface="Times New Roman" pitchFamily="18" charset="0"/>
              </a:rPr>
              <a:t>Číslo projektu: CZ.1.07/1.4.00/21.2887 </a:t>
            </a:r>
            <a:r>
              <a:rPr lang="cs-CZ" sz="1200" dirty="0" smtClean="0"/>
              <a:t>			</a:t>
            </a:r>
            <a:br>
              <a:rPr lang="cs-CZ" sz="1200" dirty="0" smtClean="0"/>
            </a:br>
            <a:r>
              <a:rPr lang="cs-CZ" sz="1200" dirty="0" smtClean="0"/>
              <a:t>Název projektu: „Učíme lépe a moderněji“ </a:t>
            </a:r>
            <a:br>
              <a:rPr lang="cs-CZ" sz="1200" dirty="0" smtClean="0"/>
            </a:br>
            <a:r>
              <a:rPr lang="cs-CZ" sz="1200" dirty="0" smtClean="0"/>
              <a:t>OP VK 1.4 </a:t>
            </a:r>
            <a:br>
              <a:rPr lang="cs-CZ" sz="1200" dirty="0" smtClean="0"/>
            </a:br>
            <a:r>
              <a:rPr lang="cs-CZ" sz="1200" dirty="0" smtClean="0"/>
              <a:t>		               </a:t>
            </a:r>
            <a:r>
              <a:rPr lang="cs-CZ" dirty="0" smtClean="0"/>
              <a:t>Výukový materiál</a:t>
            </a:r>
          </a:p>
        </p:txBody>
      </p:sp>
      <p:sp>
        <p:nvSpPr>
          <p:cNvPr id="10243" name="Zástupný symbol pro obsah 4"/>
          <p:cNvSpPr>
            <a:spLocks noGrp="1"/>
          </p:cNvSpPr>
          <p:nvPr>
            <p:ph idx="4294967295"/>
          </p:nvPr>
        </p:nvSpPr>
        <p:spPr>
          <a:xfrm>
            <a:off x="0" y="1844675"/>
            <a:ext cx="9144000" cy="4868863"/>
          </a:xfrm>
        </p:spPr>
        <p:txBody>
          <a:bodyPr>
            <a:noAutofit/>
          </a:bodyPr>
          <a:lstStyle/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Arial" charset="0"/>
              <a:buNone/>
              <a:defRPr/>
            </a:pPr>
            <a:r>
              <a:rPr lang="cs-CZ" sz="1200" dirty="0" smtClean="0"/>
              <a:t>Název </a:t>
            </a:r>
            <a:r>
              <a:rPr lang="cs-CZ" sz="1200" dirty="0" err="1" smtClean="0"/>
              <a:t>DUMu</a:t>
            </a:r>
            <a:r>
              <a:rPr lang="cs-CZ" sz="1200" dirty="0" smtClean="0"/>
              <a:t>:  VY_52_INOVACE_10_3_VÝZNAMNÉ </a:t>
            </a:r>
            <a:r>
              <a:rPr lang="cs-CZ" sz="1200" cap="all" dirty="0" err="1" smtClean="0"/>
              <a:t>hydroxidY</a:t>
            </a:r>
            <a:endParaRPr lang="cs-CZ" sz="1200" cap="all" dirty="0" smtClean="0"/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Arial" charset="0"/>
              <a:buNone/>
              <a:defRPr/>
            </a:pPr>
            <a:endParaRPr lang="cs-CZ" sz="1200" dirty="0" smtClean="0"/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Arial" charset="0"/>
              <a:buNone/>
              <a:defRPr/>
            </a:pPr>
            <a:r>
              <a:rPr lang="cs-CZ" sz="1200" dirty="0" smtClean="0"/>
              <a:t>Číslo skupiny:  3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Arial" charset="0"/>
              <a:buNone/>
              <a:defRPr/>
            </a:pPr>
            <a:endParaRPr lang="cs-CZ" sz="1200" dirty="0" smtClean="0"/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Arial" charset="0"/>
              <a:buNone/>
              <a:defRPr/>
            </a:pPr>
            <a:r>
              <a:rPr lang="cs-CZ" sz="1200" dirty="0" smtClean="0"/>
              <a:t>Autor: Ing. Stanislava Kolářová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Arial" charset="0"/>
              <a:buNone/>
              <a:defRPr/>
            </a:pPr>
            <a:endParaRPr lang="cs-CZ" sz="1200" dirty="0" smtClean="0"/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Arial" charset="0"/>
              <a:buNone/>
              <a:defRPr/>
            </a:pPr>
            <a:r>
              <a:rPr lang="cs-CZ" sz="1200" dirty="0" smtClean="0"/>
              <a:t>Vzdělávací oblast/Předmět/Téma: ČLOVĚK A PŘÍRODA / CHEMIE / </a:t>
            </a:r>
            <a:r>
              <a:rPr lang="cs-CZ" sz="1200" cap="all" dirty="0" smtClean="0"/>
              <a:t>hydroxidy</a:t>
            </a:r>
            <a:endParaRPr lang="cs-CZ" sz="1200" cap="all" dirty="0"/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Arial" charset="0"/>
              <a:buNone/>
              <a:defRPr/>
            </a:pPr>
            <a:endParaRPr lang="cs-CZ" sz="1200" dirty="0" smtClean="0"/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cs-CZ" sz="1200" dirty="0" smtClean="0"/>
              <a:t>Druh učebního materiálu: PRACOVNÍ LIST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Arial" charset="0"/>
              <a:buNone/>
              <a:defRPr/>
            </a:pPr>
            <a:endParaRPr lang="cs-CZ" sz="1200" dirty="0" smtClean="0"/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Arial" charset="0"/>
              <a:buNone/>
              <a:defRPr/>
            </a:pPr>
            <a:r>
              <a:rPr lang="cs-CZ" sz="1200" dirty="0" smtClean="0"/>
              <a:t>Metodický list:	ano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Arial" charset="0"/>
              <a:buNone/>
              <a:defRPr/>
            </a:pPr>
            <a:endParaRPr lang="cs-CZ" sz="1200" dirty="0" smtClean="0"/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Arial" charset="0"/>
              <a:buNone/>
              <a:defRPr/>
            </a:pPr>
            <a:r>
              <a:rPr lang="cs-CZ" sz="1200" dirty="0" smtClean="0"/>
              <a:t>Anotace: Opakování vzorců a využití významných hydroxidů (</a:t>
            </a:r>
            <a:r>
              <a:rPr lang="cs-CZ" sz="1200" dirty="0" err="1" smtClean="0"/>
              <a:t>NaOH</a:t>
            </a:r>
            <a:r>
              <a:rPr lang="cs-CZ" sz="1200" dirty="0" smtClean="0"/>
              <a:t>, CaOH</a:t>
            </a:r>
            <a:r>
              <a:rPr lang="cs-CZ" sz="1200" baseline="-25000" dirty="0" smtClean="0"/>
              <a:t>2</a:t>
            </a:r>
            <a:r>
              <a:rPr lang="cs-CZ" sz="1200" dirty="0" smtClean="0"/>
              <a:t>), opakování (sestavování) rovnice výroby hašeného vápna. Prezentace může sloužit i jako podklad pro samostatné procvičení (test).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Arial" charset="0"/>
              <a:buNone/>
              <a:defRPr/>
            </a:pPr>
            <a:endParaRPr lang="cs-CZ" sz="1200" dirty="0" smtClean="0"/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Arial" charset="0"/>
              <a:buNone/>
              <a:defRPr/>
            </a:pPr>
            <a:r>
              <a:rPr lang="cs-CZ" sz="1200" dirty="0" smtClean="0"/>
              <a:t>Ověřeno ve třídě: 9. A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Arial" charset="0"/>
              <a:buNone/>
              <a:defRPr/>
            </a:pPr>
            <a:endParaRPr lang="cs-CZ" sz="1200" dirty="0" smtClean="0"/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Arial" charset="0"/>
              <a:buNone/>
              <a:defRPr/>
            </a:pPr>
            <a:r>
              <a:rPr lang="cs-CZ" sz="1200" dirty="0" smtClean="0"/>
              <a:t>Datum ověření: 20.10. 2011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Arial" charset="0"/>
              <a:buNone/>
              <a:defRPr/>
            </a:pPr>
            <a:endParaRPr lang="cs-CZ" sz="1200" dirty="0" smtClean="0"/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Arial" charset="0"/>
              <a:buNone/>
              <a:defRPr/>
            </a:pPr>
            <a:r>
              <a:rPr lang="cs-CZ" sz="1200" dirty="0" smtClean="0"/>
              <a:t>Prohlášení: Prohlašuji, že při tvorbě výukového materiálu jsem respektoval(a) všeobecně užívané právní a morální zvyklosti, autorská a jiná práva třetích osob, zejména práva duševního vlastnictví (např. práva k obchodní firmě, autorská práva k software, k filmovým, hudebníma fotografickým dílům nebo práva k ochranným známkám)dle zákona 121/2000 Sb. (autorský zákon). Nesu veškerou právní odpovědnost za obsah a původ svého díla. Prohlašuji dále, že výše uvedený materiál jsem ověřil(a) ve výuce a provedl(a) o tom zápis do TK.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Arial" charset="0"/>
              <a:buNone/>
              <a:defRPr/>
            </a:pPr>
            <a:r>
              <a:rPr lang="cs-CZ" sz="1200" dirty="0" smtClean="0"/>
              <a:t>Dávám souhlas, aby moje dílo bylo dáno k dispozici veřejnosti k účelům volného užití (§30 odst. 1 zákona 121/2000 Sb.), tj. že </a:t>
            </a:r>
            <a:r>
              <a:rPr lang="cs-CZ" sz="1200" dirty="0" smtClean="0"/>
              <a:t>                     k </a:t>
            </a:r>
            <a:r>
              <a:rPr lang="cs-CZ" sz="1200" dirty="0" smtClean="0"/>
              <a:t>uvedeným účelům může být kýmkoliv zveřejňováno, používáno, upravováno a uchováváno.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Arial" charset="0"/>
              <a:buNone/>
              <a:defRPr/>
            </a:pPr>
            <a:endParaRPr lang="cs-CZ" sz="1200" dirty="0" smtClean="0"/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cs-CZ" sz="1200" dirty="0" smtClean="0"/>
              <a:t>Datum:	 20.10. 2011 		Podpis: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Arial" charset="0"/>
              <a:buNone/>
              <a:defRPr/>
            </a:pPr>
            <a:endParaRPr lang="cs-CZ" sz="12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2"/>
          <p:cNvSpPr>
            <a:spLocks noGrp="1"/>
          </p:cNvSpPr>
          <p:nvPr>
            <p:ph type="title" idx="4294967295"/>
          </p:nvPr>
        </p:nvSpPr>
        <p:spPr bwMode="auto"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cap="none" smtClean="0">
                <a:effectLst/>
              </a:rPr>
              <a:t>METODICKÝ LIST</a:t>
            </a:r>
          </a:p>
        </p:txBody>
      </p:sp>
      <p:graphicFrame>
        <p:nvGraphicFramePr>
          <p:cNvPr id="26704" name="Group 80"/>
          <p:cNvGraphicFramePr>
            <a:graphicFrameLocks noGrp="1"/>
          </p:cNvGraphicFramePr>
          <p:nvPr/>
        </p:nvGraphicFramePr>
        <p:xfrm>
          <a:off x="468313" y="1412875"/>
          <a:ext cx="8351837" cy="5335906"/>
        </p:xfrm>
        <a:graphic>
          <a:graphicData uri="http://schemas.openxmlformats.org/drawingml/2006/table">
            <a:tbl>
              <a:tblPr/>
              <a:tblGrid>
                <a:gridCol w="2765425"/>
                <a:gridCol w="5586412"/>
              </a:tblGrid>
              <a:tr h="4429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N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ea typeface="Times New Roman" pitchFamily="18" charset="0"/>
                          <a:cs typeface="Calibri" pitchFamily="34" charset="0"/>
                        </a:rPr>
                        <a:t>á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zev: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Arial" charset="0"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</a:rPr>
                        <a:t>VY_52_INOVACE_10_3_VÝZNAMNÉ HYDROXIDY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91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C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ea typeface="Times New Roman" pitchFamily="18" charset="0"/>
                          <a:cs typeface="Calibri" pitchFamily="34" charset="0"/>
                        </a:rPr>
                        <a:t>í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l: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Procvičit (otestovat) znalosti ž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ea typeface="Times New Roman" pitchFamily="18" charset="0"/>
                          <a:cs typeface="Calibri" pitchFamily="34" charset="0"/>
                        </a:rPr>
                        <a:t>á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ka z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ea typeface="Times New Roman" pitchFamily="18" charset="0"/>
                          <a:cs typeface="Calibri" pitchFamily="34" charset="0"/>
                        </a:rPr>
                        <a:t>í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skan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ea typeface="Times New Roman" pitchFamily="18" charset="0"/>
                          <a:cs typeface="Calibri" pitchFamily="34" charset="0"/>
                        </a:rPr>
                        <a:t>é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 při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ea typeface="Times New Roman" pitchFamily="18" charset="0"/>
                          <a:cs typeface="Calibri" pitchFamily="34" charset="0"/>
                        </a:rPr>
                        <a:t> 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předchoz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ea typeface="Times New Roman" pitchFamily="18" charset="0"/>
                          <a:cs typeface="Calibri" pitchFamily="34" charset="0"/>
                        </a:rPr>
                        <a:t>í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 prob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ea typeface="Times New Roman" pitchFamily="18" charset="0"/>
                          <a:cs typeface="Calibri" pitchFamily="34" charset="0"/>
                        </a:rPr>
                        <a:t>í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ran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ea typeface="Times New Roman" pitchFamily="18" charset="0"/>
                          <a:cs typeface="Calibri" pitchFamily="34" charset="0"/>
                        </a:rPr>
                        <a:t>í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 dan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ea typeface="Times New Roman" pitchFamily="18" charset="0"/>
                          <a:cs typeface="Calibri" pitchFamily="34" charset="0"/>
                        </a:rPr>
                        <a:t>é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ho t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ea typeface="Times New Roman" pitchFamily="18" charset="0"/>
                          <a:cs typeface="Calibri" pitchFamily="34" charset="0"/>
                        </a:rPr>
                        <a:t>é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matu (hydroxidy). 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096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Motivace: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Materi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ea typeface="Times New Roman" pitchFamily="18" charset="0"/>
                          <a:cs typeface="Calibri" pitchFamily="34" charset="0"/>
                        </a:rPr>
                        <a:t>á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l slouž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ea typeface="Times New Roman" pitchFamily="18" charset="0"/>
                          <a:cs typeface="Calibri" pitchFamily="34" charset="0"/>
                        </a:rPr>
                        <a:t>í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c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ea typeface="Times New Roman" pitchFamily="18" charset="0"/>
                          <a:cs typeface="Calibri" pitchFamily="34" charset="0"/>
                        </a:rPr>
                        <a:t>í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 k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ea typeface="Times New Roman" pitchFamily="18" charset="0"/>
                          <a:cs typeface="Calibri" pitchFamily="34" charset="0"/>
                        </a:rPr>
                        <a:t> 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procvičen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ea typeface="Times New Roman" pitchFamily="18" charset="0"/>
                          <a:cs typeface="Calibri" pitchFamily="34" charset="0"/>
                        </a:rPr>
                        <a:t>í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 nebo testov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ea typeface="Times New Roman" pitchFamily="18" charset="0"/>
                          <a:cs typeface="Calibri" pitchFamily="34" charset="0"/>
                        </a:rPr>
                        <a:t>á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n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ea typeface="Times New Roman" pitchFamily="18" charset="0"/>
                          <a:cs typeface="Calibri" pitchFamily="34" charset="0"/>
                        </a:rPr>
                        <a:t>í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 znalost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ea typeface="Times New Roman" pitchFamily="18" charset="0"/>
                          <a:cs typeface="Calibri" pitchFamily="34" charset="0"/>
                        </a:rPr>
                        <a:t>í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 ž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ea typeface="Times New Roman" pitchFamily="18" charset="0"/>
                          <a:cs typeface="Calibri" pitchFamily="34" charset="0"/>
                        </a:rPr>
                        <a:t>á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ků. Může být použit v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ea typeface="Times New Roman" pitchFamily="18" charset="0"/>
                          <a:cs typeface="Calibri" pitchFamily="34" charset="0"/>
                        </a:rPr>
                        <a:t> 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p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ea typeface="Times New Roman" pitchFamily="18" charset="0"/>
                          <a:cs typeface="Calibri" pitchFamily="34" charset="0"/>
                        </a:rPr>
                        <a:t>í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semn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ea typeface="Times New Roman" pitchFamily="18" charset="0"/>
                          <a:cs typeface="Calibri" pitchFamily="34" charset="0"/>
                        </a:rPr>
                        <a:t>é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 pap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ea typeface="Times New Roman" pitchFamily="18" charset="0"/>
                          <a:cs typeface="Calibri" pitchFamily="34" charset="0"/>
                        </a:rPr>
                        <a:t>í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rov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ea typeface="Times New Roman" pitchFamily="18" charset="0"/>
                          <a:cs typeface="Calibri" pitchFamily="34" charset="0"/>
                        </a:rPr>
                        <a:t>é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 podobě nebo prom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ea typeface="Times New Roman" pitchFamily="18" charset="0"/>
                          <a:cs typeface="Calibri" pitchFamily="34" charset="0"/>
                        </a:rPr>
                        <a:t>í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tnut na interaktivn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ea typeface="Times New Roman" pitchFamily="18" charset="0"/>
                          <a:cs typeface="Calibri" pitchFamily="34" charset="0"/>
                        </a:rPr>
                        <a:t>í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 tabuli.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78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Potřeby a materi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ea typeface="Times New Roman" pitchFamily="18" charset="0"/>
                          <a:cs typeface="Calibri" pitchFamily="34" charset="0"/>
                        </a:rPr>
                        <a:t>á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l: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Interaktivn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ea typeface="Times New Roman" pitchFamily="18" charset="0"/>
                          <a:cs typeface="Calibri" pitchFamily="34" charset="0"/>
                        </a:rPr>
                        <a:t>í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 tabule, vyti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ea typeface="Times New Roman" pitchFamily="18" charset="0"/>
                          <a:cs typeface="Calibri" pitchFamily="34" charset="0"/>
                        </a:rPr>
                        <a:t>š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těn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ea typeface="Times New Roman" pitchFamily="18" charset="0"/>
                          <a:cs typeface="Calibri" pitchFamily="34" charset="0"/>
                        </a:rPr>
                        <a:t>á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 p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ea typeface="Times New Roman" pitchFamily="18" charset="0"/>
                          <a:cs typeface="Calibri" pitchFamily="34" charset="0"/>
                        </a:rPr>
                        <a:t>í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semn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ea typeface="Times New Roman" pitchFamily="18" charset="0"/>
                          <a:cs typeface="Calibri" pitchFamily="34" charset="0"/>
                        </a:rPr>
                        <a:t>á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 varianta testu nebo kombinace.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415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Postup: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Materi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ea typeface="Times New Roman" pitchFamily="18" charset="0"/>
                          <a:cs typeface="Calibri" pitchFamily="34" charset="0"/>
                        </a:rPr>
                        <a:t>á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l slouž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ea typeface="Times New Roman" pitchFamily="18" charset="0"/>
                          <a:cs typeface="Calibri" pitchFamily="34" charset="0"/>
                        </a:rPr>
                        <a:t>í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c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ea typeface="Times New Roman" pitchFamily="18" charset="0"/>
                          <a:cs typeface="Calibri" pitchFamily="34" charset="0"/>
                        </a:rPr>
                        <a:t>í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 k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ea typeface="Times New Roman" pitchFamily="18" charset="0"/>
                          <a:cs typeface="Calibri" pitchFamily="34" charset="0"/>
                        </a:rPr>
                        <a:t> 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procvičen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ea typeface="Times New Roman" pitchFamily="18" charset="0"/>
                          <a:cs typeface="Calibri" pitchFamily="34" charset="0"/>
                        </a:rPr>
                        <a:t>í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 nebo testov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ea typeface="Times New Roman" pitchFamily="18" charset="0"/>
                          <a:cs typeface="Calibri" pitchFamily="34" charset="0"/>
                        </a:rPr>
                        <a:t>á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n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ea typeface="Times New Roman" pitchFamily="18" charset="0"/>
                          <a:cs typeface="Calibri" pitchFamily="34" charset="0"/>
                        </a:rPr>
                        <a:t>í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 znalost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ea typeface="Times New Roman" pitchFamily="18" charset="0"/>
                          <a:cs typeface="Calibri" pitchFamily="34" charset="0"/>
                        </a:rPr>
                        <a:t>í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 ž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ea typeface="Times New Roman" pitchFamily="18" charset="0"/>
                          <a:cs typeface="Calibri" pitchFamily="34" charset="0"/>
                        </a:rPr>
                        <a:t>á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ků. Může být použit v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ea typeface="Times New Roman" pitchFamily="18" charset="0"/>
                          <a:cs typeface="Calibri" pitchFamily="34" charset="0"/>
                        </a:rPr>
                        <a:t> 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p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ea typeface="Times New Roman" pitchFamily="18" charset="0"/>
                          <a:cs typeface="Calibri" pitchFamily="34" charset="0"/>
                        </a:rPr>
                        <a:t>í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semn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ea typeface="Times New Roman" pitchFamily="18" charset="0"/>
                          <a:cs typeface="Calibri" pitchFamily="34" charset="0"/>
                        </a:rPr>
                        <a:t>é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 pap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ea typeface="Times New Roman" pitchFamily="18" charset="0"/>
                          <a:cs typeface="Calibri" pitchFamily="34" charset="0"/>
                        </a:rPr>
                        <a:t>í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rov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ea typeface="Times New Roman" pitchFamily="18" charset="0"/>
                          <a:cs typeface="Calibri" pitchFamily="34" charset="0"/>
                        </a:rPr>
                        <a:t>é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 podobě nebo prom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ea typeface="Times New Roman" pitchFamily="18" charset="0"/>
                          <a:cs typeface="Calibri" pitchFamily="34" charset="0"/>
                        </a:rPr>
                        <a:t>í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tnut na interaktivn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ea typeface="Times New Roman" pitchFamily="18" charset="0"/>
                          <a:cs typeface="Calibri" pitchFamily="34" charset="0"/>
                        </a:rPr>
                        <a:t>í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 tabuli a v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ea typeface="Times New Roman" pitchFamily="18" charset="0"/>
                          <a:cs typeface="Calibri" pitchFamily="34" charset="0"/>
                        </a:rPr>
                        <a:t> 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r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ea typeface="Times New Roman" pitchFamily="18" charset="0"/>
                          <a:cs typeface="Calibri" pitchFamily="34" charset="0"/>
                        </a:rPr>
                        <a:t>á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mci společn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ea typeface="Times New Roman" pitchFamily="18" charset="0"/>
                          <a:cs typeface="Calibri" pitchFamily="34" charset="0"/>
                        </a:rPr>
                        <a:t>é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ho opakov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ea typeface="Times New Roman" pitchFamily="18" charset="0"/>
                          <a:cs typeface="Calibri" pitchFamily="34" charset="0"/>
                        </a:rPr>
                        <a:t>á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n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ea typeface="Times New Roman" pitchFamily="18" charset="0"/>
                          <a:cs typeface="Calibri" pitchFamily="34" charset="0"/>
                        </a:rPr>
                        <a:t>í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jednotliví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ž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ea typeface="Times New Roman" pitchFamily="18" charset="0"/>
                          <a:cs typeface="Calibri" pitchFamily="34" charset="0"/>
                        </a:rPr>
                        <a:t>á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ci mohou vyb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ea typeface="Times New Roman" pitchFamily="18" charset="0"/>
                          <a:cs typeface="Calibri" pitchFamily="34" charset="0"/>
                        </a:rPr>
                        <a:t>í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rat spr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ea typeface="Times New Roman" pitchFamily="18" charset="0"/>
                          <a:cs typeface="Calibri" pitchFamily="34" charset="0"/>
                        </a:rPr>
                        <a:t>á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vnou možnost a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ea typeface="Times New Roman" pitchFamily="18" charset="0"/>
                          <a:cs typeface="Calibri" pitchFamily="34" charset="0"/>
                        </a:rPr>
                        <a:t>ú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stně zdůvodňovat svůj výběr. Materi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ea typeface="Times New Roman" pitchFamily="18" charset="0"/>
                          <a:cs typeface="Calibri" pitchFamily="34" charset="0"/>
                        </a:rPr>
                        <a:t>á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l tvoř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ea typeface="Times New Roman" pitchFamily="18" charset="0"/>
                          <a:cs typeface="Calibri" pitchFamily="34" charset="0"/>
                        </a:rPr>
                        <a:t>í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 dvě č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ea typeface="Times New Roman" pitchFamily="18" charset="0"/>
                          <a:cs typeface="Calibri" pitchFamily="34" charset="0"/>
                        </a:rPr>
                        <a:t>á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sti. Prvn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ea typeface="Times New Roman" pitchFamily="18" charset="0"/>
                          <a:cs typeface="Calibri" pitchFamily="34" charset="0"/>
                        </a:rPr>
                        <a:t>í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 slouž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ea typeface="Times New Roman" pitchFamily="18" charset="0"/>
                          <a:cs typeface="Calibri" pitchFamily="34" charset="0"/>
                        </a:rPr>
                        <a:t>í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 k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ea typeface="Times New Roman" pitchFamily="18" charset="0"/>
                          <a:cs typeface="Calibri" pitchFamily="34" charset="0"/>
                        </a:rPr>
                        <a:t> 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spr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ea typeface="Times New Roman" pitchFamily="18" charset="0"/>
                          <a:cs typeface="Calibri" pitchFamily="34" charset="0"/>
                        </a:rPr>
                        <a:t>á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vn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ea typeface="Times New Roman" pitchFamily="18" charset="0"/>
                          <a:cs typeface="Calibri" pitchFamily="34" charset="0"/>
                        </a:rPr>
                        <a:t>é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mu názvu hydroxidu k jeho charakteristice, úkolem druhé č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ea typeface="Times New Roman" pitchFamily="18" charset="0"/>
                          <a:cs typeface="Calibri" pitchFamily="34" charset="0"/>
                        </a:rPr>
                        <a:t>á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sti správně sestavit rovnice výroby (řešen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ea typeface="Times New Roman" pitchFamily="18" charset="0"/>
                          <a:cs typeface="Calibri" pitchFamily="34" charset="0"/>
                        </a:rPr>
                        <a:t>í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 uvedeno na následujících snímcích).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51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Reflexe: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První úkol je určen pro společné řešení, v druhé části je hodnoceno správné sestavení rovnic + jejich správné pořadí. Vše správně hodnoceno známkou 1. Za chybnou rovnici nebo nesprávné pořadí se stupeň známky sníží. Lze zadat časový limit.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457200"/>
            <a:ext cx="9144000" cy="841248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přiřaď k charakteristice správný hydroxid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15362" name="Zástupný symbol pro obsah 4"/>
          <p:cNvSpPr>
            <a:spLocks noGrp="1"/>
          </p:cNvSpPr>
          <p:nvPr>
            <p:ph sz="half" idx="1"/>
          </p:nvPr>
        </p:nvSpPr>
        <p:spPr>
          <a:xfrm>
            <a:off x="0" y="1052513"/>
            <a:ext cx="4716463" cy="4724400"/>
          </a:xfrm>
        </p:spPr>
        <p:txBody>
          <a:bodyPr/>
          <a:lstStyle/>
          <a:p>
            <a:pPr eaLnBrk="1" hangingPunct="1"/>
            <a:r>
              <a:rPr lang="cs-CZ" sz="3000" smtClean="0"/>
              <a:t>jeden zastaralý triviální název je </a:t>
            </a:r>
            <a:r>
              <a:rPr lang="cs-CZ" sz="3000" b="1" smtClean="0"/>
              <a:t>natron</a:t>
            </a:r>
          </a:p>
          <a:p>
            <a:pPr eaLnBrk="1" hangingPunct="1"/>
            <a:r>
              <a:rPr lang="cs-CZ" sz="3000" smtClean="0"/>
              <a:t>ve formě peciček, lístečků nebo granulí</a:t>
            </a:r>
          </a:p>
          <a:p>
            <a:pPr eaLnBrk="1" hangingPunct="1"/>
            <a:r>
              <a:rPr lang="cs-CZ" sz="3000" smtClean="0"/>
              <a:t>musí být uchováván hermeticky uzavřen</a:t>
            </a:r>
          </a:p>
          <a:p>
            <a:pPr eaLnBrk="1" hangingPunct="1"/>
            <a:r>
              <a:rPr lang="cs-CZ" sz="3000" smtClean="0"/>
              <a:t>roztoky (louhy) jsou žíraviny</a:t>
            </a:r>
          </a:p>
          <a:p>
            <a:pPr eaLnBrk="1" hangingPunct="1"/>
            <a:r>
              <a:rPr lang="cs-CZ" sz="3000" smtClean="0"/>
              <a:t>použití při výrobě papíru, mýdel, hliníku, plastů</a:t>
            </a:r>
          </a:p>
        </p:txBody>
      </p:sp>
      <p:sp>
        <p:nvSpPr>
          <p:cNvPr id="15363" name="Zástupný symbol pro obsah 6"/>
          <p:cNvSpPr>
            <a:spLocks noGrp="1"/>
          </p:cNvSpPr>
          <p:nvPr>
            <p:ph sz="half" idx="2"/>
          </p:nvPr>
        </p:nvSpPr>
        <p:spPr>
          <a:xfrm>
            <a:off x="4643438" y="1125538"/>
            <a:ext cx="4500562" cy="4724400"/>
          </a:xfrm>
        </p:spPr>
        <p:txBody>
          <a:bodyPr/>
          <a:lstStyle/>
          <a:p>
            <a:pPr eaLnBrk="1" hangingPunct="1"/>
            <a:r>
              <a:rPr lang="cs-CZ" sz="3000" smtClean="0"/>
              <a:t>tradičně nazývaný </a:t>
            </a:r>
            <a:r>
              <a:rPr lang="cs-CZ" sz="3000" b="1" smtClean="0"/>
              <a:t>hašené vápno</a:t>
            </a:r>
          </a:p>
          <a:p>
            <a:pPr eaLnBrk="1" hangingPunct="1"/>
            <a:r>
              <a:rPr lang="cs-CZ" sz="3000" smtClean="0"/>
              <a:t>bezbarvá krystalická látka nebo bílý prášek</a:t>
            </a:r>
          </a:p>
          <a:p>
            <a:pPr eaLnBrk="1" hangingPunct="1"/>
            <a:r>
              <a:rPr lang="cs-CZ" sz="3000" smtClean="0"/>
              <a:t>jedna z mála pevných látek, jejíž rozpustnost ve vodě s rostoucí teplotou klesá</a:t>
            </a:r>
          </a:p>
          <a:p>
            <a:pPr eaLnBrk="1" hangingPunct="1"/>
            <a:r>
              <a:rPr lang="cs-CZ" sz="3000" smtClean="0"/>
              <a:t>použití v zemědělství, výroba cukru a sody, ve stavebnictví</a:t>
            </a:r>
          </a:p>
        </p:txBody>
      </p:sp>
      <p:sp>
        <p:nvSpPr>
          <p:cNvPr id="15364" name="TextovéPole 5"/>
          <p:cNvSpPr txBox="1">
            <a:spLocks noChangeArrowheads="1"/>
          </p:cNvSpPr>
          <p:nvPr/>
        </p:nvSpPr>
        <p:spPr bwMode="auto">
          <a:xfrm>
            <a:off x="8532813" y="6237288"/>
            <a:ext cx="3508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Franklin Gothic Book"/>
                <a:hlinkClick r:id="rId2" action="ppaction://hlinksldjump"/>
              </a:rPr>
              <a:t>Ř</a:t>
            </a:r>
            <a:endParaRPr lang="cs-CZ">
              <a:latin typeface="Franklin Gothic Book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964488" cy="11430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>
                <a:solidFill>
                  <a:srgbClr val="FF0000"/>
                </a:solidFill>
              </a:rPr>
              <a:t>hydroxid sodný 	          hydroxid vápenatý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16386" name="Zástupný symbol pro obsah 4"/>
          <p:cNvSpPr>
            <a:spLocks noGrp="1"/>
          </p:cNvSpPr>
          <p:nvPr>
            <p:ph sz="quarter" idx="2"/>
          </p:nvPr>
        </p:nvSpPr>
        <p:spPr>
          <a:xfrm>
            <a:off x="0" y="1125538"/>
            <a:ext cx="4716463" cy="5588000"/>
          </a:xfrm>
        </p:spPr>
        <p:txBody>
          <a:bodyPr/>
          <a:lstStyle/>
          <a:p>
            <a:pPr eaLnBrk="1" hangingPunct="1"/>
            <a:r>
              <a:rPr lang="cs-CZ" sz="3200" smtClean="0"/>
              <a:t>jeden zastaralý triviální název je </a:t>
            </a:r>
            <a:r>
              <a:rPr lang="cs-CZ" sz="3200" b="1" smtClean="0"/>
              <a:t>natron</a:t>
            </a:r>
          </a:p>
          <a:p>
            <a:pPr eaLnBrk="1" hangingPunct="1"/>
            <a:r>
              <a:rPr lang="cs-CZ" sz="3200" smtClean="0"/>
              <a:t>ve formě peciček, lístečků nebo granulí</a:t>
            </a:r>
          </a:p>
          <a:p>
            <a:pPr eaLnBrk="1" hangingPunct="1"/>
            <a:r>
              <a:rPr lang="cs-CZ" sz="3200" smtClean="0"/>
              <a:t>musí být uchováván hermeticky uzavřen</a:t>
            </a:r>
          </a:p>
          <a:p>
            <a:pPr eaLnBrk="1" hangingPunct="1"/>
            <a:r>
              <a:rPr lang="cs-CZ" sz="3200" smtClean="0"/>
              <a:t>roztoky (louhy) jsou žíraviny</a:t>
            </a:r>
          </a:p>
          <a:p>
            <a:pPr eaLnBrk="1" hangingPunct="1"/>
            <a:r>
              <a:rPr lang="cs-CZ" sz="3200" smtClean="0"/>
              <a:t>použití při výrobě papíru, mýdel, hliníku, plastů</a:t>
            </a:r>
          </a:p>
        </p:txBody>
      </p:sp>
      <p:sp>
        <p:nvSpPr>
          <p:cNvPr id="16387" name="Zástupný symbol pro obsah 6"/>
          <p:cNvSpPr>
            <a:spLocks noGrp="1"/>
          </p:cNvSpPr>
          <p:nvPr>
            <p:ph sz="quarter" idx="4"/>
          </p:nvPr>
        </p:nvSpPr>
        <p:spPr>
          <a:xfrm>
            <a:off x="4645025" y="1125538"/>
            <a:ext cx="4498975" cy="5588000"/>
          </a:xfrm>
        </p:spPr>
        <p:txBody>
          <a:bodyPr/>
          <a:lstStyle/>
          <a:p>
            <a:pPr eaLnBrk="1" hangingPunct="1"/>
            <a:r>
              <a:rPr lang="cs-CZ" sz="3200" smtClean="0"/>
              <a:t>tradičně nazývaný </a:t>
            </a:r>
            <a:r>
              <a:rPr lang="cs-CZ" sz="3200" b="1" smtClean="0"/>
              <a:t>hašené vápno</a:t>
            </a:r>
          </a:p>
          <a:p>
            <a:pPr eaLnBrk="1" hangingPunct="1"/>
            <a:r>
              <a:rPr lang="cs-CZ" sz="3200" smtClean="0"/>
              <a:t>bezbarvá krystalická látka nebo bílý prášek</a:t>
            </a:r>
          </a:p>
          <a:p>
            <a:pPr eaLnBrk="1" hangingPunct="1"/>
            <a:r>
              <a:rPr lang="cs-CZ" sz="3200" smtClean="0"/>
              <a:t>jedna z mála pevných látek, jejíž rozpustnost ve vodě s rostoucí teplotou klesá</a:t>
            </a:r>
          </a:p>
          <a:p>
            <a:pPr eaLnBrk="1" hangingPunct="1"/>
            <a:r>
              <a:rPr lang="cs-CZ" sz="3200" smtClean="0"/>
              <a:t>použití v zemědělství, výroba cukru a sody, ve stavebnictví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ovací šipka 6"/>
          <p:cNvCxnSpPr/>
          <p:nvPr/>
        </p:nvCxnSpPr>
        <p:spPr>
          <a:xfrm>
            <a:off x="250825" y="5300663"/>
            <a:ext cx="720725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410" name="Obdélník 8"/>
          <p:cNvSpPr>
            <a:spLocks noChangeArrowheads="1"/>
          </p:cNvSpPr>
          <p:nvPr/>
        </p:nvSpPr>
        <p:spPr bwMode="auto">
          <a:xfrm>
            <a:off x="1476375" y="4365625"/>
            <a:ext cx="10541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>
                <a:latin typeface="Franklin Gothic Book"/>
              </a:rPr>
              <a:t>vápenec</a:t>
            </a:r>
          </a:p>
        </p:txBody>
      </p:sp>
      <p:sp>
        <p:nvSpPr>
          <p:cNvPr id="17411" name="Obdélník 9"/>
          <p:cNvSpPr>
            <a:spLocks noChangeArrowheads="1"/>
          </p:cNvSpPr>
          <p:nvPr/>
        </p:nvSpPr>
        <p:spPr bwMode="auto">
          <a:xfrm>
            <a:off x="6084888" y="4437063"/>
            <a:ext cx="8540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>
                <a:latin typeface="Franklin Gothic Book"/>
              </a:rPr>
              <a:t> žíhání</a:t>
            </a:r>
          </a:p>
        </p:txBody>
      </p:sp>
      <p:sp>
        <p:nvSpPr>
          <p:cNvPr id="17412" name="Obdélník 10"/>
          <p:cNvSpPr>
            <a:spLocks noChangeArrowheads="1"/>
          </p:cNvSpPr>
          <p:nvPr/>
        </p:nvSpPr>
        <p:spPr bwMode="auto">
          <a:xfrm>
            <a:off x="7164388" y="3141663"/>
            <a:ext cx="132238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latin typeface="Franklin Gothic Book"/>
              </a:rPr>
              <a:t>CaCO</a:t>
            </a:r>
            <a:r>
              <a:rPr lang="cs-CZ" sz="3200" baseline="-25000">
                <a:latin typeface="Franklin Gothic Book"/>
              </a:rPr>
              <a:t>3</a:t>
            </a:r>
            <a:r>
              <a:rPr lang="cs-CZ" sz="3200">
                <a:latin typeface="Franklin Gothic Book"/>
              </a:rPr>
              <a:t> </a:t>
            </a:r>
          </a:p>
        </p:txBody>
      </p:sp>
      <p:sp>
        <p:nvSpPr>
          <p:cNvPr id="12" name="Obdélník 11"/>
          <p:cNvSpPr/>
          <p:nvPr/>
        </p:nvSpPr>
        <p:spPr>
          <a:xfrm>
            <a:off x="7956550" y="4652963"/>
            <a:ext cx="996950" cy="5842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050" dirty="0">
                <a:latin typeface="+mn-lt"/>
              </a:rPr>
              <a:t> </a:t>
            </a:r>
            <a:r>
              <a:rPr lang="cs-CZ" sz="3200" dirty="0" err="1">
                <a:latin typeface="+mn-lt"/>
              </a:rPr>
              <a:t>CaO</a:t>
            </a:r>
            <a:r>
              <a:rPr lang="cs-CZ" sz="3200" dirty="0">
                <a:latin typeface="+mn-lt"/>
              </a:rPr>
              <a:t> </a:t>
            </a:r>
          </a:p>
        </p:txBody>
      </p:sp>
      <p:sp>
        <p:nvSpPr>
          <p:cNvPr id="17414" name="Obdélník 13"/>
          <p:cNvSpPr>
            <a:spLocks noChangeArrowheads="1"/>
          </p:cNvSpPr>
          <p:nvPr/>
        </p:nvSpPr>
        <p:spPr bwMode="auto">
          <a:xfrm>
            <a:off x="7164388" y="3933825"/>
            <a:ext cx="4826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latin typeface="Franklin Gothic Book"/>
              </a:rPr>
              <a:t> +</a:t>
            </a:r>
          </a:p>
        </p:txBody>
      </p:sp>
      <p:sp>
        <p:nvSpPr>
          <p:cNvPr id="17415" name="Obdélník 17"/>
          <p:cNvSpPr>
            <a:spLocks noChangeArrowheads="1"/>
          </p:cNvSpPr>
          <p:nvPr/>
        </p:nvSpPr>
        <p:spPr bwMode="auto">
          <a:xfrm>
            <a:off x="5651500" y="6092825"/>
            <a:ext cx="854075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latin typeface="Franklin Gothic Book"/>
              </a:rPr>
              <a:t>H</a:t>
            </a:r>
            <a:r>
              <a:rPr lang="cs-CZ" sz="3200" baseline="-25000">
                <a:latin typeface="Franklin Gothic Book"/>
              </a:rPr>
              <a:t>2</a:t>
            </a:r>
            <a:r>
              <a:rPr lang="cs-CZ" sz="3200">
                <a:latin typeface="Franklin Gothic Book"/>
              </a:rPr>
              <a:t>O</a:t>
            </a:r>
          </a:p>
        </p:txBody>
      </p:sp>
      <p:sp>
        <p:nvSpPr>
          <p:cNvPr id="17416" name="Obdélník 19"/>
          <p:cNvSpPr>
            <a:spLocks noChangeArrowheads="1"/>
          </p:cNvSpPr>
          <p:nvPr/>
        </p:nvSpPr>
        <p:spPr bwMode="auto">
          <a:xfrm>
            <a:off x="539750" y="6092825"/>
            <a:ext cx="8064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>
                <a:latin typeface="Franklin Gothic Book"/>
              </a:rPr>
              <a:t>pevný</a:t>
            </a:r>
          </a:p>
        </p:txBody>
      </p:sp>
      <p:cxnSp>
        <p:nvCxnSpPr>
          <p:cNvPr id="21" name="Přímá spojovací šipka 20"/>
          <p:cNvCxnSpPr/>
          <p:nvPr/>
        </p:nvCxnSpPr>
        <p:spPr>
          <a:xfrm>
            <a:off x="323850" y="5589588"/>
            <a:ext cx="719138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ovací šipka 21"/>
          <p:cNvCxnSpPr/>
          <p:nvPr/>
        </p:nvCxnSpPr>
        <p:spPr>
          <a:xfrm>
            <a:off x="179388" y="4868863"/>
            <a:ext cx="720725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419" name="Obdélník 22"/>
          <p:cNvSpPr>
            <a:spLocks noChangeArrowheads="1"/>
          </p:cNvSpPr>
          <p:nvPr/>
        </p:nvSpPr>
        <p:spPr bwMode="auto">
          <a:xfrm>
            <a:off x="2411413" y="4724400"/>
            <a:ext cx="73183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Franklin Gothic Book"/>
              </a:rPr>
              <a:t>CO</a:t>
            </a:r>
            <a:r>
              <a:rPr lang="cs-CZ" sz="2800" baseline="-25000">
                <a:latin typeface="Franklin Gothic Book"/>
              </a:rPr>
              <a:t>2</a:t>
            </a:r>
          </a:p>
        </p:txBody>
      </p:sp>
      <p:sp>
        <p:nvSpPr>
          <p:cNvPr id="17420" name="Obdélník 23"/>
          <p:cNvSpPr>
            <a:spLocks noChangeArrowheads="1"/>
          </p:cNvSpPr>
          <p:nvPr/>
        </p:nvSpPr>
        <p:spPr bwMode="auto">
          <a:xfrm>
            <a:off x="3563938" y="5589588"/>
            <a:ext cx="151923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latin typeface="Franklin Gothic Book"/>
              </a:rPr>
              <a:t>Ca(OH)</a:t>
            </a:r>
            <a:r>
              <a:rPr lang="cs-CZ" sz="3200" baseline="-25000">
                <a:latin typeface="Franklin Gothic Book"/>
              </a:rPr>
              <a:t>2</a:t>
            </a:r>
          </a:p>
        </p:txBody>
      </p:sp>
      <p:sp>
        <p:nvSpPr>
          <p:cNvPr id="17421" name="Obdélník 24"/>
          <p:cNvSpPr>
            <a:spLocks noChangeArrowheads="1"/>
          </p:cNvSpPr>
          <p:nvPr/>
        </p:nvSpPr>
        <p:spPr bwMode="auto">
          <a:xfrm>
            <a:off x="1835150" y="5516563"/>
            <a:ext cx="906463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latin typeface="Franklin Gothic Book"/>
              </a:rPr>
              <a:t>CO</a:t>
            </a:r>
            <a:r>
              <a:rPr lang="cs-CZ" sz="3200" baseline="-25000">
                <a:latin typeface="Franklin Gothic Book"/>
              </a:rPr>
              <a:t>2</a:t>
            </a:r>
            <a:r>
              <a:rPr lang="cs-CZ" sz="3200">
                <a:latin typeface="Franklin Gothic Book"/>
              </a:rPr>
              <a:t> </a:t>
            </a:r>
          </a:p>
        </p:txBody>
      </p:sp>
      <p:sp>
        <p:nvSpPr>
          <p:cNvPr id="17422" name="Obdélník 25"/>
          <p:cNvSpPr>
            <a:spLocks noChangeArrowheads="1"/>
          </p:cNvSpPr>
          <p:nvPr/>
        </p:nvSpPr>
        <p:spPr bwMode="auto">
          <a:xfrm>
            <a:off x="1403350" y="4868863"/>
            <a:ext cx="390525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latin typeface="Franklin Gothic Book"/>
              </a:rPr>
              <a:t>+</a:t>
            </a:r>
          </a:p>
        </p:txBody>
      </p:sp>
      <p:sp>
        <p:nvSpPr>
          <p:cNvPr id="17423" name="TextovéPole 29"/>
          <p:cNvSpPr txBox="1">
            <a:spLocks noChangeArrowheads="1"/>
          </p:cNvSpPr>
          <p:nvPr/>
        </p:nvSpPr>
        <p:spPr bwMode="auto">
          <a:xfrm>
            <a:off x="468313" y="260350"/>
            <a:ext cx="84963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4000">
                <a:latin typeface="Franklin Gothic Book"/>
              </a:rPr>
              <a:t>z uvedených „přísad“ sestav rovnice výroby hašeného vápna </a:t>
            </a:r>
          </a:p>
        </p:txBody>
      </p:sp>
      <p:sp>
        <p:nvSpPr>
          <p:cNvPr id="17424" name="Obdélník 30"/>
          <p:cNvSpPr>
            <a:spLocks noChangeArrowheads="1"/>
          </p:cNvSpPr>
          <p:nvPr/>
        </p:nvSpPr>
        <p:spPr bwMode="auto">
          <a:xfrm>
            <a:off x="5651500" y="4868863"/>
            <a:ext cx="484188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latin typeface="Franklin Gothic Book"/>
              </a:rPr>
              <a:t> +</a:t>
            </a:r>
          </a:p>
        </p:txBody>
      </p:sp>
      <p:sp>
        <p:nvSpPr>
          <p:cNvPr id="17425" name="Obdélník 31"/>
          <p:cNvSpPr>
            <a:spLocks noChangeArrowheads="1"/>
          </p:cNvSpPr>
          <p:nvPr/>
        </p:nvSpPr>
        <p:spPr bwMode="auto">
          <a:xfrm>
            <a:off x="5003800" y="5445125"/>
            <a:ext cx="4826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latin typeface="Franklin Gothic Book"/>
              </a:rPr>
              <a:t> +</a:t>
            </a:r>
          </a:p>
        </p:txBody>
      </p:sp>
      <p:sp>
        <p:nvSpPr>
          <p:cNvPr id="17426" name="Obdélník 32"/>
          <p:cNvSpPr>
            <a:spLocks noChangeArrowheads="1"/>
          </p:cNvSpPr>
          <p:nvPr/>
        </p:nvSpPr>
        <p:spPr bwMode="auto">
          <a:xfrm>
            <a:off x="3851275" y="5013325"/>
            <a:ext cx="15208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latin typeface="Franklin Gothic Book"/>
              </a:rPr>
              <a:t>Ca(OH)</a:t>
            </a:r>
            <a:r>
              <a:rPr lang="cs-CZ" sz="3200" baseline="-25000">
                <a:latin typeface="Franklin Gothic Book"/>
              </a:rPr>
              <a:t>2</a:t>
            </a:r>
          </a:p>
        </p:txBody>
      </p:sp>
      <p:sp>
        <p:nvSpPr>
          <p:cNvPr id="17427" name="Obdélník 33"/>
          <p:cNvSpPr>
            <a:spLocks noChangeArrowheads="1"/>
          </p:cNvSpPr>
          <p:nvPr/>
        </p:nvSpPr>
        <p:spPr bwMode="auto">
          <a:xfrm>
            <a:off x="3708400" y="4437063"/>
            <a:ext cx="151923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latin typeface="Franklin Gothic Book"/>
              </a:rPr>
              <a:t>Ca(OH)</a:t>
            </a:r>
            <a:r>
              <a:rPr lang="cs-CZ" sz="3200" baseline="-25000">
                <a:latin typeface="Franklin Gothic Book"/>
              </a:rPr>
              <a:t>2</a:t>
            </a:r>
          </a:p>
        </p:txBody>
      </p:sp>
      <p:sp>
        <p:nvSpPr>
          <p:cNvPr id="17428" name="Obdélník 34"/>
          <p:cNvSpPr>
            <a:spLocks noChangeArrowheads="1"/>
          </p:cNvSpPr>
          <p:nvPr/>
        </p:nvSpPr>
        <p:spPr bwMode="auto">
          <a:xfrm>
            <a:off x="6516688" y="5013325"/>
            <a:ext cx="132238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latin typeface="Franklin Gothic Book"/>
              </a:rPr>
              <a:t>CaCO</a:t>
            </a:r>
            <a:r>
              <a:rPr lang="cs-CZ" sz="3200" baseline="-25000">
                <a:latin typeface="Franklin Gothic Book"/>
              </a:rPr>
              <a:t>3</a:t>
            </a:r>
            <a:r>
              <a:rPr lang="cs-CZ" sz="3200">
                <a:latin typeface="Franklin Gothic Book"/>
              </a:rPr>
              <a:t> </a:t>
            </a:r>
          </a:p>
        </p:txBody>
      </p:sp>
      <p:sp>
        <p:nvSpPr>
          <p:cNvPr id="36" name="Obdélník 35"/>
          <p:cNvSpPr/>
          <p:nvPr/>
        </p:nvSpPr>
        <p:spPr>
          <a:xfrm>
            <a:off x="7956550" y="5589588"/>
            <a:ext cx="996950" cy="5842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050" dirty="0">
                <a:latin typeface="+mn-lt"/>
              </a:rPr>
              <a:t> </a:t>
            </a:r>
            <a:r>
              <a:rPr lang="cs-CZ" sz="3200" dirty="0" err="1">
                <a:latin typeface="+mn-lt"/>
              </a:rPr>
              <a:t>CaO</a:t>
            </a:r>
            <a:r>
              <a:rPr lang="cs-CZ" sz="3200" dirty="0">
                <a:latin typeface="+mn-lt"/>
              </a:rPr>
              <a:t> </a:t>
            </a:r>
          </a:p>
        </p:txBody>
      </p:sp>
      <p:sp>
        <p:nvSpPr>
          <p:cNvPr id="17430" name="Obdélník 36"/>
          <p:cNvSpPr>
            <a:spLocks noChangeArrowheads="1"/>
          </p:cNvSpPr>
          <p:nvPr/>
        </p:nvSpPr>
        <p:spPr bwMode="auto">
          <a:xfrm>
            <a:off x="6948488" y="6273800"/>
            <a:ext cx="85248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latin typeface="Franklin Gothic Book"/>
              </a:rPr>
              <a:t>H</a:t>
            </a:r>
            <a:r>
              <a:rPr lang="cs-CZ" sz="3200" baseline="-25000">
                <a:latin typeface="Franklin Gothic Book"/>
              </a:rPr>
              <a:t>2</a:t>
            </a:r>
            <a:r>
              <a:rPr lang="cs-CZ" sz="3200">
                <a:latin typeface="Franklin Gothic Book"/>
              </a:rPr>
              <a:t>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rovnice výroby hašeného vápna</a:t>
            </a:r>
            <a:endParaRPr lang="cs-CZ" dirty="0"/>
          </a:p>
        </p:txBody>
      </p:sp>
      <p:sp>
        <p:nvSpPr>
          <p:cNvPr id="18434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 2" pitchFamily="18" charset="2"/>
              <a:buNone/>
            </a:pPr>
            <a:endParaRPr lang="cs-CZ" sz="1400" smtClean="0"/>
          </a:p>
          <a:p>
            <a:pPr eaLnBrk="1" hangingPunct="1">
              <a:buFont typeface="Wingdings 2" pitchFamily="18" charset="2"/>
              <a:buNone/>
            </a:pPr>
            <a:r>
              <a:rPr lang="cs-CZ" sz="1400" smtClean="0"/>
              <a:t>		</a:t>
            </a:r>
          </a:p>
          <a:p>
            <a:pPr eaLnBrk="1" hangingPunct="1">
              <a:buFont typeface="Wingdings 2" pitchFamily="18" charset="2"/>
              <a:buNone/>
            </a:pPr>
            <a:r>
              <a:rPr lang="cs-CZ" smtClean="0"/>
              <a:t>CaCO</a:t>
            </a:r>
            <a:r>
              <a:rPr lang="cs-CZ" sz="1600" smtClean="0"/>
              <a:t>3  	       </a:t>
            </a:r>
            <a:r>
              <a:rPr lang="cs-CZ" smtClean="0"/>
              <a:t>CaO + CO</a:t>
            </a:r>
            <a:r>
              <a:rPr lang="cs-CZ" sz="1600" smtClean="0"/>
              <a:t>2</a:t>
            </a:r>
          </a:p>
          <a:p>
            <a:pPr eaLnBrk="1" hangingPunct="1">
              <a:buFont typeface="Wingdings 2" pitchFamily="18" charset="2"/>
              <a:buNone/>
            </a:pPr>
            <a:endParaRPr lang="cs-CZ" smtClean="0"/>
          </a:p>
          <a:p>
            <a:pPr eaLnBrk="1" hangingPunct="1">
              <a:buFont typeface="Wingdings 2" pitchFamily="18" charset="2"/>
              <a:buNone/>
            </a:pPr>
            <a:r>
              <a:rPr lang="cs-CZ" smtClean="0"/>
              <a:t>CaO + H</a:t>
            </a:r>
            <a:r>
              <a:rPr lang="cs-CZ" sz="1600" smtClean="0"/>
              <a:t>2</a:t>
            </a:r>
            <a:r>
              <a:rPr lang="cs-CZ" smtClean="0"/>
              <a:t>O 	   	Ca(OH)</a:t>
            </a:r>
            <a:r>
              <a:rPr lang="cs-CZ" sz="1600" smtClean="0"/>
              <a:t>2</a:t>
            </a:r>
          </a:p>
          <a:p>
            <a:pPr eaLnBrk="1" hangingPunct="1">
              <a:buFont typeface="Wingdings 2" pitchFamily="18" charset="2"/>
              <a:buNone/>
            </a:pPr>
            <a:r>
              <a:rPr lang="cs-CZ" smtClean="0"/>
              <a:t>					</a:t>
            </a:r>
            <a:endParaRPr lang="cs-CZ" sz="1600" smtClean="0"/>
          </a:p>
          <a:p>
            <a:pPr eaLnBrk="1" hangingPunct="1">
              <a:buFont typeface="Wingdings 2" pitchFamily="18" charset="2"/>
              <a:buNone/>
            </a:pPr>
            <a:r>
              <a:rPr lang="cs-CZ" smtClean="0"/>
              <a:t>Ca(OH)</a:t>
            </a:r>
            <a:r>
              <a:rPr lang="cs-CZ" sz="1600" smtClean="0"/>
              <a:t>2</a:t>
            </a:r>
            <a:r>
              <a:rPr lang="cs-CZ" smtClean="0"/>
              <a:t> + CO</a:t>
            </a:r>
            <a:r>
              <a:rPr lang="cs-CZ" sz="1600" smtClean="0"/>
              <a:t>2</a:t>
            </a:r>
            <a:r>
              <a:rPr lang="cs-CZ" smtClean="0"/>
              <a:t> 		CaCO</a:t>
            </a:r>
            <a:r>
              <a:rPr lang="cs-CZ" sz="1600" smtClean="0"/>
              <a:t>3</a:t>
            </a:r>
            <a:r>
              <a:rPr lang="cs-CZ" smtClean="0"/>
              <a:t> + H</a:t>
            </a:r>
            <a:r>
              <a:rPr lang="cs-CZ" sz="1600" smtClean="0"/>
              <a:t>2</a:t>
            </a:r>
            <a:r>
              <a:rPr lang="cs-CZ" smtClean="0"/>
              <a:t>O</a:t>
            </a:r>
          </a:p>
          <a:p>
            <a:pPr eaLnBrk="1" hangingPunct="1"/>
            <a:endParaRPr lang="cs-CZ" smtClean="0"/>
          </a:p>
        </p:txBody>
      </p:sp>
      <p:cxnSp>
        <p:nvCxnSpPr>
          <p:cNvPr id="5" name="Přímá spojovací šipka 4"/>
          <p:cNvCxnSpPr/>
          <p:nvPr/>
        </p:nvCxnSpPr>
        <p:spPr>
          <a:xfrm>
            <a:off x="2411413" y="3644900"/>
            <a:ext cx="720725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ovací šipka 5"/>
          <p:cNvCxnSpPr/>
          <p:nvPr/>
        </p:nvCxnSpPr>
        <p:spPr>
          <a:xfrm>
            <a:off x="3132138" y="4868863"/>
            <a:ext cx="719137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šipka 6"/>
          <p:cNvCxnSpPr/>
          <p:nvPr/>
        </p:nvCxnSpPr>
        <p:spPr>
          <a:xfrm>
            <a:off x="1763713" y="2492375"/>
            <a:ext cx="720725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438" name="Obdélník 7"/>
          <p:cNvSpPr>
            <a:spLocks noChangeArrowheads="1"/>
          </p:cNvSpPr>
          <p:nvPr/>
        </p:nvSpPr>
        <p:spPr bwMode="auto">
          <a:xfrm>
            <a:off x="468313" y="1916113"/>
            <a:ext cx="96678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Franklin Gothic Book"/>
              </a:rPr>
              <a:t>vápenec</a:t>
            </a:r>
          </a:p>
        </p:txBody>
      </p:sp>
      <p:sp>
        <p:nvSpPr>
          <p:cNvPr id="18439" name="Obdélník 8"/>
          <p:cNvSpPr>
            <a:spLocks noChangeArrowheads="1"/>
          </p:cNvSpPr>
          <p:nvPr/>
        </p:nvSpPr>
        <p:spPr bwMode="auto">
          <a:xfrm>
            <a:off x="1763713" y="1916113"/>
            <a:ext cx="78898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Franklin Gothic Book"/>
              </a:rPr>
              <a:t> žíhání</a:t>
            </a:r>
          </a:p>
        </p:txBody>
      </p:sp>
      <p:sp>
        <p:nvSpPr>
          <p:cNvPr id="18440" name="Obdélník 9"/>
          <p:cNvSpPr>
            <a:spLocks noChangeArrowheads="1"/>
          </p:cNvSpPr>
          <p:nvPr/>
        </p:nvSpPr>
        <p:spPr bwMode="auto">
          <a:xfrm>
            <a:off x="4356100" y="4292600"/>
            <a:ext cx="7461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Franklin Gothic Book"/>
              </a:rPr>
              <a:t>pevný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2"/>
          <p:cNvSpPr>
            <a:spLocks noGrp="1"/>
          </p:cNvSpPr>
          <p:nvPr>
            <p:ph type="title" idx="4294967295"/>
          </p:nvPr>
        </p:nvSpPr>
        <p:spPr bwMode="auto"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cap="none" smtClean="0">
                <a:effectLst/>
              </a:rPr>
              <a:t>CITACE</a:t>
            </a:r>
          </a:p>
        </p:txBody>
      </p:sp>
      <p:sp>
        <p:nvSpPr>
          <p:cNvPr id="19458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>
              <a:buFont typeface="Wingdings 2" pitchFamily="18" charset="2"/>
              <a:buChar char="Ò"/>
            </a:pPr>
            <a:r>
              <a:rPr lang="cs-CZ" smtClean="0"/>
              <a:t>Autorem materiálu a všech jeho částí, není-li uvedeno jinak, je Ing. Stanislava Kolářová.</a:t>
            </a:r>
          </a:p>
          <a:p>
            <a:pPr eaLnBrk="1" hangingPunct="1"/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Cesta">
    <a:dk1>
      <a:sysClr val="windowText" lastClr="000000"/>
    </a:dk1>
    <a:lt1>
      <a:sysClr val="window" lastClr="FFFFFF"/>
    </a:lt1>
    <a:dk2>
      <a:srgbClr val="4E3B30"/>
    </a:dk2>
    <a:lt2>
      <a:srgbClr val="FBEEC9"/>
    </a:lt2>
    <a:accent1>
      <a:srgbClr val="F0A22E"/>
    </a:accent1>
    <a:accent2>
      <a:srgbClr val="A5644E"/>
    </a:accent2>
    <a:accent3>
      <a:srgbClr val="B58B80"/>
    </a:accent3>
    <a:accent4>
      <a:srgbClr val="C3986D"/>
    </a:accent4>
    <a:accent5>
      <a:srgbClr val="A19574"/>
    </a:accent5>
    <a:accent6>
      <a:srgbClr val="C17529"/>
    </a:accent6>
    <a:hlink>
      <a:srgbClr val="AD1F1F"/>
    </a:hlink>
    <a:folHlink>
      <a:srgbClr val="FFC42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74</TotalTime>
  <Words>325</Words>
  <Application>Microsoft Office PowerPoint</Application>
  <PresentationFormat>Předvádění na obrazovce (4:3)</PresentationFormat>
  <Paragraphs>89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Cesta</vt:lpstr>
      <vt:lpstr>  Základní škola Ústí nad Labem, Anežky České 702/17, příspěvková organizace   Číslo projektu: CZ.1.07/1.4.00/21.2887     Název projektu: „Učíme lépe a moderněji“  OP VK 1.4                   Výukový materiál</vt:lpstr>
      <vt:lpstr>METODICKÝ LIST</vt:lpstr>
      <vt:lpstr>přiřaď k charakteristice správný hydroxid </vt:lpstr>
      <vt:lpstr>hydroxid sodný            hydroxid vápenatý </vt:lpstr>
      <vt:lpstr>Snímek 5</vt:lpstr>
      <vt:lpstr>rovnice výroby hašeného vápna</vt:lpstr>
      <vt:lpstr>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test</dc:creator>
  <cp:lastModifiedBy>Dum</cp:lastModifiedBy>
  <cp:revision>6</cp:revision>
  <dcterms:created xsi:type="dcterms:W3CDTF">2011-10-08T19:40:25Z</dcterms:created>
  <dcterms:modified xsi:type="dcterms:W3CDTF">2012-06-20T20:21:08Z</dcterms:modified>
</cp:coreProperties>
</file>