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3" r:id="rId3"/>
    <p:sldId id="290" r:id="rId4"/>
    <p:sldId id="292" r:id="rId5"/>
    <p:sldId id="294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8" r:id="rId15"/>
    <p:sldId id="283" r:id="rId16"/>
    <p:sldId id="284" r:id="rId17"/>
    <p:sldId id="286" r:id="rId18"/>
    <p:sldId id="287" r:id="rId19"/>
    <p:sldId id="28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5EDF8-F19A-4113-A60E-FF6326C02BE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51A4F6-88E6-442D-BF1C-EE8434E91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B51CF-D6CA-4A48-99B2-B6CDF1EA94B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3A9F3B-FDA0-4CD6-9220-F481D5F9E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EFF3F-9076-4517-94CA-7061D6B6A39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DC77E-D5AA-479B-BA00-1EEFB9B256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BC1EB-F7C6-47B4-8D73-B5C4C9842A7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06B79-47C6-4EEE-A7A5-F14AD24AA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AA444-7634-4B9D-A84A-AD573555BC8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E7E7CB-036B-4973-BE7A-44E858C49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36848-5A44-4E8A-AD10-E6AB63C0642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921107-EC1B-4466-B709-67E1E47AF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1382C3-3B3D-4C4B-B6CF-0356517B7BB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73B796-8AF1-47AC-8FB9-4054EBB0C7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59CE3-0B2A-41BE-8D7A-314D78ADC90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D232F-8B6E-4FF8-AB0D-4A30B134F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B7659-47A5-4132-AB11-49A5B3D4AB9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1DC1F-D486-4E0E-AD92-87840CC02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2A204-816A-49AA-812F-5E7DB3FC25F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26D0C-E503-4319-95DD-377C6A16B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4483C-7B26-4D75-9260-3D3853BAB29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9D0706-4AE9-48AD-9D71-126956605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B7EAE1D-6C5F-487F-909C-C2A7CC3ED95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ACED52-904B-4156-A2AA-265DC70B1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555427" y="-165100"/>
            <a:ext cx="8229600" cy="193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50847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DUMu:  VY_52_INOVACE_13_3_NÁZVOSLOVÍ SOLI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Číslo skupiny:  2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Vzdělávací oblast/Předmět/Téma: ČLOVĚK A PŘÍRODA / CHEMIE / NÁZVOSLOVÍ SOLÍ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Metodický list:	 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Anotace: Pomocí prezentace seznámení s názvoslovím solí. Prezentace zároveň slouží jako podklad pro procvičení a zápis nově probírané látky do sešitu.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Ověřeno ve třídě: 9. 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Datum ověření: 4.11. 2011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4. 11. 2011 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Názvosloví solí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4075" y="1052513"/>
            <a:ext cx="5024438" cy="5445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800">
                <a:solidFill>
                  <a:srgbClr val="000000"/>
                </a:solidFill>
              </a:rPr>
              <a:t>NÁZEV BEZKYSLÍKATÉ SOLI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250825" y="2420938"/>
            <a:ext cx="4176713" cy="544512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solidFill>
                  <a:srgbClr val="000000"/>
                </a:solidFill>
                <a:latin typeface="Franklin Gothic Book"/>
              </a:rPr>
              <a:t>PODSTATNÉ JMÉNO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32363" y="2420938"/>
            <a:ext cx="3960812" cy="60483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2800">
                <a:solidFill>
                  <a:srgbClr val="000000"/>
                </a:solidFill>
              </a:rPr>
              <a:t>PŘÍDAVNÉ JMÉNO</a:t>
            </a:r>
            <a:r>
              <a:rPr lang="cs-CZ" sz="32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250825" y="2997200"/>
            <a:ext cx="3889375" cy="1092200"/>
          </a:xfrm>
          <a:prstGeom prst="rect">
            <a:avLst/>
          </a:prstGeom>
          <a:solidFill>
            <a:schemeClr val="bg1"/>
          </a:solidFill>
          <a:ln w="25400" algn="ctr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0000"/>
                </a:solidFill>
                <a:latin typeface="Franklin Gothic Book"/>
              </a:rPr>
              <a:t>odvozeno od</a:t>
            </a:r>
          </a:p>
          <a:p>
            <a:pPr algn="ctr"/>
            <a:r>
              <a:rPr lang="cs-CZ" sz="3200">
                <a:solidFill>
                  <a:srgbClr val="000000"/>
                </a:solidFill>
                <a:latin typeface="Franklin Gothic Book"/>
              </a:rPr>
              <a:t> aniontu kyseliny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651500" y="2997200"/>
            <a:ext cx="2825750" cy="60483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název kationtu</a:t>
            </a:r>
          </a:p>
        </p:txBody>
      </p:sp>
      <p:sp>
        <p:nvSpPr>
          <p:cNvPr id="15366" name="TextovéPole 6"/>
          <p:cNvSpPr txBox="1">
            <a:spLocks noChangeArrowheads="1"/>
          </p:cNvSpPr>
          <p:nvPr/>
        </p:nvSpPr>
        <p:spPr bwMode="auto">
          <a:xfrm>
            <a:off x="4500563" y="2420938"/>
            <a:ext cx="4222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+</a:t>
            </a:r>
          </a:p>
        </p:txBody>
      </p:sp>
      <p:cxnSp>
        <p:nvCxnSpPr>
          <p:cNvPr id="15367" name="Pravoúhlá spojovací čára 8"/>
          <p:cNvCxnSpPr>
            <a:cxnSpLocks noChangeShapeType="1"/>
            <a:stCxn id="2" idx="1"/>
            <a:endCxn id="15362" idx="0"/>
          </p:cNvCxnSpPr>
          <p:nvPr/>
        </p:nvCxnSpPr>
        <p:spPr bwMode="auto">
          <a:xfrm rot="10800000" flipH="1" flipV="1">
            <a:off x="2111375" y="1325563"/>
            <a:ext cx="228600" cy="1082675"/>
          </a:xfrm>
          <a:prstGeom prst="bentConnector4">
            <a:avLst>
              <a:gd name="adj1" fmla="val -94444"/>
              <a:gd name="adj2" fmla="val 63194"/>
            </a:avLst>
          </a:prstGeom>
          <a:noFill/>
          <a:ln w="19050" algn="ctr">
            <a:solidFill>
              <a:schemeClr val="accent1"/>
            </a:solidFill>
            <a:miter lim="800000"/>
            <a:headEnd/>
            <a:tailEnd/>
          </a:ln>
        </p:spPr>
      </p:cxnSp>
      <p:cxnSp>
        <p:nvCxnSpPr>
          <p:cNvPr id="15368" name="Pravoúhlá spojovací čára 8"/>
          <p:cNvCxnSpPr>
            <a:cxnSpLocks noChangeShapeType="1"/>
            <a:stCxn id="4" idx="0"/>
            <a:endCxn id="2" idx="3"/>
          </p:cNvCxnSpPr>
          <p:nvPr/>
        </p:nvCxnSpPr>
        <p:spPr bwMode="auto">
          <a:xfrm rot="-5400000">
            <a:off x="6496050" y="1743076"/>
            <a:ext cx="1082675" cy="247650"/>
          </a:xfrm>
          <a:prstGeom prst="bentConnector4">
            <a:avLst>
              <a:gd name="adj1" fmla="val 36806"/>
              <a:gd name="adj2" fmla="val 187181"/>
            </a:avLst>
          </a:prstGeom>
          <a:noFill/>
          <a:ln w="19050" algn="ctr">
            <a:solidFill>
              <a:schemeClr val="accent1"/>
            </a:solidFill>
            <a:miter lim="800000"/>
            <a:headEnd/>
            <a:tailEnd/>
          </a:ln>
        </p:spPr>
      </p:cxnSp>
      <p:sp>
        <p:nvSpPr>
          <p:cNvPr id="15369" name="TextovéPole 19"/>
          <p:cNvSpPr txBox="1">
            <a:spLocks noChangeArrowheads="1"/>
          </p:cNvSpPr>
          <p:nvPr/>
        </p:nvSpPr>
        <p:spPr bwMode="auto">
          <a:xfrm>
            <a:off x="1258888" y="4076700"/>
            <a:ext cx="18923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chlorid Cl</a:t>
            </a:r>
            <a:r>
              <a:rPr lang="cs-CZ" sz="3200" baseline="30000">
                <a:latin typeface="Franklin Gothic Book"/>
              </a:rPr>
              <a:t>-</a:t>
            </a:r>
          </a:p>
        </p:txBody>
      </p:sp>
      <p:sp>
        <p:nvSpPr>
          <p:cNvPr id="15370" name="TextovéPole 21"/>
          <p:cNvSpPr txBox="1">
            <a:spLocks noChangeArrowheads="1"/>
          </p:cNvSpPr>
          <p:nvPr/>
        </p:nvSpPr>
        <p:spPr bwMode="auto">
          <a:xfrm>
            <a:off x="6156325" y="3644900"/>
            <a:ext cx="20542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sodný Na</a:t>
            </a:r>
            <a:r>
              <a:rPr lang="cs-CZ" sz="3200" baseline="30000">
                <a:latin typeface="Franklin Gothic Book"/>
              </a:rPr>
              <a:t>+</a:t>
            </a:r>
          </a:p>
        </p:txBody>
      </p:sp>
      <p:sp>
        <p:nvSpPr>
          <p:cNvPr id="15371" name="TextovéPole 22"/>
          <p:cNvSpPr txBox="1">
            <a:spLocks noChangeArrowheads="1"/>
          </p:cNvSpPr>
          <p:nvPr/>
        </p:nvSpPr>
        <p:spPr bwMode="auto">
          <a:xfrm>
            <a:off x="4140200" y="5373688"/>
            <a:ext cx="10017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NaCl</a:t>
            </a:r>
          </a:p>
        </p:txBody>
      </p:sp>
      <p:sp>
        <p:nvSpPr>
          <p:cNvPr id="15372" name="TextovéPole 23"/>
          <p:cNvSpPr txBox="1">
            <a:spLocks noChangeArrowheads="1"/>
          </p:cNvSpPr>
          <p:nvPr/>
        </p:nvSpPr>
        <p:spPr bwMode="auto">
          <a:xfrm>
            <a:off x="3419475" y="5876925"/>
            <a:ext cx="24765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chlorid sodný</a:t>
            </a:r>
            <a:endParaRPr lang="cs-CZ" sz="3200" baseline="300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8538" y="1052513"/>
            <a:ext cx="4333875" cy="5445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800">
                <a:solidFill>
                  <a:srgbClr val="000000"/>
                </a:solidFill>
              </a:rPr>
              <a:t>NÁZEV KYSLÍKATÉ SOLI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0825" y="2420938"/>
            <a:ext cx="3724275" cy="5445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800">
                <a:solidFill>
                  <a:srgbClr val="000000"/>
                </a:solidFill>
              </a:rPr>
              <a:t>PODSTATNÉ JMÉNO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3800" y="2420938"/>
            <a:ext cx="3455988" cy="54451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>
                <a:solidFill>
                  <a:srgbClr val="000000"/>
                </a:solidFill>
              </a:rPr>
              <a:t>PŘÍDAVNÉ JMÉNO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8313" y="2997200"/>
            <a:ext cx="3209925" cy="10922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>
                <a:solidFill>
                  <a:srgbClr val="000000"/>
                </a:solidFill>
              </a:rPr>
              <a:t>odvozeno od</a:t>
            </a:r>
          </a:p>
          <a:p>
            <a:pPr algn="ctr">
              <a:defRPr/>
            </a:pPr>
            <a:r>
              <a:rPr lang="cs-CZ" sz="3200">
                <a:solidFill>
                  <a:srgbClr val="000000"/>
                </a:solidFill>
              </a:rPr>
              <a:t> aniontu kyseliny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35600" y="2997200"/>
            <a:ext cx="2714625" cy="58420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název kationtu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4211638" y="2420938"/>
            <a:ext cx="425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+</a:t>
            </a:r>
          </a:p>
        </p:txBody>
      </p:sp>
      <p:cxnSp>
        <p:nvCxnSpPr>
          <p:cNvPr id="16391" name="Pravoúhlá spojovací čára 8"/>
          <p:cNvCxnSpPr>
            <a:cxnSpLocks noChangeShapeType="1"/>
            <a:stCxn id="2" idx="1"/>
            <a:endCxn id="3" idx="0"/>
          </p:cNvCxnSpPr>
          <p:nvPr/>
        </p:nvCxnSpPr>
        <p:spPr bwMode="auto">
          <a:xfrm rot="10800000" flipV="1">
            <a:off x="2112963" y="1325563"/>
            <a:ext cx="142875" cy="1082675"/>
          </a:xfrm>
          <a:prstGeom prst="bentConnector2">
            <a:avLst/>
          </a:prstGeom>
          <a:noFill/>
          <a:ln w="19050" algn="ctr">
            <a:solidFill>
              <a:schemeClr val="accent1"/>
            </a:solidFill>
            <a:miter lim="800000"/>
            <a:headEnd/>
            <a:tailEnd/>
          </a:ln>
        </p:spPr>
      </p:cxnSp>
      <p:cxnSp>
        <p:nvCxnSpPr>
          <p:cNvPr id="11" name="Pravoúhlá spojovací čára 8"/>
          <p:cNvCxnSpPr>
            <a:endCxn id="2" idx="3"/>
          </p:cNvCxnSpPr>
          <p:nvPr/>
        </p:nvCxnSpPr>
        <p:spPr>
          <a:xfrm rot="16200000" flipV="1">
            <a:off x="6206331" y="1734345"/>
            <a:ext cx="1076325" cy="258762"/>
          </a:xfrm>
          <a:prstGeom prst="bentConnector2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3" name="TextovéPole 20"/>
          <p:cNvSpPr txBox="1">
            <a:spLocks noChangeArrowheads="1"/>
          </p:cNvSpPr>
          <p:nvPr/>
        </p:nvSpPr>
        <p:spPr bwMode="auto">
          <a:xfrm>
            <a:off x="971550" y="4076700"/>
            <a:ext cx="20304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síran SO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3200" baseline="30000">
                <a:latin typeface="Franklin Gothic Book"/>
              </a:rPr>
              <a:t>2-</a:t>
            </a:r>
          </a:p>
        </p:txBody>
      </p:sp>
      <p:sp>
        <p:nvSpPr>
          <p:cNvPr id="16394" name="TextovéPole 21"/>
          <p:cNvSpPr txBox="1">
            <a:spLocks noChangeArrowheads="1"/>
          </p:cNvSpPr>
          <p:nvPr/>
        </p:nvSpPr>
        <p:spPr bwMode="auto">
          <a:xfrm>
            <a:off x="5435600" y="3644900"/>
            <a:ext cx="27654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vápenatý Ca</a:t>
            </a:r>
            <a:r>
              <a:rPr lang="cs-CZ" sz="3200" baseline="30000">
                <a:latin typeface="Franklin Gothic Book"/>
              </a:rPr>
              <a:t>2+</a:t>
            </a:r>
          </a:p>
        </p:txBody>
      </p:sp>
      <p:sp>
        <p:nvSpPr>
          <p:cNvPr id="16395" name="Obdélník 14"/>
          <p:cNvSpPr>
            <a:spLocks noChangeArrowheads="1"/>
          </p:cNvSpPr>
          <p:nvPr/>
        </p:nvSpPr>
        <p:spPr bwMode="auto">
          <a:xfrm>
            <a:off x="3635375" y="5157788"/>
            <a:ext cx="32400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>
                <a:latin typeface="Franklin Gothic Book"/>
              </a:rPr>
              <a:t>síran vápenatý</a:t>
            </a:r>
          </a:p>
          <a:p>
            <a:pPr algn="ctr"/>
            <a:r>
              <a:rPr lang="cs-CZ" sz="3200">
                <a:latin typeface="Franklin Gothic Book"/>
              </a:rPr>
              <a:t>CaSO</a:t>
            </a:r>
            <a:r>
              <a:rPr lang="cs-CZ" sz="3200" baseline="-25000">
                <a:latin typeface="Franklin Gothic Book"/>
              </a:rPr>
              <a:t>4</a:t>
            </a:r>
            <a:endParaRPr lang="cs-CZ" sz="3200" baseline="30000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odvození aniontu od kyseliny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268413"/>
            <a:ext cx="8686800" cy="5043487"/>
          </a:xfrm>
        </p:spPr>
        <p:txBody>
          <a:bodyPr/>
          <a:lstStyle/>
          <a:p>
            <a:pPr eaLnBrk="1" hangingPunct="1"/>
            <a:r>
              <a:rPr lang="cs-CZ" smtClean="0"/>
              <a:t>název aniontu kyslíkaté kyseliny odvozen od kyseliny a má koncovku –an</a:t>
            </a:r>
          </a:p>
          <a:p>
            <a:pPr eaLnBrk="1" hangingPunct="1"/>
            <a:endParaRPr lang="cs-CZ" sz="1400" smtClean="0"/>
          </a:p>
          <a:p>
            <a:pPr eaLnBrk="1" hangingPunct="1"/>
            <a:r>
              <a:rPr lang="cs-CZ" smtClean="0"/>
              <a:t>např: kyselina dus</a:t>
            </a:r>
            <a:r>
              <a:rPr lang="cs-CZ" smtClean="0">
                <a:solidFill>
                  <a:srgbClr val="FF0000"/>
                </a:solidFill>
              </a:rPr>
              <a:t>ičná	</a:t>
            </a:r>
            <a:r>
              <a:rPr lang="cs-CZ" smtClean="0"/>
              <a:t>dus</a:t>
            </a:r>
            <a:r>
              <a:rPr lang="cs-CZ" smtClean="0">
                <a:solidFill>
                  <a:srgbClr val="FF0000"/>
                </a:solidFill>
              </a:rPr>
              <a:t>ičnan</a:t>
            </a:r>
          </a:p>
          <a:p>
            <a:pPr lvl="3" eaLnBrk="1" hangingPunct="1">
              <a:buFont typeface="Wingdings 2" pitchFamily="18" charset="2"/>
              <a:buNone/>
            </a:pPr>
            <a:r>
              <a:rPr lang="cs-CZ" sz="3200" smtClean="0"/>
              <a:t>kyselina siř</a:t>
            </a:r>
            <a:r>
              <a:rPr lang="cs-CZ" sz="3200" smtClean="0">
                <a:solidFill>
                  <a:srgbClr val="FF0000"/>
                </a:solidFill>
              </a:rPr>
              <a:t>ičitá	</a:t>
            </a:r>
            <a:r>
              <a:rPr lang="cs-CZ" sz="3200" smtClean="0"/>
              <a:t>uhl</a:t>
            </a:r>
            <a:r>
              <a:rPr lang="cs-CZ" sz="3200" smtClean="0">
                <a:solidFill>
                  <a:srgbClr val="FF0000"/>
                </a:solidFill>
              </a:rPr>
              <a:t>ičitan</a:t>
            </a:r>
          </a:p>
          <a:p>
            <a:pPr lvl="3" eaLnBrk="1" hangingPunct="1">
              <a:buFont typeface="Wingdings 2" pitchFamily="18" charset="2"/>
              <a:buNone/>
            </a:pPr>
            <a:endParaRPr lang="cs-CZ" sz="1400" smtClean="0">
              <a:solidFill>
                <a:srgbClr val="FF0000"/>
              </a:solidFill>
            </a:endParaRPr>
          </a:p>
          <a:p>
            <a:pPr lvl="3" eaLnBrk="1" hangingPunct="1">
              <a:buFont typeface="Wingdings 2" pitchFamily="18" charset="2"/>
              <a:buNone/>
            </a:pPr>
            <a:r>
              <a:rPr lang="cs-CZ" sz="3200" smtClean="0">
                <a:solidFill>
                  <a:schemeClr val="tx1"/>
                </a:solidFill>
              </a:rPr>
              <a:t>někdy pro výslovnost upraveno</a:t>
            </a:r>
          </a:p>
          <a:p>
            <a:pPr lvl="3" eaLnBrk="1" hangingPunct="1">
              <a:buFont typeface="Wingdings 2" pitchFamily="18" charset="2"/>
              <a:buNone/>
            </a:pPr>
            <a:r>
              <a:rPr lang="cs-CZ" sz="3200" smtClean="0">
                <a:solidFill>
                  <a:srgbClr val="FF0000"/>
                </a:solidFill>
              </a:rPr>
              <a:t> - </a:t>
            </a:r>
            <a:r>
              <a:rPr lang="cs-CZ" sz="3200" smtClean="0"/>
              <a:t>kyselina sír</a:t>
            </a:r>
            <a:r>
              <a:rPr lang="cs-CZ" sz="3200" smtClean="0">
                <a:solidFill>
                  <a:srgbClr val="FF0000"/>
                </a:solidFill>
              </a:rPr>
              <a:t>ová		</a:t>
            </a:r>
            <a:r>
              <a:rPr lang="cs-CZ" sz="3200" smtClean="0"/>
              <a:t>sír</a:t>
            </a:r>
            <a:r>
              <a:rPr lang="cs-CZ" sz="3200" smtClean="0">
                <a:solidFill>
                  <a:srgbClr val="FF0000"/>
                </a:solidFill>
              </a:rPr>
              <a:t>an</a:t>
            </a:r>
          </a:p>
          <a:p>
            <a:pPr eaLnBrk="1" hangingPunct="1"/>
            <a:endParaRPr lang="cs-CZ" smtClean="0"/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900113" y="5589588"/>
            <a:ext cx="7170737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>
                <a:solidFill>
                  <a:schemeClr val="hlink"/>
                </a:solidFill>
              </a:rPr>
              <a:t>pokud začínáme s názvoslovím solí píšeme </a:t>
            </a:r>
          </a:p>
          <a:p>
            <a:pPr algn="ctr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2800">
                <a:solidFill>
                  <a:schemeClr val="hlink"/>
                </a:solidFill>
              </a:rPr>
              <a:t>si pro kontrolu původní kyselinu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836613"/>
            <a:ext cx="91440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....nejprve si napíšeme prvky tvořící sůl ve tvaru MXO, kde M představuje kation a XO anion kyseliny</a:t>
            </a:r>
          </a:p>
        </p:txBody>
      </p:sp>
      <p:sp>
        <p:nvSpPr>
          <p:cNvPr id="18434" name="Obdélník 7"/>
          <p:cNvSpPr>
            <a:spLocks noChangeArrowheads="1"/>
          </p:cNvSpPr>
          <p:nvPr/>
        </p:nvSpPr>
        <p:spPr bwMode="auto">
          <a:xfrm>
            <a:off x="1908175" y="188913"/>
            <a:ext cx="527208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>
                <a:latin typeface="Franklin Gothic Book"/>
              </a:rPr>
              <a:t>Jak vytvořit vzorec soli z názvu?</a:t>
            </a:r>
            <a:endParaRPr lang="cs-CZ" sz="1400" b="1">
              <a:latin typeface="Franklin Gothic Book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4221163"/>
            <a:ext cx="91440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….podle koncovky přídavného jména odvodíme oxidační číslo (a náboj) aniontu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0" y="5661025"/>
            <a:ext cx="9144000" cy="135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....dopočítáme počet kationtů a aniontů tak, aby byla sloučenina rovna nule</a:t>
            </a:r>
          </a:p>
          <a:p>
            <a:endParaRPr lang="cs-CZ">
              <a:latin typeface="Franklin Gothic Book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0" y="2349500"/>
            <a:ext cx="91440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….podle podstatného jména odvodíme původ aniontu (původní kyselinu) a náboj aniontu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0" y="3357563"/>
            <a:ext cx="8621713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počet odebraných vodíků odpovídá mocnosti aniontu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7174" grpId="0"/>
      <p:bldP spid="11" grpId="0"/>
      <p:bldP spid="12" grpId="0"/>
      <p:bldP spid="1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4"/>
          <p:cNvSpPr>
            <a:spLocks noChangeArrowheads="1"/>
          </p:cNvSpPr>
          <p:nvPr/>
        </p:nvSpPr>
        <p:spPr bwMode="auto">
          <a:xfrm>
            <a:off x="4284663" y="2997200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sp>
        <p:nvSpPr>
          <p:cNvPr id="19458" name="Obdélník 6"/>
          <p:cNvSpPr>
            <a:spLocks noChangeArrowheads="1"/>
          </p:cNvSpPr>
          <p:nvPr/>
        </p:nvSpPr>
        <p:spPr bwMode="auto">
          <a:xfrm>
            <a:off x="0" y="549275"/>
            <a:ext cx="708818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napsat vzorec pro dusičnan draselný</a:t>
            </a:r>
            <a:r>
              <a:rPr lang="cs-CZ" sz="3000">
                <a:latin typeface="Franklin Gothic Book"/>
              </a:rPr>
              <a:t>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1484313"/>
            <a:ext cx="9144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… nejprve si napíšeme, že jde o sloučeninu složenou z aniontu kyseliny dusičné a kationtu draslíku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3429000"/>
            <a:ext cx="9144000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000">
              <a:latin typeface="Franklin Gothic Book"/>
            </a:endParaRPr>
          </a:p>
          <a:p>
            <a:r>
              <a:rPr lang="cs-CZ" sz="3000">
                <a:latin typeface="Franklin Gothic Book"/>
              </a:rPr>
              <a:t>... víme, že kyselina dusičná má jeden atom vodíku, proto dusičnan bude mít náboj -I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5003800" y="5445125"/>
            <a:ext cx="1851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(H</a:t>
            </a:r>
            <a:r>
              <a:rPr lang="cs-CZ" sz="3000" baseline="30000">
                <a:latin typeface="Franklin Gothic Book"/>
              </a:rPr>
              <a:t>I</a:t>
            </a:r>
            <a:r>
              <a:rPr lang="cs-CZ" sz="3000">
                <a:latin typeface="Franklin Gothic Book"/>
              </a:rPr>
              <a:t>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0</a:t>
            </a:r>
            <a:endParaRPr lang="cs-CZ">
              <a:latin typeface="Franklin Gothic Book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7019925" y="2708275"/>
            <a:ext cx="11318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KNO</a:t>
            </a:r>
            <a:r>
              <a:rPr lang="cs-CZ" sz="3200" baseline="-25000">
                <a:latin typeface="Franklin Gothic Book"/>
              </a:rPr>
              <a:t>3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7380288" y="5445125"/>
            <a:ext cx="1517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</a:t>
            </a:r>
            <a:endParaRPr lang="cs-CZ">
              <a:latin typeface="Franklin Gothic Book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0" y="0"/>
            <a:ext cx="2895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6" grpId="0"/>
      <p:bldP spid="7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0" y="1052513"/>
            <a:ext cx="9144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….podle koncovky přídavného jména odvodíme oxidační číslo (a náboj) aniontu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0" y="2997200"/>
            <a:ext cx="914400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....dopočítáme počet kationtů a aniontů tak, aby byla sloučenina rovna nule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580063" y="4581525"/>
            <a:ext cx="34115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1*I+1*V+3*(-II)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0" y="5589588"/>
            <a:ext cx="6707188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Dusičnan draselný má tedy vzorec </a:t>
            </a:r>
            <a:r>
              <a:rPr lang="cs-CZ" sz="3000" b="1">
                <a:latin typeface="Franklin Gothic Book"/>
              </a:rPr>
              <a:t>KNO</a:t>
            </a:r>
            <a:r>
              <a:rPr lang="cs-CZ" sz="1400" b="1">
                <a:latin typeface="Franklin Gothic Book"/>
              </a:rPr>
              <a:t>3</a:t>
            </a:r>
            <a:r>
              <a:rPr lang="cs-CZ">
                <a:latin typeface="Franklin Gothic Book"/>
              </a:rPr>
              <a:t>.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443663" y="1916113"/>
            <a:ext cx="9128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(K)</a:t>
            </a:r>
            <a:r>
              <a:rPr lang="cs-CZ" sz="3200" baseline="30000">
                <a:latin typeface="Franklin Gothic Book"/>
              </a:rPr>
              <a:t>+I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6372225" y="4005263"/>
            <a:ext cx="15335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K</a:t>
            </a:r>
            <a:r>
              <a:rPr lang="cs-CZ" sz="3000" baseline="30000">
                <a:latin typeface="Franklin Gothic Book"/>
              </a:rPr>
              <a:t>I</a:t>
            </a:r>
            <a:r>
              <a:rPr lang="cs-CZ" sz="3000">
                <a:latin typeface="Franklin Gothic Book"/>
              </a:rPr>
              <a:t>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3 </a:t>
            </a:r>
            <a:r>
              <a:rPr lang="cs-CZ" sz="3200" baseline="30000">
                <a:latin typeface="Franklin Gothic Book"/>
              </a:rPr>
              <a:t>-II</a:t>
            </a:r>
            <a:r>
              <a:rPr lang="cs-CZ">
                <a:latin typeface="Franklin Gothic Book"/>
              </a:rPr>
              <a:t> 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7235825" y="1916113"/>
            <a:ext cx="162401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(N</a:t>
            </a:r>
            <a:r>
              <a:rPr lang="cs-CZ" sz="3000" baseline="30000">
                <a:latin typeface="Franklin Gothic Book"/>
              </a:rPr>
              <a:t>V</a:t>
            </a:r>
            <a:r>
              <a:rPr lang="cs-CZ" sz="3000">
                <a:latin typeface="Franklin Gothic Book"/>
              </a:rPr>
              <a:t>O</a:t>
            </a:r>
            <a:r>
              <a:rPr lang="cs-CZ" sz="1400">
                <a:latin typeface="Franklin Gothic Book"/>
              </a:rPr>
              <a:t>3 </a:t>
            </a:r>
            <a:r>
              <a:rPr lang="cs-CZ" sz="3200" baseline="30000">
                <a:latin typeface="Franklin Gothic Book"/>
              </a:rPr>
              <a:t>–II</a:t>
            </a:r>
            <a:r>
              <a:rPr lang="cs-CZ" sz="30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-I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4"/>
          <p:cNvSpPr>
            <a:spLocks noChangeArrowheads="1"/>
          </p:cNvSpPr>
          <p:nvPr/>
        </p:nvSpPr>
        <p:spPr bwMode="auto">
          <a:xfrm>
            <a:off x="0" y="260350"/>
            <a:ext cx="63309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>
                <a:latin typeface="Franklin Gothic Book"/>
              </a:rPr>
              <a:t>Úkol: napsat vzorec pro síran draselný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2205038"/>
            <a:ext cx="9144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… nejprve si napíšeme, že jde o sloučeninu složenou z aniontu kyseliny sírové a kationtu draslíku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0" y="4221163"/>
            <a:ext cx="91440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... víme, že kyselina sírová má dva atomy vodíku, proto síran bude mít náboj -2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6948488" y="3141663"/>
            <a:ext cx="1096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KSO</a:t>
            </a:r>
            <a:r>
              <a:rPr lang="cs-CZ" sz="3200" baseline="-25000">
                <a:latin typeface="Franklin Gothic Book"/>
              </a:rPr>
              <a:t>4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4284663" y="5300663"/>
            <a:ext cx="21272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</a:t>
            </a:r>
            <a:r>
              <a:rPr lang="cs-CZ" sz="3200" baseline="-25000">
                <a:latin typeface="Franklin Gothic Book"/>
              </a:rPr>
              <a:t>2</a:t>
            </a:r>
            <a:r>
              <a:rPr lang="cs-CZ" sz="3200" baseline="30000">
                <a:latin typeface="Franklin Gothic Book"/>
              </a:rPr>
              <a:t>I</a:t>
            </a:r>
            <a:r>
              <a:rPr lang="cs-CZ" sz="3200">
                <a:latin typeface="Franklin Gothic Book"/>
              </a:rPr>
              <a:t>S</a:t>
            </a:r>
            <a:r>
              <a:rPr lang="cs-CZ" sz="3200" baseline="30000">
                <a:latin typeface="Franklin Gothic Book"/>
              </a:rPr>
              <a:t>VI</a:t>
            </a:r>
            <a:r>
              <a:rPr lang="cs-CZ" sz="3200">
                <a:latin typeface="Franklin Gothic Book"/>
              </a:rPr>
              <a:t>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1600">
                <a:latin typeface="Franklin Gothic Book"/>
              </a:rPr>
              <a:t> </a:t>
            </a:r>
            <a:r>
              <a:rPr lang="cs-CZ" sz="3600" baseline="30000">
                <a:latin typeface="Franklin Gothic Book"/>
              </a:rPr>
              <a:t>-II</a:t>
            </a:r>
            <a:r>
              <a:rPr lang="cs-CZ" sz="3200">
                <a:latin typeface="Franklin Gothic Book"/>
              </a:rPr>
              <a:t> 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7092950" y="5229225"/>
            <a:ext cx="21510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(S</a:t>
            </a:r>
            <a:r>
              <a:rPr lang="cs-CZ" sz="3200" baseline="30000">
                <a:latin typeface="Franklin Gothic Book"/>
              </a:rPr>
              <a:t>VI</a:t>
            </a:r>
            <a:r>
              <a:rPr lang="cs-CZ" sz="3200">
                <a:latin typeface="Franklin Gothic Book"/>
              </a:rPr>
              <a:t>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2800" baseline="30000">
                <a:latin typeface="Franklin Gothic Book"/>
              </a:rPr>
              <a:t>–II</a:t>
            </a:r>
            <a:r>
              <a:rPr lang="cs-CZ" sz="36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 -2</a:t>
            </a:r>
            <a:r>
              <a:rPr lang="cs-CZ" sz="3200">
                <a:latin typeface="Franklin Gothic Book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5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692150"/>
            <a:ext cx="91440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….podle koncovky přídavného jména odvodíme a náboj aniontu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3789363"/>
            <a:ext cx="9144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/>
              </a:rPr>
              <a:t>....dopočítáme počet kationtů a aniontů tak, aby byla sloučenina rovna nule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0" y="6092825"/>
            <a:ext cx="5773738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Síran draselný má tedy vzorec </a:t>
            </a:r>
            <a:r>
              <a:rPr lang="cs-CZ" sz="3000" b="1">
                <a:latin typeface="Franklin Gothic Book"/>
              </a:rPr>
              <a:t>K</a:t>
            </a:r>
            <a:r>
              <a:rPr lang="cs-CZ" sz="1400" b="1">
                <a:latin typeface="Franklin Gothic Book"/>
              </a:rPr>
              <a:t>2</a:t>
            </a:r>
            <a:r>
              <a:rPr lang="cs-CZ" sz="3000" b="1">
                <a:latin typeface="Franklin Gothic Book"/>
              </a:rPr>
              <a:t>SO</a:t>
            </a:r>
            <a:r>
              <a:rPr lang="cs-CZ" sz="1400" b="1">
                <a:latin typeface="Franklin Gothic Book"/>
              </a:rPr>
              <a:t>4</a:t>
            </a:r>
            <a:r>
              <a:rPr lang="cs-CZ">
                <a:latin typeface="Franklin Gothic Book"/>
              </a:rPr>
              <a:t>.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364163" y="4437063"/>
            <a:ext cx="28575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2*I + 1*(-II) = 0 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219700" y="2565400"/>
            <a:ext cx="25368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1*I + 1*-II ≠ 0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5724525" y="5013325"/>
            <a:ext cx="2016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Franklin Gothic Book"/>
              </a:rPr>
              <a:t>K</a:t>
            </a:r>
            <a:r>
              <a:rPr lang="cs-CZ" sz="3200" baseline="-25000">
                <a:latin typeface="Franklin Gothic Book"/>
              </a:rPr>
              <a:t>2</a:t>
            </a:r>
            <a:r>
              <a:rPr lang="cs-CZ" sz="3200" baseline="30000">
                <a:latin typeface="Franklin Gothic Book"/>
              </a:rPr>
              <a:t>I</a:t>
            </a:r>
            <a:r>
              <a:rPr lang="cs-CZ" sz="3200">
                <a:latin typeface="Franklin Gothic Book"/>
              </a:rPr>
              <a:t>S</a:t>
            </a:r>
            <a:r>
              <a:rPr lang="cs-CZ" sz="3200" baseline="30000">
                <a:latin typeface="Franklin Gothic Book"/>
              </a:rPr>
              <a:t>VI</a:t>
            </a:r>
            <a:r>
              <a:rPr lang="cs-CZ" sz="3200">
                <a:latin typeface="Franklin Gothic Book"/>
              </a:rPr>
              <a:t>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3200">
                <a:latin typeface="Franklin Gothic Book"/>
              </a:rPr>
              <a:t> </a:t>
            </a:r>
            <a:r>
              <a:rPr lang="cs-CZ" sz="3200" baseline="30000">
                <a:latin typeface="Franklin Gothic Book"/>
              </a:rPr>
              <a:t>-II</a:t>
            </a:r>
            <a:r>
              <a:rPr lang="cs-CZ" sz="3200">
                <a:latin typeface="Franklin Gothic Book"/>
              </a:rPr>
              <a:t> 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292725" y="1773238"/>
            <a:ext cx="911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(K)</a:t>
            </a:r>
            <a:r>
              <a:rPr lang="cs-CZ" sz="3200" baseline="30000">
                <a:latin typeface="Franklin Gothic Book"/>
              </a:rPr>
              <a:t>+I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156325" y="1773238"/>
            <a:ext cx="21510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(S</a:t>
            </a:r>
            <a:r>
              <a:rPr lang="cs-CZ" sz="3200" baseline="30000">
                <a:latin typeface="Franklin Gothic Book"/>
              </a:rPr>
              <a:t>VI</a:t>
            </a:r>
            <a:r>
              <a:rPr lang="cs-CZ" sz="3200">
                <a:latin typeface="Franklin Gothic Book"/>
              </a:rPr>
              <a:t>O</a:t>
            </a:r>
            <a:r>
              <a:rPr lang="cs-CZ" sz="3200" baseline="-25000">
                <a:latin typeface="Franklin Gothic Book"/>
              </a:rPr>
              <a:t>4</a:t>
            </a:r>
            <a:r>
              <a:rPr lang="cs-CZ" sz="2800" baseline="30000">
                <a:latin typeface="Franklin Gothic Book"/>
              </a:rPr>
              <a:t>–II</a:t>
            </a:r>
            <a:r>
              <a:rPr lang="cs-CZ" sz="3600">
                <a:latin typeface="Franklin Gothic Book"/>
              </a:rPr>
              <a:t>)</a:t>
            </a:r>
            <a:r>
              <a:rPr lang="cs-CZ" sz="3200" baseline="30000">
                <a:latin typeface="Franklin Gothic Book"/>
              </a:rPr>
              <a:t> -2</a:t>
            </a:r>
            <a:r>
              <a:rPr lang="cs-CZ" sz="3200">
                <a:latin typeface="Franklin Gothic Book"/>
              </a:rPr>
              <a:t>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  <p:bldP spid="7" grpId="0"/>
      <p:bldP spid="10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utvoř vzorce solí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Manganistan železitý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Chroman sodný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Uhličitan vápenatý</a:t>
            </a:r>
          </a:p>
        </p:txBody>
      </p:sp>
      <p:sp>
        <p:nvSpPr>
          <p:cNvPr id="23555" name="Obdélník 3"/>
          <p:cNvSpPr>
            <a:spLocks noChangeArrowheads="1"/>
          </p:cNvSpPr>
          <p:nvPr/>
        </p:nvSpPr>
        <p:spPr bwMode="auto">
          <a:xfrm>
            <a:off x="0" y="0"/>
            <a:ext cx="1416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  <p:sp>
        <p:nvSpPr>
          <p:cNvPr id="23556" name="TextovéPole 4"/>
          <p:cNvSpPr txBox="1">
            <a:spLocks noChangeArrowheads="1"/>
          </p:cNvSpPr>
          <p:nvPr/>
        </p:nvSpPr>
        <p:spPr bwMode="auto">
          <a:xfrm>
            <a:off x="8101013" y="5876925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1196975"/>
            <a:ext cx="91440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....nejprve si odvodíme kation a původní kyselinu)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0" y="3068638"/>
            <a:ext cx="9144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....podle kyseliny odvodíme název aniontu,a odvodíme náboj kationtu (sloučenina je navenek elektroneutrální)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476250"/>
            <a:ext cx="561657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 b="1">
                <a:latin typeface="Franklin Gothic Book"/>
              </a:rPr>
              <a:t>Jak pojmenovat sůl podle vzorce?</a:t>
            </a:r>
            <a:endParaRPr lang="cs-CZ" sz="1400" b="1">
              <a:latin typeface="Franklin Gothic Book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4941888"/>
            <a:ext cx="9144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…. podle oxidačního čísla (náboje) určíme koncovku kationtu a název celé soli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0" y="0"/>
            <a:ext cx="3009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1196975"/>
            <a:ext cx="91440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....nejprve si odvodíme kation a původní kyselinu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0" y="2708275"/>
            <a:ext cx="9144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....podle kyseliny odvodíme název aniontu a odvodíme náboj kationtu (sloučenina je navenek elektroneutrální)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413861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pojmenovat NaNO</a:t>
            </a:r>
            <a:r>
              <a:rPr lang="cs-CZ" sz="1400" b="1">
                <a:latin typeface="Franklin Gothic Book"/>
              </a:rPr>
              <a:t>2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5084763"/>
            <a:ext cx="9144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…. podle oxidačního čísla (náboje) určíme koncovku kationtu a název celé soli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292725" y="3716338"/>
            <a:ext cx="292893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(Na)</a:t>
            </a:r>
            <a:r>
              <a:rPr lang="cs-CZ" sz="3200" b="1" baseline="30000">
                <a:solidFill>
                  <a:srgbClr val="33CC33"/>
                </a:solidFill>
                <a:latin typeface="Franklin Gothic Book"/>
              </a:rPr>
              <a:t>+I</a:t>
            </a:r>
            <a:r>
              <a:rPr lang="cs-CZ" sz="3200" b="1">
                <a:latin typeface="Franklin Gothic Book"/>
              </a:rPr>
              <a:t>(N</a:t>
            </a:r>
            <a:r>
              <a:rPr lang="cs-CZ" sz="3200" b="1" baseline="30000">
                <a:latin typeface="Franklin Gothic Book"/>
              </a:rPr>
              <a:t>III</a:t>
            </a:r>
            <a:r>
              <a:rPr lang="cs-CZ" sz="3200" b="1">
                <a:latin typeface="Franklin Gothic Book"/>
              </a:rPr>
              <a:t>O</a:t>
            </a:r>
            <a:r>
              <a:rPr lang="cs-CZ" sz="3200" b="1" baseline="30000">
                <a:latin typeface="Franklin Gothic Book"/>
              </a:rPr>
              <a:t>-II</a:t>
            </a:r>
            <a:r>
              <a:rPr lang="cs-CZ" sz="3200" b="1" baseline="-25000">
                <a:latin typeface="Franklin Gothic Book"/>
              </a:rPr>
              <a:t>2</a:t>
            </a:r>
            <a:r>
              <a:rPr lang="cs-CZ" sz="3200" b="1">
                <a:latin typeface="Franklin Gothic Book"/>
              </a:rPr>
              <a:t>)</a:t>
            </a:r>
            <a:r>
              <a:rPr lang="cs-CZ" sz="3200" b="1" baseline="30000">
                <a:latin typeface="Franklin Gothic Book"/>
              </a:rPr>
              <a:t>-1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572000" y="1844675"/>
            <a:ext cx="439261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/>
              </a:rPr>
              <a:t>sodík, kyselina dus</a:t>
            </a:r>
            <a:r>
              <a:rPr lang="cs-CZ" sz="3200" b="1">
                <a:solidFill>
                  <a:schemeClr val="hlink"/>
                </a:solidFill>
                <a:latin typeface="Franklin Gothic Book"/>
              </a:rPr>
              <a:t>itá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435600" y="6092825"/>
            <a:ext cx="16256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dus</a:t>
            </a:r>
            <a:r>
              <a:rPr lang="cs-CZ" sz="3200" b="1">
                <a:solidFill>
                  <a:schemeClr val="hlink"/>
                </a:solidFill>
                <a:latin typeface="Franklin Gothic Book"/>
              </a:rPr>
              <a:t>itan</a:t>
            </a:r>
            <a:endParaRPr lang="cs-CZ" sz="3200" b="1" baseline="-25000">
              <a:solidFill>
                <a:schemeClr val="hlink"/>
              </a:solidFill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435600" y="4365625"/>
            <a:ext cx="28575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1*I + 1*(-I)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7092950" y="6092825"/>
            <a:ext cx="158273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/>
              </a:rPr>
              <a:t>sod</a:t>
            </a:r>
            <a:r>
              <a:rPr lang="cs-CZ" sz="3200" b="1">
                <a:solidFill>
                  <a:srgbClr val="33CC33"/>
                </a:solidFill>
                <a:latin typeface="Franklin Gothic Book"/>
              </a:rPr>
              <a:t>ný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132138" y="3644900"/>
            <a:ext cx="14811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dusitan</a:t>
            </a:r>
            <a:endParaRPr lang="cs-CZ" sz="3200" b="1" baseline="-2500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0" y="1196975"/>
            <a:ext cx="914400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.... kation – železo a anion – síran (od kyseliny sírové)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0" y="2708275"/>
            <a:ext cx="91440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....podle kyseliny odvodíme název aniontu a odvodíme náboj kationtu (sloučenina je navenek elektroneutrální)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447516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pojmenovat Fe</a:t>
            </a:r>
            <a:r>
              <a:rPr lang="cs-CZ" sz="1400" b="1">
                <a:latin typeface="Franklin Gothic Book"/>
              </a:rPr>
              <a:t>2</a:t>
            </a:r>
            <a:r>
              <a:rPr lang="cs-CZ" sz="3000" b="1">
                <a:latin typeface="Franklin Gothic Book"/>
              </a:rPr>
              <a:t>(SO</a:t>
            </a:r>
            <a:r>
              <a:rPr lang="cs-CZ" sz="1400" b="1">
                <a:latin typeface="Franklin Gothic Book"/>
              </a:rPr>
              <a:t>4</a:t>
            </a:r>
            <a:r>
              <a:rPr lang="cs-CZ" sz="3000" b="1">
                <a:latin typeface="Franklin Gothic Book"/>
              </a:rPr>
              <a:t>)</a:t>
            </a:r>
            <a:r>
              <a:rPr lang="cs-CZ" sz="1400" b="1">
                <a:latin typeface="Franklin Gothic Book"/>
              </a:rPr>
              <a:t>3</a:t>
            </a: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0" y="5084763"/>
            <a:ext cx="91440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Franklin Gothic Book"/>
              </a:rPr>
              <a:t>…. podle oxidačního čísla (náboje) určíme koncovku kationtu a název celé soli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292725" y="3716338"/>
            <a:ext cx="33782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(Fe)</a:t>
            </a:r>
            <a:r>
              <a:rPr lang="cs-CZ" sz="3200" b="1" baseline="-25000">
                <a:latin typeface="Franklin Gothic Book"/>
              </a:rPr>
              <a:t> 2</a:t>
            </a:r>
            <a:r>
              <a:rPr lang="cs-CZ" sz="3200" b="1" baseline="30000">
                <a:solidFill>
                  <a:srgbClr val="33CC33"/>
                </a:solidFill>
                <a:latin typeface="Franklin Gothic Book"/>
              </a:rPr>
              <a:t>+3</a:t>
            </a:r>
            <a:r>
              <a:rPr lang="cs-CZ" sz="3200" b="1">
                <a:latin typeface="Franklin Gothic Book"/>
              </a:rPr>
              <a:t>(S</a:t>
            </a:r>
            <a:r>
              <a:rPr lang="cs-CZ" sz="3200" b="1" baseline="30000">
                <a:latin typeface="Franklin Gothic Book"/>
              </a:rPr>
              <a:t>III</a:t>
            </a:r>
            <a:r>
              <a:rPr lang="cs-CZ" sz="3200" b="1">
                <a:latin typeface="Franklin Gothic Book"/>
              </a:rPr>
              <a:t>O</a:t>
            </a:r>
            <a:r>
              <a:rPr lang="cs-CZ" sz="3200" b="1" baseline="30000">
                <a:latin typeface="Franklin Gothic Book"/>
              </a:rPr>
              <a:t>-II</a:t>
            </a:r>
            <a:r>
              <a:rPr lang="cs-CZ" sz="3200" b="1" baseline="-25000">
                <a:latin typeface="Franklin Gothic Book"/>
              </a:rPr>
              <a:t>4</a:t>
            </a:r>
            <a:r>
              <a:rPr lang="cs-CZ" sz="3200" b="1">
                <a:latin typeface="Franklin Gothic Book"/>
              </a:rPr>
              <a:t>)</a:t>
            </a:r>
            <a:r>
              <a:rPr lang="cs-CZ" sz="3200" b="1" baseline="-25000">
                <a:latin typeface="Franklin Gothic Book"/>
              </a:rPr>
              <a:t> 3</a:t>
            </a:r>
            <a:r>
              <a:rPr lang="cs-CZ" sz="3200" b="1" baseline="30000">
                <a:latin typeface="Franklin Gothic Book"/>
              </a:rPr>
              <a:t>-2</a:t>
            </a: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4427538" y="1916113"/>
            <a:ext cx="45354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železo, kyselina sír</a:t>
            </a:r>
            <a:r>
              <a:rPr lang="cs-CZ" sz="3200" b="1">
                <a:solidFill>
                  <a:schemeClr val="hlink"/>
                </a:solidFill>
                <a:latin typeface="Franklin Gothic Book"/>
              </a:rPr>
              <a:t>ová</a:t>
            </a:r>
            <a:endParaRPr lang="cs-CZ" sz="1600" b="1">
              <a:solidFill>
                <a:schemeClr val="hlink"/>
              </a:solidFill>
              <a:latin typeface="Franklin Gothic Book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795963" y="6092825"/>
            <a:ext cx="115411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sír</a:t>
            </a:r>
            <a:r>
              <a:rPr lang="cs-CZ" sz="3200" b="1">
                <a:solidFill>
                  <a:schemeClr val="hlink"/>
                </a:solidFill>
                <a:latin typeface="Franklin Gothic Book"/>
              </a:rPr>
              <a:t>an</a:t>
            </a:r>
            <a:endParaRPr lang="cs-CZ" sz="3200" b="1" baseline="-25000">
              <a:solidFill>
                <a:schemeClr val="hlink"/>
              </a:solidFill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5435600" y="4365625"/>
            <a:ext cx="3021013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2*3 + 3*(-2) = 0 </a:t>
            </a: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6875463" y="6092825"/>
            <a:ext cx="172878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/>
              </a:rPr>
              <a:t>želez</a:t>
            </a:r>
            <a:r>
              <a:rPr lang="cs-CZ" sz="3200" b="1">
                <a:solidFill>
                  <a:srgbClr val="33CC33"/>
                </a:solidFill>
                <a:latin typeface="Franklin Gothic Book"/>
              </a:rPr>
              <a:t>itý</a:t>
            </a: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3203575" y="3644900"/>
            <a:ext cx="1047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síran</a:t>
            </a:r>
            <a:endParaRPr lang="cs-CZ" sz="3200" b="1" baseline="-25000">
              <a:latin typeface="Franklin Gothic Book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0" y="260350"/>
            <a:ext cx="45561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000">
                <a:latin typeface="Franklin Gothic Book"/>
              </a:rPr>
              <a:t>Úkol: </a:t>
            </a:r>
            <a:r>
              <a:rPr lang="cs-CZ" sz="3000" b="1">
                <a:latin typeface="Franklin Gothic Book"/>
              </a:rPr>
              <a:t>pojmenovat Ca(NO</a:t>
            </a:r>
            <a:r>
              <a:rPr lang="cs-CZ" sz="3200" b="1" baseline="-25000">
                <a:latin typeface="Franklin Gothic Book"/>
              </a:rPr>
              <a:t>3</a:t>
            </a:r>
            <a:r>
              <a:rPr lang="cs-CZ" sz="3200" b="1">
                <a:latin typeface="Franklin Gothic Book"/>
              </a:rPr>
              <a:t>)</a:t>
            </a:r>
            <a:r>
              <a:rPr lang="cs-CZ" sz="3200" b="1" baseline="-25000">
                <a:latin typeface="Franklin Gothic Book"/>
              </a:rPr>
              <a:t>2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4356100" y="1268413"/>
            <a:ext cx="22320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/>
              </a:rPr>
              <a:t>Ca(NO</a:t>
            </a:r>
            <a:r>
              <a:rPr lang="cs-CZ" sz="3600" b="1" baseline="-25000">
                <a:latin typeface="Franklin Gothic Book"/>
              </a:rPr>
              <a:t>3</a:t>
            </a:r>
            <a:r>
              <a:rPr lang="cs-CZ" sz="3600" b="1">
                <a:latin typeface="Franklin Gothic Book"/>
              </a:rPr>
              <a:t>)</a:t>
            </a:r>
            <a:r>
              <a:rPr lang="cs-CZ" sz="3600" b="1" baseline="-25000">
                <a:latin typeface="Franklin Gothic Book"/>
              </a:rPr>
              <a:t>2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4356100" y="5516563"/>
            <a:ext cx="3443288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Franklin Gothic Book"/>
              </a:rPr>
              <a:t>dusičnan vápenatý</a:t>
            </a:r>
            <a:endParaRPr lang="cs-CZ" sz="3200" b="1" baseline="-25000">
              <a:latin typeface="Franklin Gothic Book"/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3995738" y="3429000"/>
            <a:ext cx="28797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/>
              </a:rPr>
              <a:t>Ca</a:t>
            </a:r>
            <a:r>
              <a:rPr lang="cs-CZ" sz="3200" b="1" baseline="30000">
                <a:latin typeface="Franklin Gothic Book"/>
              </a:rPr>
              <a:t>+2</a:t>
            </a:r>
            <a:r>
              <a:rPr lang="cs-CZ" sz="3200" b="1">
                <a:latin typeface="Franklin Gothic Book"/>
              </a:rPr>
              <a:t>(NO</a:t>
            </a:r>
            <a:r>
              <a:rPr lang="cs-CZ" sz="3600" b="1" baseline="-25000">
                <a:latin typeface="Franklin Gothic Book"/>
              </a:rPr>
              <a:t>3</a:t>
            </a:r>
            <a:r>
              <a:rPr lang="cs-CZ" sz="3600" b="1">
                <a:latin typeface="Franklin Gothic Book"/>
              </a:rPr>
              <a:t>)</a:t>
            </a:r>
            <a:r>
              <a:rPr lang="cs-CZ" sz="3600" b="1" baseline="-25000">
                <a:latin typeface="Franklin Gothic Book"/>
              </a:rPr>
              <a:t> 2</a:t>
            </a:r>
            <a:r>
              <a:rPr lang="cs-CZ" sz="3600" b="1" baseline="30000">
                <a:latin typeface="Franklin Gothic Book"/>
              </a:rPr>
              <a:t>-1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Pojmenuj následující kyseliny: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pPr eaLnBrk="1" hangingPunct="1"/>
            <a:r>
              <a:rPr lang="cs-CZ" smtClean="0"/>
              <a:t>P</a:t>
            </a:r>
            <a:r>
              <a:rPr lang="cs-CZ" baseline="-25000" smtClean="0"/>
              <a:t>2</a:t>
            </a:r>
            <a:r>
              <a:rPr lang="cs-CZ" smtClean="0"/>
              <a:t>(SO</a:t>
            </a:r>
            <a:r>
              <a:rPr lang="cs-CZ" baseline="-25000" smtClean="0"/>
              <a:t>3</a:t>
            </a:r>
            <a:r>
              <a:rPr lang="cs-CZ" smtClean="0"/>
              <a:t>)</a:t>
            </a:r>
            <a:r>
              <a:rPr lang="cs-CZ" baseline="-25000" smtClean="0"/>
              <a:t>5</a:t>
            </a:r>
          </a:p>
          <a:p>
            <a:pPr eaLnBrk="1" hangingPunct="1"/>
            <a:endParaRPr lang="cs-CZ" baseline="-25000" smtClean="0"/>
          </a:p>
          <a:p>
            <a:pPr eaLnBrk="1" hangingPunct="1"/>
            <a:endParaRPr lang="cs-CZ" baseline="-25000" smtClean="0"/>
          </a:p>
          <a:p>
            <a:pPr eaLnBrk="1" hangingPunct="1"/>
            <a:r>
              <a:rPr lang="cs-CZ" smtClean="0"/>
              <a:t>NClO</a:t>
            </a:r>
            <a:r>
              <a:rPr lang="cs-CZ" baseline="-25000" smtClean="0"/>
              <a:t>3</a:t>
            </a:r>
          </a:p>
          <a:p>
            <a:pPr eaLnBrk="1" hangingPunct="1"/>
            <a:endParaRPr lang="cs-CZ" baseline="-25000" smtClean="0"/>
          </a:p>
          <a:p>
            <a:pPr eaLnBrk="1" hangingPunct="1"/>
            <a:endParaRPr lang="cs-CZ" baseline="-25000" smtClean="0"/>
          </a:p>
          <a:p>
            <a:pPr eaLnBrk="1" hangingPunct="1"/>
            <a:r>
              <a:rPr lang="cs-CZ" smtClean="0"/>
              <a:t>FeSO</a:t>
            </a:r>
            <a:r>
              <a:rPr lang="cs-CZ" baseline="-25000" smtClean="0"/>
              <a:t>4</a:t>
            </a:r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0" y="0"/>
            <a:ext cx="1416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ÚKOL:</a:t>
            </a:r>
          </a:p>
        </p:txBody>
      </p:sp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8101013" y="5876925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250825" y="1989138"/>
            <a:ext cx="8686800" cy="4525962"/>
          </a:xfrm>
        </p:spPr>
        <p:txBody>
          <a:bodyPr/>
          <a:lstStyle/>
          <a:p>
            <a:pPr eaLnBrk="1" hangingPunct="1"/>
            <a:r>
              <a:rPr lang="cs-CZ" smtClean="0"/>
              <a:t>P</a:t>
            </a:r>
            <a:r>
              <a:rPr lang="cs-CZ" baseline="-25000" smtClean="0"/>
              <a:t>2</a:t>
            </a:r>
            <a:r>
              <a:rPr lang="cs-CZ" smtClean="0"/>
              <a:t>(SO</a:t>
            </a:r>
            <a:r>
              <a:rPr lang="cs-CZ" baseline="-25000" smtClean="0"/>
              <a:t>3</a:t>
            </a:r>
            <a:r>
              <a:rPr lang="cs-CZ" smtClean="0"/>
              <a:t>)</a:t>
            </a:r>
            <a:r>
              <a:rPr lang="cs-CZ" baseline="-25000" smtClean="0"/>
              <a:t>5 </a:t>
            </a:r>
            <a:r>
              <a:rPr lang="cs-CZ" smtClean="0"/>
              <a:t> 	siřičitan fosforečný</a:t>
            </a:r>
          </a:p>
          <a:p>
            <a:pPr eaLnBrk="1" hangingPunct="1"/>
            <a:endParaRPr lang="cs-CZ" baseline="-25000" smtClean="0"/>
          </a:p>
          <a:p>
            <a:pPr eaLnBrk="1" hangingPunct="1"/>
            <a:endParaRPr lang="cs-CZ" baseline="-25000" smtClean="0"/>
          </a:p>
          <a:p>
            <a:pPr eaLnBrk="1" hangingPunct="1"/>
            <a:r>
              <a:rPr lang="cs-CZ" smtClean="0"/>
              <a:t>NClO</a:t>
            </a:r>
            <a:r>
              <a:rPr lang="cs-CZ" baseline="-25000" smtClean="0"/>
              <a:t>3 		</a:t>
            </a:r>
            <a:r>
              <a:rPr lang="cs-CZ" smtClean="0"/>
              <a:t>chlorečnan dusný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Fe</a:t>
            </a:r>
            <a:r>
              <a:rPr lang="cs-CZ" baseline="-25000" smtClean="0"/>
              <a:t>2</a:t>
            </a:r>
            <a:r>
              <a:rPr lang="cs-CZ" smtClean="0"/>
              <a:t>SO</a:t>
            </a:r>
            <a:r>
              <a:rPr lang="cs-CZ" baseline="-25000" smtClean="0"/>
              <a:t>4 		</a:t>
            </a:r>
            <a:r>
              <a:rPr lang="cs-CZ" smtClean="0"/>
              <a:t>síran železnatý</a:t>
            </a:r>
            <a:endParaRPr lang="cs-CZ" baseline="-25000" smtClean="0"/>
          </a:p>
          <a:p>
            <a:pPr eaLnBrk="1" hangingPunct="1"/>
            <a:endParaRPr lang="cs-CZ" smtClean="0"/>
          </a:p>
          <a:p>
            <a:pPr eaLnBrk="1" hangingPunct="1"/>
            <a:endParaRPr lang="cs-CZ" baseline="-25000" smtClean="0"/>
          </a:p>
        </p:txBody>
      </p:sp>
      <p:sp>
        <p:nvSpPr>
          <p:cNvPr id="29699" name="Obdélník 3"/>
          <p:cNvSpPr>
            <a:spLocks noChangeArrowheads="1"/>
          </p:cNvSpPr>
          <p:nvPr/>
        </p:nvSpPr>
        <p:spPr bwMode="auto">
          <a:xfrm>
            <a:off x="0" y="0"/>
            <a:ext cx="33559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ŘEŠENÍ ÚKOLŮ:</a:t>
            </a:r>
          </a:p>
        </p:txBody>
      </p:sp>
      <p:sp>
        <p:nvSpPr>
          <p:cNvPr id="29700" name="TextovéPole 4"/>
          <p:cNvSpPr txBox="1">
            <a:spLocks noChangeArrowheads="1"/>
          </p:cNvSpPr>
          <p:nvPr/>
        </p:nvSpPr>
        <p:spPr bwMode="auto">
          <a:xfrm>
            <a:off x="8101013" y="5876925"/>
            <a:ext cx="768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250825" y="1989138"/>
            <a:ext cx="8686800" cy="4525962"/>
          </a:xfrm>
        </p:spPr>
        <p:txBody>
          <a:bodyPr/>
          <a:lstStyle/>
          <a:p>
            <a:pPr eaLnBrk="1" hangingPunct="1"/>
            <a:r>
              <a:rPr lang="cs-CZ" smtClean="0"/>
              <a:t>Manganistan železitý  	Fe(MnO</a:t>
            </a:r>
            <a:r>
              <a:rPr lang="cs-CZ" baseline="-25000" smtClean="0"/>
              <a:t>4</a:t>
            </a:r>
            <a:r>
              <a:rPr lang="cs-CZ" smtClean="0"/>
              <a:t>)</a:t>
            </a:r>
            <a:r>
              <a:rPr lang="cs-CZ" baseline="-25000" smtClean="0"/>
              <a:t>3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Chroman sodný		Na</a:t>
            </a:r>
            <a:r>
              <a:rPr lang="cs-CZ" baseline="-25000" smtClean="0"/>
              <a:t>2</a:t>
            </a:r>
            <a:r>
              <a:rPr lang="cs-CZ" smtClean="0"/>
              <a:t>CrO</a:t>
            </a:r>
            <a:r>
              <a:rPr lang="cs-CZ" baseline="-25000" smtClean="0"/>
              <a:t>4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Uhličitan vápenatý		CaCO</a:t>
            </a:r>
            <a:r>
              <a:rPr lang="cs-CZ" baseline="-25000" smtClean="0"/>
              <a:t>3</a:t>
            </a: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30723" name="TextovéPole 3"/>
          <p:cNvSpPr txBox="1">
            <a:spLocks noChangeArrowheads="1"/>
          </p:cNvSpPr>
          <p:nvPr/>
        </p:nvSpPr>
        <p:spPr bwMode="auto">
          <a:xfrm>
            <a:off x="8101013" y="5876925"/>
            <a:ext cx="7747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  <p:sp>
        <p:nvSpPr>
          <p:cNvPr id="30724" name="Obdélník 3"/>
          <p:cNvSpPr>
            <a:spLocks noChangeArrowheads="1"/>
          </p:cNvSpPr>
          <p:nvPr/>
        </p:nvSpPr>
        <p:spPr bwMode="auto">
          <a:xfrm>
            <a:off x="0" y="0"/>
            <a:ext cx="33559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ŘEŠENÍ ÚKOLŮ:</a:t>
            </a:r>
          </a:p>
        </p:txBody>
      </p:sp>
      <p:sp>
        <p:nvSpPr>
          <p:cNvPr id="30725" name="Obdélník 5"/>
          <p:cNvSpPr>
            <a:spLocks noChangeArrowheads="1"/>
          </p:cNvSpPr>
          <p:nvPr/>
        </p:nvSpPr>
        <p:spPr bwMode="auto">
          <a:xfrm>
            <a:off x="611188" y="4797425"/>
            <a:ext cx="45720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snímky č. 2, 3 </a:t>
            </a:r>
          </a:p>
          <a:p>
            <a:pPr eaLnBrk="1" hangingPunct="1"/>
            <a:r>
              <a:rPr lang="cs-CZ" b="1" smtClean="0"/>
              <a:t>Beneš P, Pumpr  V., Banýr J.: </a:t>
            </a:r>
            <a:r>
              <a:rPr lang="cs-CZ" i="1" smtClean="0"/>
              <a:t>Základy chemie 1.díl pro 2. stupeň základní školy, nižší ročníky víceletých gymnázií a střední školy. </a:t>
            </a:r>
            <a:r>
              <a:rPr lang="cs-CZ" smtClean="0"/>
              <a:t>Praha: Fortuna, 2005. 144 s. ISBN 80-7168-720-0 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252</TotalTime>
  <Words>691</Words>
  <Application>Microsoft Office PowerPoint</Application>
  <PresentationFormat>Předvádění na obrazovce (4:3)</PresentationFormat>
  <Paragraphs>166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19</vt:i4>
      </vt:variant>
    </vt:vector>
  </HeadingPairs>
  <TitlesOfParts>
    <vt:vector size="33" baseType="lpstr">
      <vt:lpstr>Arial</vt:lpstr>
      <vt:lpstr>Franklin Gothic Medium</vt:lpstr>
      <vt:lpstr>Franklin Gothic Book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21</cp:revision>
  <dcterms:created xsi:type="dcterms:W3CDTF">2011-10-15T19:03:10Z</dcterms:created>
  <dcterms:modified xsi:type="dcterms:W3CDTF">2012-06-20T19:27:03Z</dcterms:modified>
</cp:coreProperties>
</file>