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5" r:id="rId2"/>
    <p:sldId id="299" r:id="rId3"/>
    <p:sldId id="300" r:id="rId4"/>
    <p:sldId id="301" r:id="rId5"/>
    <p:sldId id="303" r:id="rId6"/>
    <p:sldId id="280" r:id="rId7"/>
    <p:sldId id="284" r:id="rId8"/>
    <p:sldId id="285" r:id="rId9"/>
    <p:sldId id="286" r:id="rId10"/>
    <p:sldId id="287" r:id="rId11"/>
    <p:sldId id="289" r:id="rId12"/>
    <p:sldId id="291" r:id="rId13"/>
    <p:sldId id="293" r:id="rId14"/>
    <p:sldId id="296" r:id="rId15"/>
    <p:sldId id="29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5EDEE1-9133-44EB-B6BE-19E1CB2A290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DA4F09D-7BC7-4CD2-A7DB-1013647BE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A83F1-33E5-4AF6-8661-E10E939DDB05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1B10F-AC54-400E-A049-6768F3FAC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9C5F8-494D-47B8-B7A0-89CADC9C942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160641-5B01-43C4-BEC1-4CAC681AF3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2D8B6-6F78-4E9B-9F5B-252A300E517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E204E-E92F-48E3-840A-8846633F1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1C8A5-C9D9-49CE-B1E6-3E80B0CCF88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17D20-DF60-4A57-840C-DDC55D5A8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B8DA6-3D54-41C2-9115-CB06B583BC1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765E5A-1123-4CE7-8701-8DA4F8E53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EA780-6237-431D-8D7E-DBC5504317F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80DCE-4CEF-44C7-88CB-F3D587B0A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AC106-3FE7-4BA5-A0AB-C9F7FEB1531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CA72A-6AB5-4994-A85F-F5FB4932B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0F529-C967-4D80-A588-72CDC4DCCAF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A1B56-2501-405B-94A6-7AB366890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CE486-EF04-49F3-AD18-65FD962EC96A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CB59E-A543-4B36-8AA7-11D0A2FCC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FD76F-4BCA-4FBD-A463-5F7DA2BD448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FBF66-36B7-4DE0-89CB-161237728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74404-C664-47E1-94AC-30C32E356ED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5DB13-9839-4D31-8827-10F443FCF8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EFE5316-A164-4C40-9453-C23FAF19795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116CF24-64CE-4F74-82B3-BE4F811A8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555427" y="-165100"/>
            <a:ext cx="8229600" cy="191683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4338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773238"/>
            <a:ext cx="9144000" cy="50847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VY_52_INOVACE_14_3_NÁZVOSLOVÍ </a:t>
            </a:r>
            <a:r>
              <a:rPr lang="cs-CZ" sz="1200" dirty="0" err="1" smtClean="0"/>
              <a:t>SOLí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Číslo skupiny:  3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Vzdělávací oblast/Předmět/Téma: ČLOVĚK A PŘÍRODA / CHEMIE / NÁZVOSLOVÍ SOLÍ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Druh učebního materiálu: PREZENTACE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Metodický list:	NE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Pracovní list slouží k prohloubení znalostí a získání zkušeností s tvorbou názvosloví solí formou samostatné práce. Prezentace může sloužit jako podklad pro samostatné procvičení,  na konci prezentace test.(řešení uvedeno na následujícím skrytém snímku)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Ověřeno ve třídě: 9. 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Datum ověření: 10.11. 2011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</a:t>
            </a:r>
            <a:r>
              <a:rPr lang="cs-CZ" sz="1200" dirty="0" smtClean="0"/>
              <a:t>že                   </a:t>
            </a:r>
            <a:r>
              <a:rPr lang="cs-CZ" sz="1200" dirty="0" smtClean="0"/>
              <a:t>k uvedeným účelům může být kýmkoliv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10. 11. 2011 		Podpis: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dirty="0" smtClean="0"/>
              <a:t> 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odvození aniontu od kyseliny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43487"/>
          </a:xfrm>
        </p:spPr>
        <p:txBody>
          <a:bodyPr/>
          <a:lstStyle/>
          <a:p>
            <a:pPr eaLnBrk="1" hangingPunct="1"/>
            <a:r>
              <a:rPr lang="cs-CZ" dirty="0" smtClean="0"/>
              <a:t>název aniontu kyslíkaté kyseliny odvozen </a:t>
            </a:r>
            <a:r>
              <a:rPr lang="cs-CZ" dirty="0" smtClean="0"/>
              <a:t>            od </a:t>
            </a:r>
            <a:r>
              <a:rPr lang="cs-CZ" dirty="0" smtClean="0"/>
              <a:t>kyseliny a má koncovku –</a:t>
            </a:r>
            <a:r>
              <a:rPr lang="cs-CZ" dirty="0" err="1" smtClean="0"/>
              <a:t>an</a:t>
            </a: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err="1" smtClean="0"/>
              <a:t>např</a:t>
            </a:r>
            <a:r>
              <a:rPr lang="cs-CZ" dirty="0" smtClean="0"/>
              <a:t>: kyselina dus</a:t>
            </a:r>
            <a:r>
              <a:rPr lang="cs-CZ" dirty="0" smtClean="0">
                <a:solidFill>
                  <a:srgbClr val="FF0000"/>
                </a:solidFill>
              </a:rPr>
              <a:t>ičná	</a:t>
            </a:r>
            <a:r>
              <a:rPr lang="cs-CZ" dirty="0" smtClean="0"/>
              <a:t>dus</a:t>
            </a:r>
            <a:r>
              <a:rPr lang="cs-CZ" dirty="0" smtClean="0">
                <a:solidFill>
                  <a:srgbClr val="FF0000"/>
                </a:solidFill>
              </a:rPr>
              <a:t>ičnan</a:t>
            </a:r>
          </a:p>
          <a:p>
            <a:pPr lvl="3" eaLnBrk="1" hangingPunct="1">
              <a:buFont typeface="Wingdings 2" pitchFamily="18" charset="2"/>
              <a:buNone/>
            </a:pPr>
            <a:r>
              <a:rPr lang="cs-CZ" sz="3200" dirty="0" smtClean="0"/>
              <a:t>kyselina siř</a:t>
            </a:r>
            <a:r>
              <a:rPr lang="cs-CZ" sz="3200" dirty="0" smtClean="0">
                <a:solidFill>
                  <a:srgbClr val="FF0000"/>
                </a:solidFill>
              </a:rPr>
              <a:t>ičitá	</a:t>
            </a:r>
            <a:r>
              <a:rPr lang="cs-CZ" sz="3200" dirty="0" smtClean="0"/>
              <a:t>uhl</a:t>
            </a:r>
            <a:r>
              <a:rPr lang="cs-CZ" sz="3200" dirty="0" smtClean="0">
                <a:solidFill>
                  <a:srgbClr val="FF0000"/>
                </a:solidFill>
              </a:rPr>
              <a:t>ičitan</a:t>
            </a:r>
          </a:p>
          <a:p>
            <a:pPr lvl="3" eaLnBrk="1" hangingPunct="1">
              <a:buFont typeface="Wingdings 2" pitchFamily="18" charset="2"/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 lvl="3" eaLnBrk="1" hangingPunct="1">
              <a:buFont typeface="Wingdings 2" pitchFamily="18" charset="2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někdy pro výslovnost upraveno</a:t>
            </a:r>
          </a:p>
          <a:p>
            <a:pPr lvl="3" eaLnBrk="1" hangingPunct="1">
              <a:buFont typeface="Wingdings 2" pitchFamily="18" charset="2"/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- </a:t>
            </a:r>
            <a:r>
              <a:rPr lang="cs-CZ" sz="3200" dirty="0" smtClean="0"/>
              <a:t>kyselina sír</a:t>
            </a:r>
            <a:r>
              <a:rPr lang="cs-CZ" sz="3200" dirty="0" smtClean="0">
                <a:solidFill>
                  <a:srgbClr val="FF0000"/>
                </a:solidFill>
              </a:rPr>
              <a:t>ová		</a:t>
            </a:r>
            <a:r>
              <a:rPr lang="cs-CZ" sz="3200" dirty="0" smtClean="0"/>
              <a:t>sír</a:t>
            </a:r>
            <a:r>
              <a:rPr lang="cs-CZ" sz="3200" dirty="0" smtClean="0">
                <a:solidFill>
                  <a:srgbClr val="FF0000"/>
                </a:solidFill>
              </a:rPr>
              <a:t>an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370888" cy="4525962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dirty="0" smtClean="0"/>
              <a:t>pokud začínáme s názvoslovím </a:t>
            </a:r>
            <a:r>
              <a:rPr lang="cs-CZ" dirty="0" smtClean="0"/>
              <a:t>solí, </a:t>
            </a:r>
            <a:r>
              <a:rPr lang="cs-CZ" dirty="0" smtClean="0"/>
              <a:t>píšeme si pro kontrolu původní kyselinu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název kationtu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koncovka názvu kationtu odvozena </a:t>
            </a:r>
            <a:r>
              <a:rPr lang="cs-CZ" dirty="0" smtClean="0"/>
              <a:t>                      od </a:t>
            </a:r>
            <a:r>
              <a:rPr lang="cs-CZ" dirty="0" smtClean="0"/>
              <a:t>oxidačního čísla (náboje) kationtu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476375" y="3284538"/>
            <a:ext cx="8302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Na</a:t>
            </a:r>
            <a:r>
              <a:rPr lang="cs-CZ" sz="3200" baseline="30000">
                <a:latin typeface="Franklin Gothic Book"/>
              </a:rPr>
              <a:t>+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771775" y="3284538"/>
            <a:ext cx="5857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Cl</a:t>
            </a:r>
            <a:r>
              <a:rPr lang="cs-CZ" sz="3200" baseline="30000">
                <a:latin typeface="Franklin Gothic Book"/>
              </a:rPr>
              <a:t>-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339975" y="3284538"/>
            <a:ext cx="4254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+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92500" y="3284538"/>
            <a:ext cx="5937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→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11638" y="3284538"/>
            <a:ext cx="137001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Na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+I</a:t>
            </a:r>
            <a:r>
              <a:rPr lang="cs-CZ" sz="3200">
                <a:latin typeface="Franklin Gothic Book"/>
              </a:rPr>
              <a:t>Cl</a:t>
            </a:r>
            <a:r>
              <a:rPr lang="cs-CZ" sz="3200" baseline="30000">
                <a:latin typeface="Franklin Gothic Book"/>
              </a:rPr>
              <a:t>-I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356100" y="4005263"/>
            <a:ext cx="24749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chlorid sod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ný</a:t>
            </a:r>
            <a:endParaRPr lang="cs-CZ" sz="3200" baseline="30000">
              <a:solidFill>
                <a:srgbClr val="FF0000"/>
              </a:solidFill>
              <a:latin typeface="Franklin Gothic Book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87450" y="4797425"/>
            <a:ext cx="11699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 SO</a:t>
            </a:r>
            <a:r>
              <a:rPr lang="cs-CZ" sz="3200" baseline="-25000">
                <a:latin typeface="Franklin Gothic Book"/>
              </a:rPr>
              <a:t>4</a:t>
            </a:r>
            <a:r>
              <a:rPr lang="cs-CZ" sz="3200" baseline="30000">
                <a:latin typeface="Franklin Gothic Book"/>
              </a:rPr>
              <a:t>2-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627313" y="4797425"/>
            <a:ext cx="10620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 Ca</a:t>
            </a:r>
            <a:r>
              <a:rPr lang="cs-CZ" sz="3200" baseline="30000">
                <a:latin typeface="Franklin Gothic Book"/>
              </a:rPr>
              <a:t>2+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708400" y="4797425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→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339975" y="4797425"/>
            <a:ext cx="425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+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4284663" y="4797425"/>
            <a:ext cx="32400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Ca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II</a:t>
            </a:r>
            <a:r>
              <a:rPr lang="cs-CZ" sz="3200">
                <a:latin typeface="Franklin Gothic Book"/>
              </a:rPr>
              <a:t>(SO</a:t>
            </a:r>
            <a:r>
              <a:rPr lang="cs-CZ" sz="3200" baseline="-25000">
                <a:latin typeface="Franklin Gothic Book"/>
              </a:rPr>
              <a:t>4</a:t>
            </a:r>
            <a:r>
              <a:rPr lang="cs-CZ" sz="32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-II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4356100" y="5661025"/>
            <a:ext cx="27162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síran vápe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natý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mezi </a:t>
            </a:r>
            <a:r>
              <a:rPr lang="cs-CZ" dirty="0" smtClean="0"/>
              <a:t>kationtem </a:t>
            </a:r>
            <a:r>
              <a:rPr lang="cs-CZ" dirty="0" smtClean="0"/>
              <a:t>kyseliny a aniontem uplatňujeme </a:t>
            </a:r>
            <a:r>
              <a:rPr lang="cs-CZ" b="1" dirty="0" smtClean="0"/>
              <a:t>křížové pravidlo</a:t>
            </a:r>
          </a:p>
          <a:p>
            <a:pPr eaLnBrk="1" hangingPunct="1"/>
            <a:endParaRPr lang="cs-CZ" b="1" dirty="0" smtClean="0"/>
          </a:p>
          <a:p>
            <a:pPr eaLnBrk="1" hangingPunct="1"/>
            <a:endParaRPr lang="cs-CZ" b="1" dirty="0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87450" y="4797425"/>
            <a:ext cx="11699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 SO</a:t>
            </a:r>
            <a:r>
              <a:rPr lang="cs-CZ" sz="3200" baseline="-25000">
                <a:latin typeface="Franklin Gothic Book"/>
              </a:rPr>
              <a:t>4</a:t>
            </a:r>
            <a:r>
              <a:rPr lang="cs-CZ" sz="3200" baseline="30000">
                <a:latin typeface="Franklin Gothic Book"/>
              </a:rPr>
              <a:t>2-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339975" y="4797425"/>
            <a:ext cx="425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+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627313" y="4797425"/>
            <a:ext cx="838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 P</a:t>
            </a:r>
            <a:r>
              <a:rPr lang="cs-CZ" sz="3200" baseline="30000">
                <a:latin typeface="Franklin Gothic Book"/>
              </a:rPr>
              <a:t>5+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708400" y="4797425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→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4284663" y="4797425"/>
            <a:ext cx="32400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P</a:t>
            </a:r>
            <a:r>
              <a:rPr lang="cs-CZ" sz="3200" baseline="30000">
                <a:solidFill>
                  <a:srgbClr val="FF0000"/>
                </a:solidFill>
                <a:latin typeface="Franklin Gothic Book"/>
              </a:rPr>
              <a:t>V</a:t>
            </a:r>
            <a:r>
              <a:rPr lang="cs-CZ" sz="3200" baseline="-25000">
                <a:solidFill>
                  <a:srgbClr val="00B050"/>
                </a:solidFill>
                <a:latin typeface="Franklin Gothic Book"/>
              </a:rPr>
              <a:t>2</a:t>
            </a:r>
            <a:r>
              <a:rPr lang="cs-CZ" sz="3200">
                <a:latin typeface="Franklin Gothic Book"/>
              </a:rPr>
              <a:t>(SO</a:t>
            </a:r>
            <a:r>
              <a:rPr lang="cs-CZ" sz="3200" baseline="-25000">
                <a:latin typeface="Franklin Gothic Book"/>
              </a:rPr>
              <a:t>4</a:t>
            </a:r>
            <a:r>
              <a:rPr lang="cs-CZ" sz="3200">
                <a:latin typeface="Franklin Gothic Book"/>
              </a:rPr>
              <a:t>)</a:t>
            </a:r>
            <a:r>
              <a:rPr lang="cs-CZ" sz="3200" baseline="-25000">
                <a:solidFill>
                  <a:srgbClr val="FF0000"/>
                </a:solidFill>
                <a:latin typeface="Franklin Gothic Book"/>
              </a:rPr>
              <a:t>5</a:t>
            </a:r>
            <a:r>
              <a:rPr lang="cs-CZ" sz="3200" baseline="30000">
                <a:solidFill>
                  <a:srgbClr val="00B050"/>
                </a:solidFill>
                <a:latin typeface="Franklin Gothic Book"/>
              </a:rPr>
              <a:t>-II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4356100" y="5661025"/>
            <a:ext cx="29225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síran fosfor</a:t>
            </a:r>
            <a:r>
              <a:rPr lang="cs-CZ" sz="3200">
                <a:solidFill>
                  <a:srgbClr val="FF0000"/>
                </a:solidFill>
                <a:latin typeface="Franklin Gothic Book"/>
              </a:rPr>
              <a:t>ečný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4"/>
          <p:cNvSpPr>
            <a:spLocks noChangeArrowheads="1"/>
          </p:cNvSpPr>
          <p:nvPr/>
        </p:nvSpPr>
        <p:spPr bwMode="auto">
          <a:xfrm>
            <a:off x="4284663" y="2997200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  <p:sp>
        <p:nvSpPr>
          <p:cNvPr id="21506" name="Obdélník 6"/>
          <p:cNvSpPr>
            <a:spLocks noChangeArrowheads="1"/>
          </p:cNvSpPr>
          <p:nvPr/>
        </p:nvSpPr>
        <p:spPr bwMode="auto">
          <a:xfrm>
            <a:off x="0" y="188913"/>
            <a:ext cx="7667484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dirty="0">
                <a:latin typeface="Franklin Gothic Book"/>
              </a:rPr>
              <a:t>Úkol: </a:t>
            </a:r>
            <a:r>
              <a:rPr lang="cs-CZ" sz="3000" b="1" dirty="0" smtClean="0">
                <a:latin typeface="Franklin Gothic Book"/>
              </a:rPr>
              <a:t>napiš </a:t>
            </a:r>
            <a:r>
              <a:rPr lang="cs-CZ" sz="3000" b="1" dirty="0">
                <a:latin typeface="Franklin Gothic Book"/>
              </a:rPr>
              <a:t>vzorec pro dusičnan stříbrný</a:t>
            </a:r>
            <a:r>
              <a:rPr lang="cs-CZ" sz="3000" dirty="0">
                <a:latin typeface="Franklin Gothic Book"/>
              </a:rPr>
              <a:t>.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835150" y="2420938"/>
            <a:ext cx="1851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(H</a:t>
            </a:r>
            <a:r>
              <a:rPr lang="cs-CZ" sz="3000" baseline="30000">
                <a:latin typeface="Franklin Gothic Book"/>
              </a:rPr>
              <a:t>I</a:t>
            </a:r>
            <a:r>
              <a:rPr lang="cs-CZ" sz="3000">
                <a:latin typeface="Franklin Gothic Book"/>
              </a:rPr>
              <a:t>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 </a:t>
            </a:r>
            <a:r>
              <a:rPr lang="cs-CZ" sz="3200" baseline="30000">
                <a:latin typeface="Franklin Gothic Book"/>
              </a:rPr>
              <a:t>–II</a:t>
            </a:r>
            <a:r>
              <a:rPr lang="cs-CZ" sz="30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0</a:t>
            </a:r>
            <a:endParaRPr lang="cs-CZ">
              <a:latin typeface="Franklin Gothic Book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84213" y="1125538"/>
            <a:ext cx="11398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AgNO</a:t>
            </a:r>
            <a:endParaRPr lang="cs-CZ" sz="3200" baseline="-25000">
              <a:latin typeface="Franklin Gothic Book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140200" y="2492375"/>
            <a:ext cx="15176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(N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 </a:t>
            </a:r>
            <a:r>
              <a:rPr lang="cs-CZ" sz="3200" baseline="30000">
                <a:latin typeface="Franklin Gothic Book"/>
              </a:rPr>
              <a:t>–II</a:t>
            </a:r>
            <a:r>
              <a:rPr lang="cs-CZ" sz="30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-I</a:t>
            </a:r>
            <a:endParaRPr lang="cs-CZ">
              <a:latin typeface="Franklin Gothic Book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4067175" y="3933825"/>
            <a:ext cx="11811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(Ag)</a:t>
            </a:r>
            <a:r>
              <a:rPr lang="cs-CZ" sz="3200" baseline="30000">
                <a:latin typeface="Franklin Gothic Book"/>
              </a:rPr>
              <a:t>+I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076825" y="3933825"/>
            <a:ext cx="1622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(N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3 </a:t>
            </a:r>
            <a:r>
              <a:rPr lang="cs-CZ" sz="3200" baseline="30000">
                <a:latin typeface="Franklin Gothic Book"/>
              </a:rPr>
              <a:t>–II</a:t>
            </a:r>
            <a:r>
              <a:rPr lang="cs-CZ" sz="30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-I</a:t>
            </a:r>
            <a:endParaRPr lang="cs-CZ">
              <a:latin typeface="Franklin Gothic Book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7308850" y="5732463"/>
            <a:ext cx="13001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AgNO</a:t>
            </a:r>
            <a:r>
              <a:rPr lang="cs-CZ" sz="3200" b="1" baseline="-25000">
                <a:latin typeface="Franklin Gothic Book"/>
              </a:rPr>
              <a:t>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  <p:bldP spid="12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utvoř vzorce solí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Chlornan vápenatý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Manganistan železitý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Uhličitan vápenatý</a:t>
            </a:r>
          </a:p>
        </p:txBody>
      </p:sp>
      <p:sp>
        <p:nvSpPr>
          <p:cNvPr id="22531" name="Obdélník 3"/>
          <p:cNvSpPr>
            <a:spLocks noChangeArrowheads="1"/>
          </p:cNvSpPr>
          <p:nvPr/>
        </p:nvSpPr>
        <p:spPr bwMode="auto">
          <a:xfrm>
            <a:off x="0" y="0"/>
            <a:ext cx="1416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ÚKOL:</a:t>
            </a:r>
          </a:p>
        </p:txBody>
      </p:sp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8101013" y="5876925"/>
            <a:ext cx="350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0" y="1196975"/>
            <a:ext cx="91440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 dirty="0">
                <a:latin typeface="Franklin Gothic Book"/>
              </a:rPr>
              <a:t>....nejprve si odvodíme kation a původní </a:t>
            </a:r>
            <a:r>
              <a:rPr lang="cs-CZ" sz="3000" dirty="0" smtClean="0">
                <a:latin typeface="Franklin Gothic Book"/>
              </a:rPr>
              <a:t>kyselinu</a:t>
            </a:r>
            <a:endParaRPr lang="cs-CZ" sz="3000" dirty="0">
              <a:latin typeface="Franklin Gothic Book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07504" y="3068638"/>
            <a:ext cx="9036496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000" dirty="0">
                <a:latin typeface="Franklin Gothic Book"/>
              </a:rPr>
              <a:t>....podle kyseliny odvodíme název </a:t>
            </a:r>
            <a:r>
              <a:rPr lang="cs-CZ" sz="3000" dirty="0" smtClean="0">
                <a:latin typeface="Franklin Gothic Book"/>
              </a:rPr>
              <a:t>aniontu                            a </a:t>
            </a:r>
            <a:r>
              <a:rPr lang="cs-CZ" sz="3000" dirty="0">
                <a:latin typeface="Franklin Gothic Book"/>
              </a:rPr>
              <a:t>odvodíme náboj kationtu (sloučenina je navenek </a:t>
            </a:r>
            <a:r>
              <a:rPr lang="cs-CZ" sz="3000" dirty="0" err="1">
                <a:latin typeface="Franklin Gothic Book"/>
              </a:rPr>
              <a:t>elektroneutrální</a:t>
            </a:r>
            <a:r>
              <a:rPr lang="cs-CZ" sz="3000" dirty="0">
                <a:latin typeface="Franklin Gothic Book"/>
              </a:rPr>
              <a:t>) </a:t>
            </a:r>
          </a:p>
        </p:txBody>
      </p:sp>
      <p:sp>
        <p:nvSpPr>
          <p:cNvPr id="23555" name="Obdélník 7"/>
          <p:cNvSpPr>
            <a:spLocks noChangeArrowheads="1"/>
          </p:cNvSpPr>
          <p:nvPr/>
        </p:nvSpPr>
        <p:spPr bwMode="auto">
          <a:xfrm>
            <a:off x="0" y="476250"/>
            <a:ext cx="561657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b="1">
                <a:latin typeface="Franklin Gothic Book"/>
              </a:rPr>
              <a:t>Jak pojmenovat sůl podle vzorce?</a:t>
            </a:r>
            <a:endParaRPr lang="cs-CZ" sz="1400" b="1">
              <a:latin typeface="Franklin Gothic Book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4941888"/>
            <a:ext cx="9144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…. podle oxidačního čísla (náboje) určíme koncovku kationtu a název celé soli</a:t>
            </a:r>
          </a:p>
        </p:txBody>
      </p:sp>
      <p:sp>
        <p:nvSpPr>
          <p:cNvPr id="23557" name="TextovéPole 9"/>
          <p:cNvSpPr txBox="1">
            <a:spLocks noChangeArrowheads="1"/>
          </p:cNvSpPr>
          <p:nvPr/>
        </p:nvSpPr>
        <p:spPr bwMode="auto">
          <a:xfrm>
            <a:off x="0" y="0"/>
            <a:ext cx="3009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opakování: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60350"/>
            <a:ext cx="4138613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Úkol: </a:t>
            </a:r>
            <a:r>
              <a:rPr lang="cs-CZ" sz="3000" b="1">
                <a:latin typeface="Franklin Gothic Book"/>
              </a:rPr>
              <a:t>pojmenovat NaNO</a:t>
            </a:r>
            <a:r>
              <a:rPr lang="cs-CZ" sz="1400" b="1">
                <a:latin typeface="Franklin Gothic Book"/>
              </a:rPr>
              <a:t>2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716463" y="2492375"/>
            <a:ext cx="27940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(</a:t>
            </a:r>
            <a:r>
              <a:rPr lang="cs-CZ" sz="3200" b="1">
                <a:solidFill>
                  <a:srgbClr val="00B050"/>
                </a:solidFill>
                <a:latin typeface="Franklin Gothic Book"/>
              </a:rPr>
              <a:t>Na</a:t>
            </a:r>
            <a:r>
              <a:rPr lang="cs-CZ" sz="3200" b="1">
                <a:latin typeface="Franklin Gothic Book"/>
              </a:rPr>
              <a:t>)</a:t>
            </a:r>
            <a:r>
              <a:rPr lang="cs-CZ" sz="3200" b="1" baseline="30000">
                <a:solidFill>
                  <a:srgbClr val="FF0000"/>
                </a:solidFill>
                <a:latin typeface="Franklin Gothic Book"/>
              </a:rPr>
              <a:t>+I</a:t>
            </a:r>
            <a:r>
              <a:rPr lang="cs-CZ" sz="3200" b="1">
                <a:latin typeface="Franklin Gothic Book"/>
              </a:rPr>
              <a:t>(N</a:t>
            </a:r>
            <a:r>
              <a:rPr lang="cs-CZ" sz="3200" b="1" baseline="30000">
                <a:latin typeface="Franklin Gothic Book"/>
              </a:rPr>
              <a:t>III</a:t>
            </a:r>
            <a:r>
              <a:rPr lang="cs-CZ" sz="3200" b="1">
                <a:latin typeface="Franklin Gothic Book"/>
              </a:rPr>
              <a:t>O</a:t>
            </a:r>
            <a:r>
              <a:rPr lang="cs-CZ" sz="3200" b="1" baseline="30000">
                <a:latin typeface="Franklin Gothic Book"/>
              </a:rPr>
              <a:t>-II</a:t>
            </a:r>
            <a:r>
              <a:rPr lang="cs-CZ" sz="3200" b="1" baseline="-25000">
                <a:latin typeface="Franklin Gothic Book"/>
              </a:rPr>
              <a:t>2</a:t>
            </a:r>
            <a:r>
              <a:rPr lang="cs-CZ" sz="3200" b="1">
                <a:latin typeface="Franklin Gothic Book"/>
              </a:rPr>
              <a:t>)</a:t>
            </a:r>
            <a:r>
              <a:rPr lang="cs-CZ" sz="3200" b="1" baseline="30000">
                <a:solidFill>
                  <a:srgbClr val="FF0000"/>
                </a:solidFill>
                <a:latin typeface="Franklin Gothic Book"/>
              </a:rPr>
              <a:t>-1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827088" y="1412875"/>
            <a:ext cx="43926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/>
              </a:rPr>
              <a:t>sodík, kyselina </a:t>
            </a:r>
            <a:r>
              <a:rPr lang="cs-CZ" sz="3200" b="1">
                <a:solidFill>
                  <a:srgbClr val="0070C0"/>
                </a:solidFill>
                <a:latin typeface="Franklin Gothic Book"/>
              </a:rPr>
              <a:t>dusitá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508625" y="6092825"/>
            <a:ext cx="1625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70C0"/>
                </a:solidFill>
                <a:latin typeface="Franklin Gothic Book"/>
              </a:rPr>
              <a:t>dusita</a:t>
            </a:r>
            <a:r>
              <a:rPr lang="cs-CZ" sz="3200" b="1">
                <a:latin typeface="Franklin Gothic Book"/>
              </a:rPr>
              <a:t>n</a:t>
            </a:r>
            <a:endParaRPr lang="cs-CZ" sz="3200" b="1" baseline="-25000">
              <a:latin typeface="Franklin Gothic Book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4643438" y="2997200"/>
            <a:ext cx="28575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1*I + 1*(-I) = 0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7235825" y="6092825"/>
            <a:ext cx="16573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Franklin Gothic Book"/>
              </a:rPr>
              <a:t>sod</a:t>
            </a:r>
            <a:r>
              <a:rPr lang="cs-CZ" sz="3200" b="1">
                <a:solidFill>
                  <a:srgbClr val="FF0000"/>
                </a:solidFill>
                <a:latin typeface="Franklin Gothic Book"/>
              </a:rPr>
              <a:t>ný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2627313" y="2420938"/>
            <a:ext cx="14827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dusitan</a:t>
            </a:r>
            <a:endParaRPr lang="cs-CZ" sz="3200" b="1" baseline="-25000">
              <a:latin typeface="Franklin Gothic Book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60350"/>
            <a:ext cx="4475163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Úkol: </a:t>
            </a:r>
            <a:r>
              <a:rPr lang="cs-CZ" sz="3000" b="1">
                <a:latin typeface="Franklin Gothic Book"/>
              </a:rPr>
              <a:t>pojmenovat Fe</a:t>
            </a:r>
            <a:r>
              <a:rPr lang="cs-CZ" sz="1400" b="1">
                <a:latin typeface="Franklin Gothic Book"/>
              </a:rPr>
              <a:t>2</a:t>
            </a:r>
            <a:r>
              <a:rPr lang="cs-CZ" sz="3000" b="1">
                <a:latin typeface="Franklin Gothic Book"/>
              </a:rPr>
              <a:t>(SO</a:t>
            </a:r>
            <a:r>
              <a:rPr lang="cs-CZ" sz="1400" b="1">
                <a:latin typeface="Franklin Gothic Book"/>
              </a:rPr>
              <a:t>4</a:t>
            </a:r>
            <a:r>
              <a:rPr lang="cs-CZ" sz="3000" b="1">
                <a:latin typeface="Franklin Gothic Book"/>
              </a:rPr>
              <a:t>)</a:t>
            </a:r>
            <a:r>
              <a:rPr lang="cs-CZ" sz="1400" b="1">
                <a:latin typeface="Franklin Gothic Book"/>
              </a:rPr>
              <a:t>3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3924300" y="2565400"/>
            <a:ext cx="34067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(Fe)</a:t>
            </a:r>
            <a:r>
              <a:rPr lang="cs-CZ" sz="3200" b="1" baseline="-25000">
                <a:latin typeface="Franklin Gothic Book"/>
              </a:rPr>
              <a:t> 2</a:t>
            </a:r>
            <a:r>
              <a:rPr lang="cs-CZ" sz="3200" b="1" baseline="30000">
                <a:solidFill>
                  <a:srgbClr val="FF0000"/>
                </a:solidFill>
                <a:latin typeface="Franklin Gothic Book"/>
              </a:rPr>
              <a:t>+3</a:t>
            </a:r>
            <a:r>
              <a:rPr lang="cs-CZ" sz="3200" b="1">
                <a:latin typeface="Franklin Gothic Book"/>
              </a:rPr>
              <a:t>(S</a:t>
            </a:r>
            <a:r>
              <a:rPr lang="cs-CZ" sz="3200" b="1" baseline="30000">
                <a:latin typeface="Franklin Gothic Book"/>
              </a:rPr>
              <a:t>VI</a:t>
            </a:r>
            <a:r>
              <a:rPr lang="cs-CZ" sz="3200" b="1">
                <a:latin typeface="Franklin Gothic Book"/>
              </a:rPr>
              <a:t>O</a:t>
            </a:r>
            <a:r>
              <a:rPr lang="cs-CZ" sz="3200" b="1" baseline="30000">
                <a:latin typeface="Franklin Gothic Book"/>
              </a:rPr>
              <a:t>-II</a:t>
            </a:r>
            <a:r>
              <a:rPr lang="cs-CZ" sz="3200" b="1" baseline="-25000">
                <a:latin typeface="Franklin Gothic Book"/>
              </a:rPr>
              <a:t>4</a:t>
            </a:r>
            <a:r>
              <a:rPr lang="cs-CZ" sz="3200" b="1">
                <a:latin typeface="Franklin Gothic Book"/>
              </a:rPr>
              <a:t>)</a:t>
            </a:r>
            <a:r>
              <a:rPr lang="cs-CZ" sz="3200" b="1" baseline="-25000">
                <a:latin typeface="Franklin Gothic Book"/>
              </a:rPr>
              <a:t> 3</a:t>
            </a:r>
            <a:r>
              <a:rPr lang="cs-CZ" sz="3200" b="1" baseline="30000">
                <a:latin typeface="Franklin Gothic Book"/>
              </a:rPr>
              <a:t>-2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250825" y="1484313"/>
            <a:ext cx="40084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Franklin Gothic Book"/>
              </a:rPr>
              <a:t>železo</a:t>
            </a:r>
            <a:r>
              <a:rPr lang="cs-CZ" sz="3200" b="1">
                <a:latin typeface="Franklin Gothic Book"/>
              </a:rPr>
              <a:t>, kyselina </a:t>
            </a:r>
            <a:r>
              <a:rPr lang="cs-CZ" sz="3200" b="1">
                <a:solidFill>
                  <a:srgbClr val="0070C0"/>
                </a:solidFill>
                <a:latin typeface="Franklin Gothic Book"/>
              </a:rPr>
              <a:t>sírová</a:t>
            </a:r>
            <a:endParaRPr lang="cs-CZ" sz="1600" b="1">
              <a:solidFill>
                <a:srgbClr val="0070C0"/>
              </a:solidFill>
              <a:latin typeface="Franklin Gothic Book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435600" y="5013325"/>
            <a:ext cx="1047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70C0"/>
                </a:solidFill>
                <a:latin typeface="Franklin Gothic Book"/>
              </a:rPr>
              <a:t>síran</a:t>
            </a:r>
            <a:endParaRPr lang="cs-CZ" sz="3200" b="1" baseline="-25000">
              <a:solidFill>
                <a:srgbClr val="0070C0"/>
              </a:solidFill>
              <a:latin typeface="Franklin Gothic Book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924300" y="3213100"/>
            <a:ext cx="30194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2*3 + 3*(-2) = 0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6443663" y="5013325"/>
            <a:ext cx="17287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Franklin Gothic Book"/>
              </a:rPr>
              <a:t>želez</a:t>
            </a:r>
            <a:r>
              <a:rPr lang="cs-CZ" sz="3200" b="1">
                <a:solidFill>
                  <a:srgbClr val="FF0000"/>
                </a:solidFill>
                <a:latin typeface="Franklin Gothic Book"/>
              </a:rPr>
              <a:t>itý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2555875" y="2636838"/>
            <a:ext cx="1047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síran</a:t>
            </a:r>
            <a:endParaRPr lang="cs-CZ" sz="3200" b="1" baseline="-25000">
              <a:latin typeface="Franklin Gothic Book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Pojmenuj následující soli: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54163"/>
            <a:ext cx="8686800" cy="5043487"/>
          </a:xfrm>
        </p:spPr>
        <p:txBody>
          <a:bodyPr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C(SO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  <a:r>
              <a:rPr lang="cs-CZ" baseline="-25000" dirty="0" smtClean="0"/>
              <a:t>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		C</a:t>
            </a:r>
            <a:r>
              <a:rPr lang="cs-CZ" sz="3100" baseline="30000" dirty="0" smtClean="0">
                <a:solidFill>
                  <a:srgbClr val="00B050"/>
                </a:solidFill>
              </a:rPr>
              <a:t>IV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smtClean="0"/>
              <a:t>(SO</a:t>
            </a:r>
            <a:r>
              <a:rPr lang="cs-CZ" sz="3100" baseline="-25000" dirty="0" smtClean="0"/>
              <a:t>3</a:t>
            </a:r>
            <a:r>
              <a:rPr lang="cs-CZ" dirty="0" smtClean="0"/>
              <a:t>)</a:t>
            </a:r>
            <a:r>
              <a:rPr lang="cs-CZ" sz="3100" baseline="-25000" dirty="0" smtClean="0">
                <a:solidFill>
                  <a:srgbClr val="00B050"/>
                </a:solidFill>
              </a:rPr>
              <a:t>2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  <a:r>
              <a:rPr lang="cs-CZ" sz="3100" baseline="30000" dirty="0" smtClean="0">
                <a:solidFill>
                  <a:srgbClr val="FF0000"/>
                </a:solidFill>
              </a:rPr>
              <a:t>-2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aseline="-25000" dirty="0" smtClean="0"/>
              <a:t>							</a:t>
            </a:r>
            <a:r>
              <a:rPr lang="cs-CZ" dirty="0" smtClean="0"/>
              <a:t>siřičitan uhl</a:t>
            </a:r>
            <a:r>
              <a:rPr lang="cs-CZ" dirty="0" smtClean="0">
                <a:solidFill>
                  <a:srgbClr val="00B050"/>
                </a:solidFill>
              </a:rPr>
              <a:t>ičitý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NaCrO</a:t>
            </a:r>
            <a:r>
              <a:rPr lang="cs-CZ" baseline="-25000" dirty="0" smtClean="0"/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		</a:t>
            </a:r>
            <a:r>
              <a:rPr lang="cs-CZ" dirty="0" err="1" smtClean="0"/>
              <a:t>Na</a:t>
            </a:r>
            <a:r>
              <a:rPr lang="cs-CZ" sz="3100" baseline="30000" dirty="0" err="1" smtClean="0">
                <a:solidFill>
                  <a:srgbClr val="00B05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smtClean="0"/>
              <a:t>CrO</a:t>
            </a:r>
            <a:r>
              <a:rPr lang="cs-CZ" sz="3100" baseline="-25000" dirty="0" smtClean="0"/>
              <a:t>3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  <a:r>
              <a:rPr lang="cs-CZ" sz="3100" baseline="30000" dirty="0" smtClean="0">
                <a:solidFill>
                  <a:srgbClr val="FF0000"/>
                </a:solidFill>
              </a:rPr>
              <a:t>-2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aseline="-25000" dirty="0" smtClean="0"/>
              <a:t>							 </a:t>
            </a:r>
            <a:r>
              <a:rPr lang="cs-CZ" dirty="0" err="1" smtClean="0"/>
              <a:t>chromičnan</a:t>
            </a:r>
            <a:r>
              <a:rPr lang="cs-CZ" dirty="0" smtClean="0"/>
              <a:t> sod</a:t>
            </a:r>
            <a:r>
              <a:rPr lang="cs-CZ" dirty="0" smtClean="0">
                <a:solidFill>
                  <a:srgbClr val="00B050"/>
                </a:solidFill>
              </a:rPr>
              <a:t>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CuSO</a:t>
            </a:r>
            <a:r>
              <a:rPr lang="cs-CZ" baseline="-25000" dirty="0" smtClean="0"/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		</a:t>
            </a:r>
            <a:r>
              <a:rPr lang="cs-CZ" dirty="0" err="1" smtClean="0"/>
              <a:t>Cu</a:t>
            </a:r>
            <a:r>
              <a:rPr lang="cs-CZ" sz="3100" baseline="30000" dirty="0" err="1" smtClean="0">
                <a:solidFill>
                  <a:srgbClr val="00B050"/>
                </a:solidFill>
              </a:rPr>
              <a:t>II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smtClean="0"/>
              <a:t>SO</a:t>
            </a:r>
            <a:r>
              <a:rPr lang="cs-CZ" sz="3100" baseline="-25000" dirty="0" smtClean="0"/>
              <a:t>4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  <a:r>
              <a:rPr lang="cs-CZ" sz="3100" baseline="30000" dirty="0" smtClean="0">
                <a:solidFill>
                  <a:srgbClr val="FF0000"/>
                </a:solidFill>
              </a:rPr>
              <a:t>-2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aseline="-25000" dirty="0" smtClean="0"/>
              <a:t>				</a:t>
            </a:r>
            <a:r>
              <a:rPr lang="cs-CZ" dirty="0" smtClean="0"/>
              <a:t> 			síran měd</a:t>
            </a:r>
            <a:r>
              <a:rPr lang="cs-CZ" dirty="0" smtClean="0">
                <a:solidFill>
                  <a:srgbClr val="00B050"/>
                </a:solidFill>
              </a:rPr>
              <a:t>natý</a:t>
            </a:r>
            <a:r>
              <a:rPr lang="cs-CZ" dirty="0" smtClean="0"/>
              <a:t> </a:t>
            </a:r>
          </a:p>
        </p:txBody>
      </p:sp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0" y="0"/>
            <a:ext cx="1416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ÚKOL: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utvoř vzorce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250825" y="1341438"/>
            <a:ext cx="8686800" cy="5516562"/>
          </a:xfrm>
        </p:spPr>
        <p:txBody>
          <a:bodyPr/>
          <a:lstStyle/>
          <a:p>
            <a:pPr eaLnBrk="1" hangingPunct="1"/>
            <a:r>
              <a:rPr lang="cs-CZ" smtClean="0"/>
              <a:t>Manganistan železitý  	</a:t>
            </a:r>
            <a:endParaRPr lang="cs-CZ" baseline="-25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	HMnO</a:t>
            </a:r>
            <a:r>
              <a:rPr lang="cs-CZ" baseline="-25000" smtClean="0"/>
              <a:t>4</a:t>
            </a:r>
            <a:r>
              <a:rPr lang="cs-CZ" smtClean="0"/>
              <a:t>   Fe</a:t>
            </a:r>
            <a:r>
              <a:rPr lang="cs-CZ" baseline="30000" smtClean="0"/>
              <a:t>3+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				Fe(MnO</a:t>
            </a:r>
            <a:r>
              <a:rPr lang="cs-CZ" baseline="-25000" smtClean="0"/>
              <a:t>4</a:t>
            </a:r>
            <a:r>
              <a:rPr lang="cs-CZ" smtClean="0"/>
              <a:t>)</a:t>
            </a:r>
            <a:r>
              <a:rPr lang="cs-CZ" baseline="-25000" smtClean="0"/>
              <a:t>3</a:t>
            </a:r>
          </a:p>
          <a:p>
            <a:pPr eaLnBrk="1" hangingPunct="1"/>
            <a:endParaRPr lang="cs-CZ" sz="800" smtClean="0"/>
          </a:p>
          <a:p>
            <a:pPr eaLnBrk="1" hangingPunct="1"/>
            <a:r>
              <a:rPr lang="cs-CZ" smtClean="0"/>
              <a:t>Chroman sodný		</a:t>
            </a:r>
            <a:endParaRPr lang="cs-CZ" baseline="-25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	H</a:t>
            </a:r>
            <a:r>
              <a:rPr lang="cs-CZ" baseline="-25000" smtClean="0"/>
              <a:t>2</a:t>
            </a:r>
            <a:r>
              <a:rPr lang="cs-CZ" smtClean="0"/>
              <a:t>CrO</a:t>
            </a:r>
            <a:r>
              <a:rPr lang="cs-CZ" baseline="-25000" smtClean="0"/>
              <a:t>4</a:t>
            </a:r>
            <a:r>
              <a:rPr lang="cs-CZ" smtClean="0"/>
              <a:t>   Na</a:t>
            </a:r>
            <a:r>
              <a:rPr lang="cs-CZ" baseline="30000" smtClean="0"/>
              <a:t>+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				Na</a:t>
            </a:r>
            <a:r>
              <a:rPr lang="cs-CZ" baseline="-25000" smtClean="0"/>
              <a:t>2</a:t>
            </a:r>
            <a:r>
              <a:rPr lang="cs-CZ" smtClean="0"/>
              <a:t>CrO</a:t>
            </a:r>
            <a:r>
              <a:rPr lang="cs-CZ" baseline="-25000" smtClean="0"/>
              <a:t>4</a:t>
            </a:r>
          </a:p>
          <a:p>
            <a:pPr eaLnBrk="1" hangingPunct="1"/>
            <a:endParaRPr lang="cs-CZ" sz="900" smtClean="0"/>
          </a:p>
          <a:p>
            <a:pPr eaLnBrk="1" hangingPunct="1"/>
            <a:r>
              <a:rPr lang="cs-CZ" smtClean="0"/>
              <a:t>Uhličitan vápenatý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	H</a:t>
            </a:r>
            <a:r>
              <a:rPr lang="cs-CZ" baseline="-25000" smtClean="0"/>
              <a:t>2</a:t>
            </a:r>
            <a:r>
              <a:rPr lang="cs-CZ" smtClean="0"/>
              <a:t>CO</a:t>
            </a:r>
            <a:r>
              <a:rPr lang="cs-CZ" baseline="-25000" smtClean="0"/>
              <a:t>3</a:t>
            </a:r>
            <a:r>
              <a:rPr lang="cs-CZ" smtClean="0"/>
              <a:t>    Ca</a:t>
            </a:r>
            <a:r>
              <a:rPr lang="cs-CZ" baseline="30000" smtClean="0"/>
              <a:t>2+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				CaCO</a:t>
            </a:r>
            <a:r>
              <a:rPr lang="cs-CZ" baseline="-25000" smtClean="0"/>
              <a:t>3</a:t>
            </a:r>
          </a:p>
        </p:txBody>
      </p:sp>
      <p:sp>
        <p:nvSpPr>
          <p:cNvPr id="27651" name="Obdélník 3"/>
          <p:cNvSpPr>
            <a:spLocks noChangeArrowheads="1"/>
          </p:cNvSpPr>
          <p:nvPr/>
        </p:nvSpPr>
        <p:spPr bwMode="auto">
          <a:xfrm>
            <a:off x="0" y="0"/>
            <a:ext cx="1238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ÚKOL:</a:t>
            </a:r>
          </a:p>
        </p:txBody>
      </p:sp>
      <p:sp>
        <p:nvSpPr>
          <p:cNvPr id="27652" name="Obdélník 5"/>
          <p:cNvSpPr>
            <a:spLocks noChangeArrowheads="1"/>
          </p:cNvSpPr>
          <p:nvPr/>
        </p:nvSpPr>
        <p:spPr bwMode="auto">
          <a:xfrm>
            <a:off x="611188" y="4797425"/>
            <a:ext cx="45720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09959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	pojmenuj vzorce, utvoř názvy</a:t>
            </a:r>
            <a:br>
              <a:rPr lang="cs-CZ" dirty="0" smtClean="0"/>
            </a:br>
            <a:r>
              <a:rPr lang="cs-CZ" dirty="0" smtClean="0"/>
              <a:t>A					B</a:t>
            </a:r>
            <a:endParaRPr lang="cs-CZ" dirty="0"/>
          </a:p>
        </p:txBody>
      </p:sp>
      <p:sp>
        <p:nvSpPr>
          <p:cNvPr id="28674" name="Zástupný symbol pro obsah 4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5257800"/>
          </a:xfrm>
        </p:spPr>
        <p:txBody>
          <a:bodyPr/>
          <a:lstStyle/>
          <a:p>
            <a:pPr eaLnBrk="1" hangingPunct="1"/>
            <a:r>
              <a:rPr lang="cs-CZ" sz="3200" smtClean="0"/>
              <a:t>K</a:t>
            </a:r>
            <a:r>
              <a:rPr lang="cs-CZ" sz="3200" baseline="-25000" smtClean="0"/>
              <a:t>2</a:t>
            </a:r>
            <a:r>
              <a:rPr lang="cs-CZ" sz="3200" smtClean="0"/>
              <a:t>SO</a:t>
            </a:r>
            <a:r>
              <a:rPr lang="cs-CZ" sz="3200" baseline="-25000" smtClean="0"/>
              <a:t>3</a:t>
            </a:r>
          </a:p>
          <a:p>
            <a:pPr eaLnBrk="1" hangingPunct="1"/>
            <a:r>
              <a:rPr lang="cs-CZ" sz="3200" smtClean="0"/>
              <a:t>Ca</a:t>
            </a:r>
            <a:r>
              <a:rPr lang="cs-CZ" sz="3200" baseline="-25000" smtClean="0"/>
              <a:t>3</a:t>
            </a:r>
            <a:r>
              <a:rPr lang="cs-CZ" sz="3200" smtClean="0"/>
              <a:t>(PO</a:t>
            </a:r>
            <a:r>
              <a:rPr lang="cs-CZ" sz="3200" baseline="-25000" smtClean="0"/>
              <a:t>4</a:t>
            </a:r>
            <a:r>
              <a:rPr lang="cs-CZ" sz="3200" smtClean="0"/>
              <a:t>)</a:t>
            </a:r>
            <a:r>
              <a:rPr lang="cs-CZ" sz="3200" baseline="-25000" smtClean="0"/>
              <a:t>2</a:t>
            </a:r>
          </a:p>
          <a:p>
            <a:pPr eaLnBrk="1" hangingPunct="1"/>
            <a:r>
              <a:rPr lang="cs-CZ" sz="3200" smtClean="0"/>
              <a:t>AgNO</a:t>
            </a:r>
            <a:r>
              <a:rPr lang="cs-CZ" sz="3200" baseline="-25000" smtClean="0"/>
              <a:t>3</a:t>
            </a:r>
          </a:p>
          <a:p>
            <a:pPr eaLnBrk="1" hangingPunct="1"/>
            <a:r>
              <a:rPr lang="cs-CZ" sz="3200" smtClean="0"/>
              <a:t>KC</a:t>
            </a:r>
            <a:r>
              <a:rPr lang="cs-CZ" sz="3200" smtClean="0">
                <a:latin typeface="Bell MT"/>
              </a:rPr>
              <a:t>l</a:t>
            </a:r>
          </a:p>
          <a:p>
            <a:pPr eaLnBrk="1" hangingPunct="1"/>
            <a:r>
              <a:rPr lang="cs-CZ" sz="3200" smtClean="0">
                <a:latin typeface="Calibri" pitchFamily="34" charset="0"/>
              </a:rPr>
              <a:t>dusitan sodný</a:t>
            </a:r>
          </a:p>
          <a:p>
            <a:pPr eaLnBrk="1" hangingPunct="1"/>
            <a:r>
              <a:rPr lang="cs-CZ" sz="3200" smtClean="0">
                <a:latin typeface="Calibri" pitchFamily="34" charset="0"/>
              </a:rPr>
              <a:t>chloristan litný</a:t>
            </a:r>
          </a:p>
          <a:p>
            <a:pPr eaLnBrk="1" hangingPunct="1"/>
            <a:r>
              <a:rPr lang="cs-CZ" sz="3200" smtClean="0">
                <a:latin typeface="Calibri" pitchFamily="34" charset="0"/>
              </a:rPr>
              <a:t>síran fosforečný</a:t>
            </a:r>
          </a:p>
          <a:p>
            <a:pPr eaLnBrk="1" hangingPunct="1"/>
            <a:r>
              <a:rPr lang="cs-CZ" sz="3200" smtClean="0">
                <a:latin typeface="Calibri" pitchFamily="34" charset="0"/>
              </a:rPr>
              <a:t>uhličitan amonný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52578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K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SO</a:t>
            </a:r>
            <a:r>
              <a:rPr lang="cs-CZ" sz="3200" baseline="-25000" dirty="0" smtClean="0"/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Na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CO</a:t>
            </a:r>
            <a:r>
              <a:rPr lang="cs-CZ" sz="3200" baseline="-25000" dirty="0" smtClean="0"/>
              <a:t>3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NH</a:t>
            </a:r>
            <a:r>
              <a:rPr lang="cs-CZ" sz="3200" baseline="-25000" dirty="0" smtClean="0"/>
              <a:t>4</a:t>
            </a:r>
            <a:r>
              <a:rPr lang="cs-CZ" sz="3200" dirty="0" smtClean="0"/>
              <a:t>C</a:t>
            </a:r>
            <a:r>
              <a:rPr lang="cs-CZ" sz="3200" dirty="0" smtClean="0">
                <a:latin typeface="Bell MT" pitchFamily="18" charset="0"/>
              </a:rPr>
              <a:t>l</a:t>
            </a:r>
            <a:endParaRPr lang="cs-CZ" sz="3200" dirty="0" smtClean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CaSO</a:t>
            </a:r>
            <a:r>
              <a:rPr lang="cs-CZ" sz="3200" baseline="-25000" dirty="0" smtClean="0"/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dusičnan křemičitý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chlornan osmičelý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fosforečnan stříbrný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siřičitan železitý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09959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	pojmenuj vzorce, utvoř názvy</a:t>
            </a:r>
            <a:br>
              <a:rPr lang="cs-CZ" dirty="0" smtClean="0"/>
            </a:br>
            <a:r>
              <a:rPr lang="cs-CZ" dirty="0" smtClean="0"/>
              <a:t>A					B</a:t>
            </a:r>
            <a:endParaRPr lang="cs-CZ" dirty="0"/>
          </a:p>
        </p:txBody>
      </p:sp>
      <p:sp>
        <p:nvSpPr>
          <p:cNvPr id="29698" name="Zástupný symbol pro obsah 4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411663" cy="5257800"/>
          </a:xfrm>
        </p:spPr>
        <p:txBody>
          <a:bodyPr/>
          <a:lstStyle/>
          <a:p>
            <a:pPr eaLnBrk="1" hangingPunct="1"/>
            <a:r>
              <a:rPr lang="cs-CZ" sz="3200" smtClean="0"/>
              <a:t>síran draselný</a:t>
            </a:r>
            <a:endParaRPr lang="cs-CZ" sz="3200" baseline="-25000" smtClean="0"/>
          </a:p>
          <a:p>
            <a:pPr eaLnBrk="1" hangingPunct="1"/>
            <a:r>
              <a:rPr lang="cs-CZ" sz="3200" smtClean="0"/>
              <a:t>fosforečnan vápenatý</a:t>
            </a:r>
            <a:endParaRPr lang="cs-CZ" sz="3200" baseline="-25000" smtClean="0"/>
          </a:p>
          <a:p>
            <a:pPr eaLnBrk="1" hangingPunct="1"/>
            <a:r>
              <a:rPr lang="cs-CZ" sz="3200" smtClean="0"/>
              <a:t>dusičnan stříbrný</a:t>
            </a:r>
            <a:endParaRPr lang="cs-CZ" sz="3200" baseline="-25000" smtClean="0"/>
          </a:p>
          <a:p>
            <a:pPr eaLnBrk="1" hangingPunct="1"/>
            <a:r>
              <a:rPr lang="cs-CZ" sz="3200" smtClean="0"/>
              <a:t>chlorid draselný</a:t>
            </a:r>
            <a:endParaRPr lang="cs-CZ" sz="3200" smtClean="0">
              <a:latin typeface="Bell MT"/>
            </a:endParaRPr>
          </a:p>
          <a:p>
            <a:pPr eaLnBrk="1" hangingPunct="1"/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NaNO</a:t>
            </a:r>
            <a:r>
              <a:rPr lang="cs-CZ" sz="3200" baseline="-25000" smtClean="0">
                <a:solidFill>
                  <a:schemeClr val="tx1"/>
                </a:solidFill>
                <a:latin typeface="Calibri" pitchFamily="34" charset="0"/>
              </a:rPr>
              <a:t>3</a:t>
            </a:r>
          </a:p>
          <a:p>
            <a:pPr eaLnBrk="1" hangingPunct="1"/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LiC</a:t>
            </a:r>
            <a:r>
              <a:rPr lang="cs-CZ" sz="3200" smtClean="0">
                <a:solidFill>
                  <a:schemeClr val="tx1"/>
                </a:solidFill>
                <a:latin typeface="Bell MT"/>
              </a:rPr>
              <a:t>l</a:t>
            </a:r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sz="3200" baseline="-25000" smtClean="0">
                <a:solidFill>
                  <a:schemeClr val="tx1"/>
                </a:solidFill>
                <a:latin typeface="Calibri" pitchFamily="34" charset="0"/>
              </a:rPr>
              <a:t>4</a:t>
            </a:r>
          </a:p>
          <a:p>
            <a:pPr eaLnBrk="1" hangingPunct="1"/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sz="3200" baseline="-2500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(SO</a:t>
            </a:r>
            <a:r>
              <a:rPr lang="cs-CZ" sz="3200" baseline="-25000" smtClean="0">
                <a:solidFill>
                  <a:schemeClr val="tx1"/>
                </a:solidFill>
                <a:latin typeface="Calibri" pitchFamily="34" charset="0"/>
              </a:rPr>
              <a:t>4</a:t>
            </a:r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r>
              <a:rPr lang="cs-CZ" sz="3200" baseline="-25000" smtClean="0">
                <a:solidFill>
                  <a:schemeClr val="tx1"/>
                </a:solidFill>
                <a:latin typeface="Calibri" pitchFamily="34" charset="0"/>
              </a:rPr>
              <a:t>5</a:t>
            </a:r>
          </a:p>
          <a:p>
            <a:pPr eaLnBrk="1" hangingPunct="1"/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(NH</a:t>
            </a:r>
            <a:r>
              <a:rPr lang="cs-CZ" sz="3200" baseline="-25000" smtClean="0">
                <a:solidFill>
                  <a:schemeClr val="tx1"/>
                </a:solidFill>
                <a:latin typeface="Calibri" pitchFamily="34" charset="0"/>
              </a:rPr>
              <a:t>4</a:t>
            </a:r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)</a:t>
            </a:r>
            <a:r>
              <a:rPr lang="cs-CZ" sz="3200" baseline="-2500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CO</a:t>
            </a:r>
            <a:r>
              <a:rPr lang="cs-CZ" sz="3200" baseline="-25000" smtClean="0">
                <a:solidFill>
                  <a:schemeClr val="tx1"/>
                </a:solidFill>
                <a:latin typeface="Calibri" pitchFamily="34" charset="0"/>
              </a:rPr>
              <a:t>3</a:t>
            </a:r>
          </a:p>
          <a:p>
            <a:pPr eaLnBrk="1" hangingPunct="1"/>
            <a:endParaRPr lang="cs-CZ" sz="3200" smtClean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52578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síran draselný</a:t>
            </a:r>
            <a:endParaRPr lang="cs-CZ" sz="3200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uhličitan sodný</a:t>
            </a:r>
            <a:endParaRPr lang="cs-CZ" sz="3200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chlorid amonný</a:t>
            </a:r>
            <a:endParaRPr lang="cs-CZ" sz="3200" dirty="0" smtClean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/>
              <a:t>síran vápenatý</a:t>
            </a:r>
            <a:endParaRPr lang="cs-CZ" sz="3200" baseline="-25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Si(NO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Os(ClO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4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Ag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3200" dirty="0" smtClean="0">
                <a:solidFill>
                  <a:schemeClr val="tx1"/>
                </a:solidFill>
              </a:rPr>
              <a:t>PO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4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Fe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3200" dirty="0" smtClean="0">
                <a:solidFill>
                  <a:schemeClr val="tx1"/>
                </a:solidFill>
              </a:rPr>
              <a:t>(SO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r>
              <a:rPr lang="cs-CZ" sz="3200" baseline="-25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3</a:t>
            </a:r>
          </a:p>
        </p:txBody>
      </p:sp>
      <p:sp>
        <p:nvSpPr>
          <p:cNvPr id="29700" name="TextovéPole 6"/>
          <p:cNvSpPr txBox="1">
            <a:spLocks noChangeArrowheads="1"/>
          </p:cNvSpPr>
          <p:nvPr/>
        </p:nvSpPr>
        <p:spPr bwMode="auto">
          <a:xfrm>
            <a:off x="0" y="0"/>
            <a:ext cx="2689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ŘEŠENÍ TESTU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0722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Char char="Ò"/>
            </a:pPr>
            <a:r>
              <a:rPr lang="cs-CZ" smtClean="0"/>
              <a:t>Autorem materiálu a všech jeho částí, není-li uvedeno jinak, je Ing. Stanislava Kolářová.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lnSpc>
                <a:spcPct val="80000"/>
              </a:lnSpc>
            </a:pPr>
            <a:endParaRPr lang="cs-CZ" smtClean="0"/>
          </a:p>
          <a:p>
            <a:pPr eaLnBrk="1" hangingPunct="1">
              <a:lnSpc>
                <a:spcPct val="80000"/>
              </a:lnSpc>
            </a:pPr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366</TotalTime>
  <Words>338</Words>
  <Application>Microsoft Office PowerPoint</Application>
  <PresentationFormat>Předvádění na obrazovce (4:3)</PresentationFormat>
  <Paragraphs>169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odvození aniontu od kyseliny</vt:lpstr>
      <vt:lpstr>Snímek 3</vt:lpstr>
      <vt:lpstr>název kationtu</vt:lpstr>
      <vt:lpstr>Snímek 5</vt:lpstr>
      <vt:lpstr>Snímek 6</vt:lpstr>
      <vt:lpstr>utvoř vzorce solí</vt:lpstr>
      <vt:lpstr>Snímek 8</vt:lpstr>
      <vt:lpstr>Snímek 9</vt:lpstr>
      <vt:lpstr>Snímek 10</vt:lpstr>
      <vt:lpstr>Pojmenuj následující soli:</vt:lpstr>
      <vt:lpstr>utvoř vzorce</vt:lpstr>
      <vt:lpstr> pojmenuj vzorce, utvoř názvy A     B</vt:lpstr>
      <vt:lpstr> pojmenuj vzorce, utvoř názvy A     B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24</cp:revision>
  <dcterms:created xsi:type="dcterms:W3CDTF">2011-10-15T20:19:27Z</dcterms:created>
  <dcterms:modified xsi:type="dcterms:W3CDTF">2012-06-20T20:25:53Z</dcterms:modified>
</cp:coreProperties>
</file>