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71" r:id="rId11"/>
    <p:sldId id="266" r:id="rId12"/>
    <p:sldId id="267" r:id="rId13"/>
    <p:sldId id="268" r:id="rId14"/>
    <p:sldId id="269" r:id="rId15"/>
    <p:sldId id="270" r:id="rId16"/>
    <p:sldId id="272" r:id="rId17"/>
    <p:sldId id="274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28" autoAdjust="0"/>
    <p:restoredTop sz="94660"/>
  </p:normalViewPr>
  <p:slideViewPr>
    <p:cSldViewPr>
      <p:cViewPr varScale="1">
        <p:scale>
          <a:sx n="103" d="100"/>
          <a:sy n="103" d="100"/>
        </p:scale>
        <p:origin x="-22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FCE5B8-5201-4AF3-A133-D3F1F88C0A9B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9555F4-2377-43F8-8B2A-E163210FA7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0E2D95-6C1B-416B-BEDB-1BF94FD14132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6BEFDB-3838-4BFF-8483-54C96C13ED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79A0DA-2416-4C92-AE07-8C9E1294ADE4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36C4D-5F1D-4065-ADF9-A788BAF11E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F7696F-066C-4A2A-802D-8FA67529C71B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7BFCF3-9491-4431-BA44-7EA44DEA12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DC6682-BA88-4879-B781-518739FAAD64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5E4A7F-6C63-4EF1-9121-BEE383CE04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B512E-2158-431B-83B6-99D0ED97764E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A9683-9909-4071-8205-7214BEE212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A155AD-5775-40C6-9AA8-1D45158101E7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0F76BF-44CD-4AC9-A976-D1AC6E9811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E89E8F-ACCE-4CC6-B4DE-6D67F5DF1309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DC3AE-293C-4E12-914F-11DE0F8831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1D52FF-0BD2-4A5B-BFBA-034FFBD1A7E9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C604A7-DD2A-4353-A426-E75ABBF7D8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C75757-A89F-4F64-AA94-F9C91D8A810C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26F642-0F11-4416-A3B0-9CE879B3C7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78BF12-143E-4F8C-AB6C-B10C6AA909BC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5ACD9-0738-4254-A3EF-4553FA9EDA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F3637F3-67B8-480B-A5AA-8006836795D2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995372-8D3C-4DA5-A337-EB8734CD33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Mineral_Antracita_GDFL001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Soubor:Focul_viu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Buz%C4%83u_(%C5%BEupa)" TargetMode="External"/><Relationship Id="rId5" Type="http://schemas.openxmlformats.org/officeDocument/2006/relationships/hyperlink" Target="http://cs.wikipedia.org/wiki/Karpaty" TargetMode="External"/><Relationship Id="rId4" Type="http://schemas.openxmlformats.org/officeDocument/2006/relationships/hyperlink" Target="http://cs.wikipedia.org/wiki/Focul_viu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Petroleum_cm05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cs.wikipedia.org/wiki/Soubor:Oil_Reserves.pn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file:///\\upload.wikimedia.org\wikipedia\commons\c\c2\Oil_producing_countries_map.png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4%8Cern%C3%A9_uhl%C3%AD" TargetMode="External"/><Relationship Id="rId2" Type="http://schemas.openxmlformats.org/officeDocument/2006/relationships/hyperlink" Target="http://cs.wikipedia.org/wiki/Kr%C3%A1pn%C3%ADk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Ropa" TargetMode="External"/><Relationship Id="rId4" Type="http://schemas.openxmlformats.org/officeDocument/2006/relationships/hyperlink" Target="http://cs.wikipedia.org/wiki/Zemn%C3%AD_ply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 idx="4294967295"/>
          </p:nvPr>
        </p:nvSpPr>
        <p:spPr>
          <a:xfrm>
            <a:off x="914400" y="0"/>
            <a:ext cx="8229600" cy="1930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/>
              <a:t>Název projektu: „Učíme lépe a moderněji“ </a:t>
            </a:r>
            <a:br>
              <a:rPr lang="cs-CZ" sz="1200" dirty="0" smtClean="0"/>
            </a:br>
            <a:r>
              <a:rPr lang="cs-CZ" sz="1200" dirty="0" smtClean="0"/>
              <a:t>OP VK 1.4 </a:t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dirty="0" smtClean="0"/>
              <a:t>Výukový materiál</a:t>
            </a:r>
          </a:p>
        </p:txBody>
      </p:sp>
      <p:sp>
        <p:nvSpPr>
          <p:cNvPr id="2051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1844675"/>
            <a:ext cx="9144000" cy="5013325"/>
          </a:xfrm>
        </p:spPr>
        <p:txBody>
          <a:bodyPr>
            <a:noAutofit/>
          </a:bodyPr>
          <a:lstStyle/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r>
              <a:rPr lang="cs-CZ" sz="1200" dirty="0" smtClean="0"/>
              <a:t>Název </a:t>
            </a:r>
            <a:r>
              <a:rPr lang="cs-CZ" sz="1200" dirty="0" err="1" smtClean="0"/>
              <a:t>DUMu</a:t>
            </a:r>
            <a:r>
              <a:rPr lang="cs-CZ" sz="1200" dirty="0" smtClean="0"/>
              <a:t>:  VY_52_INOVACE_21_3</a:t>
            </a:r>
            <a:r>
              <a:rPr lang="cs-CZ" sz="1200" cap="all" dirty="0" smtClean="0"/>
              <a:t>_Paliva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r>
              <a:rPr lang="cs-CZ" sz="1200" dirty="0" smtClean="0"/>
              <a:t>Číslo skupiny:  2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r>
              <a:rPr lang="cs-CZ" sz="1200" dirty="0" smtClean="0"/>
              <a:t>Autor: Ing. Stanislava Kolářová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r>
              <a:rPr lang="cs-CZ" sz="1200" dirty="0" smtClean="0"/>
              <a:t>Vzdělávací oblast/Předmět/Téma: ČLOVĚK A PŘÍRODA / CHEMIE / ENERGIE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r>
              <a:rPr lang="cs-CZ" sz="1200" dirty="0" smtClean="0"/>
              <a:t>Druh učebního materiálu: PREZENTACE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1200" dirty="0" smtClean="0"/>
              <a:t>Metodický list:	 NE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r>
              <a:rPr lang="cs-CZ" sz="1200" dirty="0" smtClean="0"/>
              <a:t>Anotace: Formou prezentace  seznámení s pojmem palivo, s dělením paliv (podle původu a skupenství), s výhřevností paliv. Prezentace zároveň slouží jako podklad pro zápis nově probrané látky do sešitu.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r>
              <a:rPr lang="cs-CZ" sz="1200" dirty="0" smtClean="0"/>
              <a:t>Ověřeno ve třídě: 9. A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endParaRPr lang="cs-CZ" sz="1200" dirty="0" smtClean="0">
              <a:solidFill>
                <a:schemeClr val="accent2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r>
              <a:rPr lang="cs-CZ" sz="1200" dirty="0" smtClean="0"/>
              <a:t>Datum ověření: </a:t>
            </a:r>
            <a:r>
              <a:rPr lang="cs-CZ" sz="1200" dirty="0"/>
              <a:t>6.1. 2012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r>
              <a:rPr lang="cs-CZ" sz="1200" dirty="0" smtClean="0"/>
              <a:t>Prohlášení: Prohlašuji, že při tvorbě výukového materiálu jsem respektoval(a) všeobecně užívané právní a morální zvyklosti, autorská a jiná práva třetích osob, zejména práva duševního vlastnictví (např. práva k obchodní firmě, autorská práva k software, k filmovým, hudebníma fotografickým dílům nebo práva k ochranným známkám) dle zákona 121/2000 Sb. (autorský zákon). Nesu veškerou právní odpovědnost za obsah a původ svého díla. Prohlašuji dále, že výše uvedený materiál jsem ověřil(a) ve výuce a provedl(a) o tom zápis do TK.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r>
              <a:rPr lang="cs-CZ" sz="1200" dirty="0" smtClean="0"/>
              <a:t>Dávám souhlas, aby moje dílo bylo dáno k dispozici veřejnosti k účelům volného užití (§30 odst. 1 zákona 121/2000 Sb.), tj. že </a:t>
            </a:r>
            <a:r>
              <a:rPr lang="cs-CZ" sz="1200" dirty="0" smtClean="0"/>
              <a:t>                             k </a:t>
            </a:r>
            <a:r>
              <a:rPr lang="cs-CZ" sz="1200" dirty="0" smtClean="0"/>
              <a:t>uvedeným účelům může být kýmkoliv zveřejňováno, používáno, upravováno a uchováváno.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1200" dirty="0" smtClean="0"/>
              <a:t>Datum:	</a:t>
            </a:r>
            <a:r>
              <a:rPr lang="cs-CZ" sz="1200" dirty="0"/>
              <a:t> </a:t>
            </a:r>
            <a:r>
              <a:rPr lang="cs-CZ" sz="1200" dirty="0" smtClean="0"/>
              <a:t>6.1. 2012 		Podpis: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r>
              <a:rPr lang="cs-CZ" sz="1200" dirty="0" smtClean="0"/>
              <a:t> 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paliva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382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Paliva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4294967295"/>
          </p:nvPr>
        </p:nvSpPr>
        <p:spPr>
          <a:xfrm>
            <a:off x="781050" y="1600200"/>
            <a:ext cx="8362950" cy="45259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mtClean="0"/>
              <a:t>náklady na těžbu (popř. výrobu) musí být co nejmenší</a:t>
            </a:r>
          </a:p>
          <a:p>
            <a:pPr>
              <a:lnSpc>
                <a:spcPct val="90000"/>
              </a:lnSpc>
            </a:pPr>
            <a:r>
              <a:rPr lang="cs-CZ" smtClean="0"/>
              <a:t>spalování musí být v praxi snadno uskutečnitelné</a:t>
            </a:r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</a:pPr>
            <a:r>
              <a:rPr lang="cs-CZ" u="sng" smtClean="0"/>
              <a:t>Dělení paliv:</a:t>
            </a:r>
          </a:p>
          <a:p>
            <a:pPr lvl="1">
              <a:lnSpc>
                <a:spcPct val="90000"/>
              </a:lnSpc>
            </a:pPr>
            <a:r>
              <a:rPr lang="cs-CZ" sz="3200" smtClean="0"/>
              <a:t>podle skupenství</a:t>
            </a:r>
          </a:p>
          <a:p>
            <a:pPr lvl="1">
              <a:lnSpc>
                <a:spcPct val="90000"/>
              </a:lnSpc>
            </a:pPr>
            <a:r>
              <a:rPr lang="cs-CZ" sz="3200" smtClean="0"/>
              <a:t>podle původu</a:t>
            </a:r>
          </a:p>
          <a:p>
            <a:pPr lvl="1">
              <a:lnSpc>
                <a:spcPct val="90000"/>
              </a:lnSpc>
            </a:pPr>
            <a:endParaRPr lang="cs-CZ" sz="2400" smtClean="0"/>
          </a:p>
          <a:p>
            <a:pPr lvl="1">
              <a:lnSpc>
                <a:spcPct val="90000"/>
              </a:lnSpc>
              <a:buFont typeface="Franklin Gothic Book" charset="-18"/>
              <a:buChar char="×"/>
            </a:pPr>
            <a:endParaRPr lang="cs-CZ" sz="2400" smtClean="0"/>
          </a:p>
          <a:p>
            <a:pPr lvl="1">
              <a:lnSpc>
                <a:spcPct val="90000"/>
              </a:lnSpc>
            </a:pPr>
            <a:endParaRPr lang="cs-CZ" sz="2400" smtClean="0"/>
          </a:p>
          <a:p>
            <a:pPr lvl="1">
              <a:lnSpc>
                <a:spcPct val="90000"/>
              </a:lnSpc>
              <a:buFontTx/>
              <a:buNone/>
            </a:pPr>
            <a:endParaRPr lang="cs-CZ" sz="2400" smtClean="0"/>
          </a:p>
          <a:p>
            <a:pPr lvl="1">
              <a:lnSpc>
                <a:spcPct val="90000"/>
              </a:lnSpc>
            </a:pPr>
            <a:endParaRPr lang="cs-CZ" sz="2400" smtClean="0"/>
          </a:p>
          <a:p>
            <a:pPr lvl="1">
              <a:lnSpc>
                <a:spcPct val="90000"/>
              </a:lnSpc>
            </a:pPr>
            <a:endParaRPr lang="cs-CZ" sz="2400" smtClean="0"/>
          </a:p>
        </p:txBody>
      </p:sp>
      <p:sp>
        <p:nvSpPr>
          <p:cNvPr id="15363" name="Zástupný symbol pro obsah 2"/>
          <p:cNvSpPr txBox="1">
            <a:spLocks/>
          </p:cNvSpPr>
          <p:nvPr/>
        </p:nvSpPr>
        <p:spPr bwMode="auto">
          <a:xfrm>
            <a:off x="323850" y="4797425"/>
            <a:ext cx="82296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742950" lvl="1" indent="-285750">
              <a:spcBef>
                <a:spcPct val="20000"/>
              </a:spcBef>
              <a:buFont typeface="Arial" charset="0"/>
              <a:buChar char="–"/>
            </a:pPr>
            <a:endParaRPr lang="cs-CZ" sz="2800">
              <a:latin typeface="Franklin Gothic Book" charset="-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0"/>
            <a:ext cx="3697288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cap="all" dirty="0">
                <a:solidFill>
                  <a:srgbClr val="FF0000"/>
                </a:solidFill>
                <a:latin typeface="+mn-lt"/>
              </a:rPr>
              <a:t>zápis do sešitu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92696"/>
            <a:ext cx="8686800" cy="8382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dělení paliv podle skupenství: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>
              <a:lnSpc>
                <a:spcPct val="90000"/>
              </a:lnSpc>
            </a:pPr>
            <a:r>
              <a:rPr lang="cs-CZ" sz="3200" smtClean="0"/>
              <a:t>plynná (zemní plyn)</a:t>
            </a:r>
          </a:p>
          <a:p>
            <a:pPr lvl="1">
              <a:lnSpc>
                <a:spcPct val="90000"/>
              </a:lnSpc>
            </a:pPr>
            <a:endParaRPr lang="cs-CZ" sz="3200" smtClean="0"/>
          </a:p>
          <a:p>
            <a:pPr lvl="1">
              <a:lnSpc>
                <a:spcPct val="90000"/>
              </a:lnSpc>
            </a:pPr>
            <a:r>
              <a:rPr lang="cs-CZ" sz="3200" smtClean="0"/>
              <a:t>kapalná (benzín)</a:t>
            </a:r>
          </a:p>
          <a:p>
            <a:pPr lvl="1">
              <a:lnSpc>
                <a:spcPct val="90000"/>
              </a:lnSpc>
            </a:pPr>
            <a:endParaRPr lang="cs-CZ" sz="3200" smtClean="0"/>
          </a:p>
          <a:p>
            <a:pPr lvl="1">
              <a:lnSpc>
                <a:spcPct val="90000"/>
              </a:lnSpc>
            </a:pPr>
            <a:r>
              <a:rPr lang="cs-CZ" sz="3200" smtClean="0"/>
              <a:t>pevná (uhlí, dřevo, brikety)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3697288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cap="all" dirty="0">
                <a:solidFill>
                  <a:srgbClr val="FF0000"/>
                </a:solidFill>
                <a:latin typeface="+mn-lt"/>
              </a:rPr>
              <a:t>zápis do sešitu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20688"/>
            <a:ext cx="8686800" cy="8382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dělení paliv podle původu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>
              <a:lnSpc>
                <a:spcPct val="90000"/>
              </a:lnSpc>
              <a:buSzPct val="80000"/>
            </a:pPr>
            <a:endParaRPr lang="cs-CZ" sz="3200" smtClean="0"/>
          </a:p>
          <a:p>
            <a:pPr lvl="1">
              <a:lnSpc>
                <a:spcPct val="90000"/>
              </a:lnSpc>
              <a:buSzPct val="80000"/>
            </a:pPr>
            <a:r>
              <a:rPr lang="cs-CZ" sz="3200" smtClean="0"/>
              <a:t>přírodní (např. uhlí)</a:t>
            </a:r>
          </a:p>
          <a:p>
            <a:pPr lvl="1">
              <a:lnSpc>
                <a:spcPct val="90000"/>
              </a:lnSpc>
              <a:buSzPct val="80000"/>
            </a:pPr>
            <a:endParaRPr lang="cs-CZ" sz="3200" smtClean="0"/>
          </a:p>
          <a:p>
            <a:pPr lvl="1">
              <a:lnSpc>
                <a:spcPct val="90000"/>
              </a:lnSpc>
              <a:buSzPct val="80000"/>
            </a:pPr>
            <a:endParaRPr lang="cs-CZ" sz="3200" smtClean="0"/>
          </a:p>
          <a:p>
            <a:pPr lvl="1">
              <a:lnSpc>
                <a:spcPct val="90000"/>
              </a:lnSpc>
            </a:pPr>
            <a:r>
              <a:rPr lang="cs-CZ" sz="3200" smtClean="0"/>
              <a:t>vyrobená (např. propan-butan)</a:t>
            </a:r>
          </a:p>
          <a:p>
            <a:endParaRPr lang="cs-CZ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3697288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cap="all" dirty="0">
                <a:solidFill>
                  <a:srgbClr val="FF0000"/>
                </a:solidFill>
                <a:latin typeface="+mn-lt"/>
              </a:rPr>
              <a:t>zápis do sešitu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výhřevnost paliv</a:t>
            </a: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>
              <a:buFont typeface="Wingdings 2" pitchFamily="18" charset="2"/>
              <a:buNone/>
            </a:pPr>
            <a:endParaRPr lang="cs-CZ" sz="3200" smtClean="0"/>
          </a:p>
          <a:p>
            <a:pPr lvl="1">
              <a:buFont typeface="Wingdings 2" pitchFamily="18" charset="2"/>
              <a:buNone/>
            </a:pPr>
            <a:r>
              <a:rPr lang="cs-CZ" sz="3200" smtClean="0"/>
              <a:t>pro určení kvality paliv nejčastěji slouží </a:t>
            </a:r>
            <a:r>
              <a:rPr lang="cs-CZ" sz="3200" b="1" smtClean="0"/>
              <a:t>výhřevnost paliv</a:t>
            </a:r>
            <a:r>
              <a:rPr lang="cs-CZ" sz="3200" smtClean="0"/>
              <a:t> (h = Q/m)</a:t>
            </a:r>
          </a:p>
          <a:p>
            <a:pPr lvl="1">
              <a:buFont typeface="Arial" charset="0"/>
              <a:buChar char="•"/>
            </a:pPr>
            <a:endParaRPr lang="cs-CZ" sz="3200" smtClean="0"/>
          </a:p>
          <a:p>
            <a:r>
              <a:rPr lang="cs-CZ" i="1" smtClean="0"/>
              <a:t>	Q</a:t>
            </a:r>
            <a:r>
              <a:rPr lang="cs-CZ" smtClean="0"/>
              <a:t> je teplo uvolněné při dokonalém spálení paliva, které má hmotnost </a:t>
            </a:r>
            <a:r>
              <a:rPr lang="cs-CZ" i="1" smtClean="0"/>
              <a:t>m</a:t>
            </a:r>
          </a:p>
          <a:p>
            <a:endParaRPr lang="cs-CZ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3697288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cap="all" dirty="0">
                <a:solidFill>
                  <a:srgbClr val="FF0000"/>
                </a:solidFill>
                <a:latin typeface="+mn-lt"/>
              </a:rPr>
              <a:t>zápis do sešitu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Obdélník 3"/>
          <p:cNvSpPr>
            <a:spLocks noChangeArrowheads="1"/>
          </p:cNvSpPr>
          <p:nvPr/>
        </p:nvSpPr>
        <p:spPr bwMode="auto">
          <a:xfrm>
            <a:off x="0" y="549275"/>
            <a:ext cx="86042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Clr>
                <a:schemeClr val="accent1"/>
              </a:buClr>
              <a:buFont typeface="Franklin Gothic Book" charset="-18"/>
              <a:buChar char="×"/>
            </a:pPr>
            <a:r>
              <a:rPr lang="cs-CZ" sz="2400">
                <a:latin typeface="Franklin Gothic Book" charset="-18"/>
              </a:rPr>
              <a:t> </a:t>
            </a:r>
            <a:r>
              <a:rPr lang="cs-CZ" sz="3200">
                <a:latin typeface="Franklin Gothic Book" charset="-18"/>
              </a:rPr>
              <a:t>nejvýhodnější paliva plynná</a:t>
            </a:r>
          </a:p>
        </p:txBody>
      </p:sp>
      <p:sp>
        <p:nvSpPr>
          <p:cNvPr id="19458" name="Obdélník 4"/>
          <p:cNvSpPr>
            <a:spLocks noChangeArrowheads="1"/>
          </p:cNvSpPr>
          <p:nvPr/>
        </p:nvSpPr>
        <p:spPr bwMode="auto">
          <a:xfrm>
            <a:off x="179388" y="3573463"/>
            <a:ext cx="73691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Clr>
                <a:schemeClr val="accent1"/>
              </a:buClr>
              <a:buFont typeface="Franklin Gothic Book" charset="-18"/>
              <a:buChar char="×"/>
            </a:pPr>
            <a:r>
              <a:rPr lang="cs-CZ" sz="2400">
                <a:latin typeface="Franklin Gothic Book" charset="-18"/>
              </a:rPr>
              <a:t> </a:t>
            </a:r>
            <a:r>
              <a:rPr lang="cs-CZ" sz="3200">
                <a:latin typeface="Franklin Gothic Book" charset="-18"/>
              </a:rPr>
              <a:t>místo spalování vhodnější zušlechťování</a:t>
            </a:r>
          </a:p>
        </p:txBody>
      </p:sp>
      <p:sp>
        <p:nvSpPr>
          <p:cNvPr id="19459" name="Obdélník 5"/>
          <p:cNvSpPr>
            <a:spLocks noChangeArrowheads="1"/>
          </p:cNvSpPr>
          <p:nvPr/>
        </p:nvSpPr>
        <p:spPr bwMode="auto">
          <a:xfrm>
            <a:off x="0" y="1484313"/>
            <a:ext cx="856932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lvl="1"/>
            <a:r>
              <a:rPr lang="cs-CZ" sz="3200">
                <a:latin typeface="Franklin Gothic Book" charset="-18"/>
              </a:rPr>
              <a:t>(nezanechávají pevné odpady, méně poškozují životní prostředí, dobře se dopravují, snadno se zapalují a plynule hoří)</a:t>
            </a:r>
          </a:p>
        </p:txBody>
      </p:sp>
      <p:sp>
        <p:nvSpPr>
          <p:cNvPr id="6151" name="Obdélník 8"/>
          <p:cNvSpPr>
            <a:spLocks noChangeArrowheads="1"/>
          </p:cNvSpPr>
          <p:nvPr/>
        </p:nvSpPr>
        <p:spPr bwMode="auto">
          <a:xfrm>
            <a:off x="468313" y="5589588"/>
            <a:ext cx="43386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i="1">
                <a:solidFill>
                  <a:srgbClr val="FF0000"/>
                </a:solidFill>
                <a:latin typeface="Franklin Gothic Book" charset="-18"/>
              </a:rPr>
              <a:t>překresli obr. 34, str. 23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0" y="0"/>
            <a:ext cx="3697288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cap="all" dirty="0">
                <a:solidFill>
                  <a:srgbClr val="FF0000"/>
                </a:solidFill>
                <a:latin typeface="+mn-lt"/>
              </a:rPr>
              <a:t>zápis do sešitu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Obdélník 3"/>
          <p:cNvSpPr>
            <a:spLocks noChangeArrowheads="1"/>
          </p:cNvSpPr>
          <p:nvPr/>
        </p:nvSpPr>
        <p:spPr bwMode="auto">
          <a:xfrm>
            <a:off x="-180975" y="3860800"/>
            <a:ext cx="882015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800">
              <a:latin typeface="Franklin Gothic Book" charset="-18"/>
              <a:ea typeface="Calibri" pitchFamily="34" charset="0"/>
              <a:cs typeface="Times New Roman" pitchFamily="18" charset="0"/>
            </a:endParaRPr>
          </a:p>
          <a:p>
            <a:pPr lvl="1" eaLnBrk="0" hangingPunct="0">
              <a:buFontTx/>
              <a:buChar char="•"/>
            </a:pPr>
            <a:endParaRPr lang="cs-CZ" sz="2800">
              <a:latin typeface="Franklin Gothic Book" charset="-18"/>
              <a:ea typeface="Calibri" pitchFamily="34" charset="0"/>
              <a:cs typeface="Arial" charset="0"/>
            </a:endParaRPr>
          </a:p>
        </p:txBody>
      </p:sp>
      <p:pic>
        <p:nvPicPr>
          <p:cNvPr id="20482" name="Picture 4" descr="http://upload.wikimedia.org/wikipedia/commons/thumb/c/c4/Mineral_Antracita_GDFL001.JPG/220px-Mineral_Antracita_GDFL00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11788" y="4005263"/>
            <a:ext cx="3289300" cy="2465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Uhlí</a:t>
            </a:r>
            <a:br>
              <a:rPr lang="cs-CZ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20484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0" hangingPunct="0">
              <a:buFontTx/>
              <a:buChar char="•"/>
            </a:pPr>
            <a:r>
              <a:rPr lang="cs-CZ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vzniklo z odumřelého organického materiálu</a:t>
            </a:r>
            <a:endParaRPr lang="cs-CZ" smtClean="0">
              <a:ea typeface="Calibri" pitchFamily="34" charset="0"/>
              <a:cs typeface="Arial" charset="0"/>
            </a:endParaRPr>
          </a:p>
          <a:p>
            <a:pPr lvl="1" eaLnBrk="0" hangingPunct="0">
              <a:buFontTx/>
              <a:buChar char="•"/>
            </a:pPr>
            <a:r>
              <a:rPr lang="cs-CZ" sz="3200" smtClean="0">
                <a:latin typeface="Calibri" pitchFamily="34" charset="0"/>
                <a:ea typeface="Calibri" pitchFamily="34" charset="0"/>
                <a:cs typeface="Arial" charset="0"/>
              </a:rPr>
              <a:t>antracit (90 – 96% uhlíku)</a:t>
            </a:r>
            <a:endParaRPr lang="cs-CZ" sz="3200" smtClean="0">
              <a:ea typeface="Calibri" pitchFamily="34" charset="0"/>
              <a:cs typeface="Arial" charset="0"/>
            </a:endParaRPr>
          </a:p>
          <a:p>
            <a:pPr lvl="1" eaLnBrk="0" hangingPunct="0">
              <a:buFontTx/>
              <a:buChar char="•"/>
            </a:pPr>
            <a:r>
              <a:rPr lang="cs-CZ" sz="3200" smtClean="0">
                <a:latin typeface="Calibri" pitchFamily="34" charset="0"/>
                <a:ea typeface="Calibri" pitchFamily="34" charset="0"/>
                <a:cs typeface="Arial" charset="0"/>
              </a:rPr>
              <a:t>černé uhlí (75 – 90% uhlíku)</a:t>
            </a:r>
            <a:endParaRPr lang="cs-CZ" sz="3200" smtClean="0">
              <a:ea typeface="Calibri" pitchFamily="34" charset="0"/>
              <a:cs typeface="Arial" charset="0"/>
            </a:endParaRPr>
          </a:p>
          <a:p>
            <a:pPr lvl="1" eaLnBrk="0" hangingPunct="0">
              <a:buFontTx/>
              <a:buChar char="•"/>
            </a:pPr>
            <a:r>
              <a:rPr lang="cs-CZ" sz="3200" smtClean="0">
                <a:latin typeface="Calibri" pitchFamily="34" charset="0"/>
                <a:ea typeface="Calibri" pitchFamily="34" charset="0"/>
                <a:cs typeface="Arial" charset="0"/>
              </a:rPr>
              <a:t>hnědé uhlí (60 – 75% uhlíku)</a:t>
            </a:r>
          </a:p>
          <a:p>
            <a:endParaRPr lang="cs-CZ" smtClean="0">
              <a:ea typeface="Calibri" pitchFamily="34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Calibri" pitchFamily="34" charset="0"/>
                <a:cs typeface="Arial" charset="0"/>
              </a:rPr>
              <a:t>karbonizace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0" fontAlgn="auto" hangingPunct="0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Calibri" pitchFamily="34" charset="0"/>
                <a:cs typeface="Arial" charset="0"/>
              </a:rPr>
              <a:t>  </a:t>
            </a:r>
          </a:p>
          <a:p>
            <a:pPr eaLnBrk="0" fontAlgn="auto" hangingPunct="0">
              <a:spcAft>
                <a:spcPts val="0"/>
              </a:spcAft>
              <a:buFontTx/>
              <a:buChar char="•"/>
              <a:defRPr/>
            </a:pPr>
            <a:r>
              <a:rPr lang="cs-CZ" dirty="0" smtClean="0">
                <a:latin typeface="Calibri" pitchFamily="34" charset="0"/>
                <a:cs typeface="Arial" charset="0"/>
              </a:rPr>
              <a:t>zpracování černého uhlí </a:t>
            </a:r>
          </a:p>
          <a:p>
            <a:pPr eaLnBrk="0" fontAlgn="auto" hangingPunct="0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Calibri" pitchFamily="34" charset="0"/>
                <a:cs typeface="Arial" charset="0"/>
              </a:rPr>
              <a:t>    - rozklad teplem za nepřístupu vzduchu</a:t>
            </a:r>
          </a:p>
          <a:p>
            <a:pPr eaLnBrk="0" fontAlgn="auto" hangingPunct="0">
              <a:spcAft>
                <a:spcPts val="0"/>
              </a:spcAft>
              <a:buFontTx/>
              <a:buChar char="•"/>
              <a:defRPr/>
            </a:pPr>
            <a:endParaRPr lang="cs-CZ" dirty="0" smtClean="0">
              <a:cs typeface="Arial" charset="0"/>
            </a:endParaRPr>
          </a:p>
          <a:p>
            <a:pPr lvl="1" eaLnBrk="0" fontAlgn="auto" hangingPunct="0">
              <a:spcAft>
                <a:spcPts val="0"/>
              </a:spcAft>
              <a:buFontTx/>
              <a:buChar char="•"/>
              <a:defRPr/>
            </a:pPr>
            <a:r>
              <a:rPr lang="cs-CZ" sz="3200" dirty="0" smtClean="0">
                <a:latin typeface="Calibri" pitchFamily="34" charset="0"/>
                <a:cs typeface="Arial" charset="0"/>
              </a:rPr>
              <a:t>plyn (koksárenský nebo svítiplyn)</a:t>
            </a:r>
            <a:endParaRPr lang="cs-CZ" sz="3200" dirty="0" smtClean="0">
              <a:cs typeface="Arial" charset="0"/>
            </a:endParaRPr>
          </a:p>
          <a:p>
            <a:pPr lvl="1" eaLnBrk="0" fontAlgn="auto" hangingPunct="0">
              <a:spcAft>
                <a:spcPts val="0"/>
              </a:spcAft>
              <a:buFontTx/>
              <a:buChar char="•"/>
              <a:defRPr/>
            </a:pPr>
            <a:r>
              <a:rPr lang="cs-CZ" sz="3200" dirty="0" smtClean="0">
                <a:latin typeface="Calibri" pitchFamily="34" charset="0"/>
                <a:cs typeface="Arial" charset="0"/>
              </a:rPr>
              <a:t>černouhelný dehet (dále se destiluje – obsahuje velké množství organických látek)</a:t>
            </a:r>
            <a:endParaRPr lang="cs-CZ" sz="3200" dirty="0" smtClean="0">
              <a:cs typeface="Arial" charset="0"/>
            </a:endParaRPr>
          </a:p>
          <a:p>
            <a:pPr lvl="1" eaLnBrk="0" fontAlgn="auto" hangingPunct="0">
              <a:spcAft>
                <a:spcPts val="0"/>
              </a:spcAft>
              <a:buFontTx/>
              <a:buChar char="•"/>
              <a:defRPr/>
            </a:pPr>
            <a:r>
              <a:rPr lang="cs-CZ" sz="3200" dirty="0" smtClean="0">
                <a:latin typeface="Calibri" pitchFamily="34" charset="0"/>
                <a:cs typeface="Arial" charset="0"/>
              </a:rPr>
              <a:t>koks (obsahuje téměř čistý uhlík)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Vodní plyn </a:t>
            </a:r>
            <a:br>
              <a:rPr lang="cs-CZ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pPr eaLnBrk="0" hangingPunct="0"/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směs plynů, vzniklá vháněním vodní páry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  na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rozžhavený koks, obsahující především oxid uhelnatý a vodík, užívá se pro výrobu organických sloučenin</a:t>
            </a:r>
          </a:p>
          <a:p>
            <a:pPr eaLnBrk="0" hangingPunct="0">
              <a:buFontTx/>
              <a:buChar char="•"/>
            </a:pPr>
            <a:endParaRPr lang="cs-CZ" sz="1600" dirty="0" smtClean="0">
              <a:ea typeface="Calibri" pitchFamily="34" charset="0"/>
              <a:cs typeface="Arial" charset="0"/>
            </a:endParaRPr>
          </a:p>
          <a:p>
            <a:pPr eaLnBrk="0" hangingPunct="0">
              <a:buFont typeface="Wingdings 2" pitchFamily="18" charset="2"/>
              <a:buNone/>
            </a:pPr>
            <a:endParaRPr lang="cs-CZ" sz="1600" dirty="0" smtClean="0">
              <a:ea typeface="Calibri" pitchFamily="34" charset="0"/>
              <a:cs typeface="Arial" charset="0"/>
            </a:endParaRPr>
          </a:p>
          <a:p>
            <a:pPr eaLnBrk="0" hangingPunct="0"/>
            <a:r>
              <a:rPr lang="cs-CZ" dirty="0" smtClean="0">
                <a:latin typeface="Calibri" pitchFamily="34" charset="0"/>
                <a:ea typeface="Calibri" pitchFamily="34" charset="0"/>
                <a:cs typeface="Arial" charset="0"/>
              </a:rPr>
              <a:t>C(s) + H</a:t>
            </a:r>
            <a:r>
              <a:rPr lang="cs-CZ" baseline="-30000" dirty="0" smtClean="0">
                <a:latin typeface="Calibri" pitchFamily="34" charset="0"/>
                <a:ea typeface="Calibri" pitchFamily="34" charset="0"/>
                <a:cs typeface="Arial" charset="0"/>
              </a:rPr>
              <a:t>2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Arial" charset="0"/>
              </a:rPr>
              <a:t>O(g) -&gt; CO(g) + H</a:t>
            </a:r>
            <a:r>
              <a:rPr lang="cs-CZ" baseline="-30000" dirty="0" smtClean="0">
                <a:latin typeface="Calibri" pitchFamily="34" charset="0"/>
                <a:ea typeface="Calibri" pitchFamily="34" charset="0"/>
                <a:cs typeface="Arial" charset="0"/>
              </a:rPr>
              <a:t>2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Arial" charset="0"/>
              </a:rPr>
              <a:t>(g)		</a:t>
            </a:r>
          </a:p>
          <a:p>
            <a:pPr eaLnBrk="0" hangingPunct="0">
              <a:buFont typeface="Wingdings 2" pitchFamily="18" charset="2"/>
              <a:buNone/>
            </a:pPr>
            <a:r>
              <a:rPr lang="cs-CZ" dirty="0" smtClean="0">
                <a:latin typeface="Calibri" pitchFamily="34" charset="0"/>
                <a:ea typeface="Calibri" pitchFamily="34" charset="0"/>
                <a:cs typeface="Arial" charset="0"/>
              </a:rPr>
              <a:t>							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Arial" charset="0"/>
              </a:rPr>
              <a:t>O</a:t>
            </a:r>
            <a:r>
              <a:rPr lang="cs-CZ" baseline="-30000" dirty="0" err="1" smtClean="0">
                <a:latin typeface="Calibri" pitchFamily="34" charset="0"/>
                <a:ea typeface="Calibri" pitchFamily="34" charset="0"/>
                <a:cs typeface="Arial" charset="0"/>
              </a:rPr>
              <a:t>m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Arial" charset="0"/>
              </a:rPr>
              <a:t>= 131,4 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Arial" charset="0"/>
              </a:rPr>
              <a:t>kJ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Arial" charset="0"/>
              </a:rPr>
              <a:t>/mol</a:t>
            </a:r>
          </a:p>
          <a:p>
            <a:endParaRPr lang="cs-CZ" dirty="0" smtClean="0">
              <a:ea typeface="Calibri" pitchFamily="34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76672"/>
            <a:ext cx="8686800" cy="8382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Zemní plyn</a:t>
            </a:r>
            <a:r>
              <a:rPr lang="cs-CZ" b="1" dirty="0" smtClean="0">
                <a:cs typeface="Arial" charset="0"/>
              </a:rPr>
              <a:t/>
            </a:r>
            <a:br>
              <a:rPr lang="cs-CZ" b="1" dirty="0" smtClean="0">
                <a:cs typeface="Arial" charset="0"/>
              </a:rPr>
            </a:br>
            <a:endParaRPr lang="cs-CZ" dirty="0"/>
          </a:p>
        </p:txBody>
      </p:sp>
      <p:sp>
        <p:nvSpPr>
          <p:cNvPr id="23554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0" hangingPunct="0">
              <a:buFontTx/>
              <a:buChar char="•"/>
            </a:pPr>
            <a:r>
              <a:rPr lang="cs-CZ" smtClean="0">
                <a:latin typeface="Calibri" pitchFamily="34" charset="0"/>
                <a:cs typeface="Arial" charset="0"/>
              </a:rPr>
              <a:t>ze 70 – 90% tvořen metanem</a:t>
            </a:r>
            <a:endParaRPr lang="cs-CZ" smtClean="0">
              <a:cs typeface="Arial" charset="0"/>
            </a:endParaRPr>
          </a:p>
          <a:p>
            <a:pPr eaLnBrk="0" hangingPunct="0">
              <a:buFontTx/>
              <a:buChar char="•"/>
            </a:pPr>
            <a:r>
              <a:rPr lang="cs-CZ" smtClean="0">
                <a:latin typeface="Calibri" pitchFamily="34" charset="0"/>
                <a:cs typeface="Arial" charset="0"/>
              </a:rPr>
              <a:t>obsahuje plynné uhlovodíky (ethan, propan, butan a jiné látky)</a:t>
            </a:r>
          </a:p>
          <a:p>
            <a:pPr eaLnBrk="0" hangingPunct="0">
              <a:buFontTx/>
              <a:buChar char="•"/>
            </a:pPr>
            <a:endParaRPr lang="cs-CZ" sz="1600" smtClean="0">
              <a:latin typeface="Calibri" pitchFamily="34" charset="0"/>
              <a:cs typeface="Arial" charset="0"/>
            </a:endParaRPr>
          </a:p>
          <a:p>
            <a:endParaRPr lang="cs-CZ" smtClean="0"/>
          </a:p>
        </p:txBody>
      </p:sp>
      <p:pic>
        <p:nvPicPr>
          <p:cNvPr id="23555" name="Picture 5" descr="http://upload.wikimedia.org/wikipedia/commons/thumb/e/ee/Focul_viu2.jpg/220px-Focul_viu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2924175"/>
            <a:ext cx="4191000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6" name="Obdélník 6"/>
          <p:cNvSpPr>
            <a:spLocks noChangeArrowheads="1"/>
          </p:cNvSpPr>
          <p:nvPr/>
        </p:nvSpPr>
        <p:spPr bwMode="auto">
          <a:xfrm>
            <a:off x="4211638" y="5934075"/>
            <a:ext cx="493236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Franklin Gothic Book" charset="-18"/>
                <a:hlinkClick r:id="rId4" action="ppaction://hlinkfile" tooltip="Focul viu"/>
              </a:rPr>
              <a:t>Focul viu</a:t>
            </a:r>
            <a:r>
              <a:rPr lang="cs-CZ">
                <a:latin typeface="Franklin Gothic Book" charset="-18"/>
              </a:rPr>
              <a:t> (v překladu živý oheň) – přírodní vývěr zemního plynu v rumunských </a:t>
            </a:r>
            <a:r>
              <a:rPr lang="cs-CZ">
                <a:latin typeface="Franklin Gothic Book" charset="-18"/>
                <a:hlinkClick r:id="rId5" action="ppaction://hlinkfile" tooltip="Karpaty"/>
              </a:rPr>
              <a:t>Karpatech</a:t>
            </a:r>
            <a:r>
              <a:rPr lang="cs-CZ">
                <a:latin typeface="Franklin Gothic Book" charset="-18"/>
              </a:rPr>
              <a:t> nedaleko obce Lopătari v župě </a:t>
            </a:r>
            <a:r>
              <a:rPr lang="cs-CZ">
                <a:latin typeface="Franklin Gothic Book" charset="-18"/>
                <a:hlinkClick r:id="rId6" action="ppaction://hlinkfile" tooltip="Buzău (župa)"/>
              </a:rPr>
              <a:t>Buzău</a:t>
            </a:r>
            <a:endParaRPr lang="cs-CZ">
              <a:latin typeface="Franklin Gothic Book" charset="-1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atin typeface="Calibri" pitchFamily="34" charset="0"/>
                <a:cs typeface="Arial" charset="0"/>
              </a:rPr>
              <a:t>Ropa</a:t>
            </a:r>
            <a:br>
              <a:rPr lang="cs-CZ" b="1" dirty="0" smtClean="0">
                <a:latin typeface="Calibri" pitchFamily="34" charset="0"/>
                <a:cs typeface="Arial" charset="0"/>
              </a:rPr>
            </a:br>
            <a:endParaRPr lang="cs-CZ" dirty="0"/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686800" cy="5589587"/>
          </a:xfrm>
        </p:spPr>
        <p:txBody>
          <a:bodyPr/>
          <a:lstStyle/>
          <a:p>
            <a:pPr eaLnBrk="0" hangingPunct="0"/>
            <a:endParaRPr lang="cs-CZ" smtClean="0">
              <a:latin typeface="Calibri" pitchFamily="34" charset="0"/>
              <a:cs typeface="Arial" charset="0"/>
            </a:endParaRPr>
          </a:p>
          <a:p>
            <a:pPr eaLnBrk="0" hangingPunct="0"/>
            <a:r>
              <a:rPr lang="cs-CZ" smtClean="0">
                <a:latin typeface="Calibri" pitchFamily="34" charset="0"/>
                <a:cs typeface="Arial" charset="0"/>
              </a:rPr>
              <a:t>směs sloučenin převážně uhlíku a vodíku</a:t>
            </a:r>
          </a:p>
          <a:p>
            <a:pPr eaLnBrk="0" hangingPunct="0">
              <a:buFont typeface="Wingdings 2" pitchFamily="18" charset="2"/>
              <a:buNone/>
            </a:pPr>
            <a:endParaRPr lang="cs-CZ" smtClean="0">
              <a:latin typeface="Calibri" pitchFamily="34" charset="0"/>
              <a:cs typeface="Arial" charset="0"/>
            </a:endParaRPr>
          </a:p>
          <a:p>
            <a:r>
              <a:rPr lang="cs-CZ" smtClean="0"/>
              <a:t>Přibližnou představu o složení ropy dávají následující hmotnostní podíly:</a:t>
            </a:r>
          </a:p>
          <a:p>
            <a:pPr lvl="1"/>
            <a:r>
              <a:rPr lang="cs-CZ" smtClean="0"/>
              <a:t>Uhlík: 	84–87 %</a:t>
            </a:r>
          </a:p>
          <a:p>
            <a:pPr lvl="1"/>
            <a:r>
              <a:rPr lang="cs-CZ" smtClean="0"/>
              <a:t>Vodík 	11–14 %</a:t>
            </a:r>
          </a:p>
          <a:p>
            <a:pPr lvl="1"/>
            <a:r>
              <a:rPr lang="cs-CZ" smtClean="0"/>
              <a:t>Kyslík 	až 1 %</a:t>
            </a:r>
          </a:p>
          <a:p>
            <a:pPr lvl="1"/>
            <a:r>
              <a:rPr lang="cs-CZ" smtClean="0"/>
              <a:t>Síra 	až 4 %</a:t>
            </a:r>
          </a:p>
          <a:p>
            <a:pPr lvl="1"/>
            <a:r>
              <a:rPr lang="cs-CZ" smtClean="0"/>
              <a:t>Dusík 	až 1 %</a:t>
            </a:r>
          </a:p>
          <a:p>
            <a:pPr eaLnBrk="0" hangingPunct="0">
              <a:buFont typeface="Wingdings 2" pitchFamily="18" charset="2"/>
              <a:buNone/>
            </a:pPr>
            <a:endParaRPr lang="cs-CZ" smtClean="0">
              <a:latin typeface="Calibri" pitchFamily="34" charset="0"/>
              <a:cs typeface="Arial" charset="0"/>
            </a:endParaRPr>
          </a:p>
          <a:p>
            <a:endParaRPr lang="cs-CZ" smtClean="0"/>
          </a:p>
        </p:txBody>
      </p:sp>
      <p:pic>
        <p:nvPicPr>
          <p:cNvPr id="24579" name="Picture 2" descr="http://upload.wikimedia.org/wikipedia/commons/thumb/a/ae/Petroleum_cm05.jpg/220px-Petroleum_cm05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688" y="3933825"/>
            <a:ext cx="2095500" cy="2562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latin typeface="Calibri" pitchFamily="34" charset="0"/>
                <a:cs typeface="Arial" charset="0"/>
              </a:rPr>
              <a:t>frakční destilací v kolonách získáváme jednotlivé složky</a:t>
            </a:r>
          </a:p>
          <a:p>
            <a:endParaRPr lang="cs-CZ" smtClean="0"/>
          </a:p>
        </p:txBody>
      </p:sp>
      <p:pic>
        <p:nvPicPr>
          <p:cNvPr id="2560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3068638"/>
            <a:ext cx="8897937" cy="3240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Prokázané světové zásoby ropy z r. 2009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6627" name="Picture 2" descr="http://upload.wikimedia.org/wikipedia/commons/thumb/e/e3/Oil_Reserves.png/500px-Oil_Reserves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288" y="1989138"/>
            <a:ext cx="8528050" cy="3887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8" name="Obdélník 4"/>
          <p:cNvSpPr>
            <a:spLocks noChangeArrowheads="1"/>
          </p:cNvSpPr>
          <p:nvPr/>
        </p:nvSpPr>
        <p:spPr bwMode="auto">
          <a:xfrm>
            <a:off x="6300788" y="6092825"/>
            <a:ext cx="26082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 charset="-18"/>
              </a:rPr>
              <a:t>billion (</a:t>
            </a:r>
            <a:r>
              <a:rPr lang="cs-CZ" b="1">
                <a:latin typeface="Franklin Gothic Book" charset="-18"/>
              </a:rPr>
              <a:t>bn</a:t>
            </a:r>
            <a:r>
              <a:rPr lang="cs-CZ">
                <a:latin typeface="Franklin Gothic Book" charset="-18"/>
              </a:rPr>
              <a:t>) barrels (</a:t>
            </a:r>
            <a:r>
              <a:rPr lang="cs-CZ" b="1">
                <a:latin typeface="Franklin Gothic Book" charset="-18"/>
              </a:rPr>
              <a:t>bbl</a:t>
            </a:r>
            <a:r>
              <a:rPr lang="cs-CZ">
                <a:latin typeface="Franklin Gothic Book" charset="-18"/>
              </a:rPr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státy produkující ropu</a:t>
            </a:r>
            <a:endParaRPr lang="cs-CZ" dirty="0"/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7651" name="Picture 2" descr="Soubor:Oil producing countries map.pn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773238"/>
            <a:ext cx="9056688" cy="3984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téma na </a:t>
            </a:r>
            <a:r>
              <a:rPr lang="cs-CZ" dirty="0" err="1" smtClean="0">
                <a:solidFill>
                  <a:srgbClr val="FF0000"/>
                </a:solidFill>
              </a:rPr>
              <a:t>refefát</a:t>
            </a:r>
            <a:r>
              <a:rPr lang="cs-CZ" dirty="0" smtClean="0">
                <a:solidFill>
                  <a:srgbClr val="FF0000"/>
                </a:solidFill>
              </a:rPr>
              <a:t>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ropa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r>
              <a:rPr lang="cs-CZ" smtClean="0"/>
              <a:t>využití jaderné energie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01612" y="411163"/>
            <a:ext cx="8686801" cy="8382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5538"/>
            <a:ext cx="8991600" cy="5732462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Wingdings 2" pitchFamily="18" charset="2"/>
              <a:buNone/>
            </a:pPr>
            <a:endParaRPr lang="cs-CZ" sz="18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800" smtClean="0"/>
              <a:t>černé uhlí (obr. snímek č. 8)</a:t>
            </a:r>
            <a:endParaRPr lang="cs-CZ" sz="1800" smtClean="0">
              <a:hlinkClick r:id="rId2"/>
            </a:endParaRPr>
          </a:p>
          <a:p>
            <a:pPr>
              <a:lnSpc>
                <a:spcPct val="80000"/>
              </a:lnSpc>
            </a:pPr>
            <a:r>
              <a:rPr lang="cs-CZ" sz="1800" smtClean="0"/>
              <a:t>In wikipedia: the free encyklopeddia </a:t>
            </a:r>
            <a:r>
              <a:rPr lang="en-US" sz="1800" smtClean="0"/>
              <a:t>[</a:t>
            </a:r>
            <a:r>
              <a:rPr lang="cs-CZ" sz="1800" smtClean="0"/>
              <a:t>online</a:t>
            </a:r>
            <a:r>
              <a:rPr lang="en-US" sz="1800" smtClean="0"/>
              <a:t>]</a:t>
            </a:r>
            <a:r>
              <a:rPr lang="cs-CZ" sz="1800" smtClean="0"/>
              <a:t>. St.Petersburg (Florida): Wikipedia Foundation, 15. 3. 2005, last modifakated on  3. 1. 2011 </a:t>
            </a:r>
            <a:r>
              <a:rPr lang="en-US" sz="1800" smtClean="0"/>
              <a:t>[</a:t>
            </a:r>
            <a:r>
              <a:rPr lang="cs-CZ" sz="1800" smtClean="0"/>
              <a:t>cit.15.1.2012</a:t>
            </a:r>
            <a:r>
              <a:rPr lang="en-US" sz="1800" smtClean="0"/>
              <a:t>]</a:t>
            </a:r>
            <a:r>
              <a:rPr lang="cs-CZ" sz="1800" smtClean="0"/>
              <a:t>.Dostupné z WWW: </a:t>
            </a:r>
            <a:r>
              <a:rPr lang="cs-CZ" sz="1800" smtClean="0">
                <a:hlinkClick r:id="rId3"/>
              </a:rPr>
              <a:t>http://cs.wikipedia.org/wiki/%C4%8Cern%C3%A9_uhl%C3%AD</a:t>
            </a:r>
            <a:endParaRPr lang="cs-CZ" sz="18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endParaRPr lang="cs-CZ" sz="8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800" smtClean="0"/>
              <a:t>zemní plyn(obr. snímek č. 11)</a:t>
            </a:r>
            <a:endParaRPr lang="cs-CZ" sz="1800" smtClean="0">
              <a:hlinkClick r:id="rId2"/>
            </a:endParaRPr>
          </a:p>
          <a:p>
            <a:pPr>
              <a:lnSpc>
                <a:spcPct val="80000"/>
              </a:lnSpc>
            </a:pPr>
            <a:r>
              <a:rPr lang="cs-CZ" sz="1800" smtClean="0"/>
              <a:t>In wikipedia: the free encyklopeddia </a:t>
            </a:r>
            <a:r>
              <a:rPr lang="en-US" sz="1800" smtClean="0"/>
              <a:t>[</a:t>
            </a:r>
            <a:r>
              <a:rPr lang="cs-CZ" sz="1800" smtClean="0"/>
              <a:t>online</a:t>
            </a:r>
            <a:r>
              <a:rPr lang="en-US" sz="1800" smtClean="0"/>
              <a:t>]</a:t>
            </a:r>
            <a:r>
              <a:rPr lang="cs-CZ" sz="1800" smtClean="0"/>
              <a:t>. St.Petersburg (Florida): Wikipedia Foundation, 16. 2. 2009, last modifakated on 3. 1. 2012 </a:t>
            </a:r>
            <a:r>
              <a:rPr lang="en-US" sz="1800" smtClean="0"/>
              <a:t>[</a:t>
            </a:r>
            <a:r>
              <a:rPr lang="cs-CZ" sz="1800" smtClean="0"/>
              <a:t>cit.15.1.2012</a:t>
            </a:r>
            <a:r>
              <a:rPr lang="en-US" sz="1800" smtClean="0"/>
              <a:t>]</a:t>
            </a:r>
            <a:r>
              <a:rPr lang="cs-CZ" sz="1800" smtClean="0"/>
              <a:t>.Dostupné z WWW: </a:t>
            </a:r>
            <a:r>
              <a:rPr lang="cs-CZ" sz="1800" smtClean="0">
                <a:hlinkClick r:id="rId4"/>
              </a:rPr>
              <a:t>http://cs.wikipedia.org/wiki/Zemn%C3%AD_plyn</a:t>
            </a:r>
            <a:endParaRPr lang="cs-CZ" sz="18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endParaRPr lang="cs-CZ" sz="8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800" smtClean="0"/>
              <a:t>ropa (snímky 12, 14, 15)</a:t>
            </a:r>
            <a:endParaRPr lang="cs-CZ" sz="1800" smtClean="0">
              <a:hlinkClick r:id="rId2"/>
            </a:endParaRPr>
          </a:p>
          <a:p>
            <a:pPr>
              <a:lnSpc>
                <a:spcPct val="80000"/>
              </a:lnSpc>
            </a:pPr>
            <a:r>
              <a:rPr lang="cs-CZ" sz="1800" smtClean="0"/>
              <a:t>In wikipedia: the free encyklopeddia </a:t>
            </a:r>
            <a:r>
              <a:rPr lang="en-US" sz="1800" smtClean="0"/>
              <a:t>[</a:t>
            </a:r>
            <a:r>
              <a:rPr lang="cs-CZ" sz="1800" smtClean="0"/>
              <a:t>online</a:t>
            </a:r>
            <a:r>
              <a:rPr lang="en-US" sz="1800" smtClean="0"/>
              <a:t>]</a:t>
            </a:r>
            <a:r>
              <a:rPr lang="cs-CZ" sz="1800" smtClean="0"/>
              <a:t>. St.Petersburg (Florida): Wikipedia Foundation, 2. 1. 2005, last modifakated on 9. 1. 2012 </a:t>
            </a:r>
            <a:r>
              <a:rPr lang="en-US" sz="1800" smtClean="0"/>
              <a:t>[</a:t>
            </a:r>
            <a:r>
              <a:rPr lang="cs-CZ" sz="1800" smtClean="0"/>
              <a:t>cit.15.1.2012</a:t>
            </a:r>
            <a:r>
              <a:rPr lang="en-US" sz="1800" smtClean="0"/>
              <a:t>]</a:t>
            </a:r>
            <a:r>
              <a:rPr lang="cs-CZ" sz="1800" smtClean="0"/>
              <a:t>.Dostupné z WWW: </a:t>
            </a:r>
            <a:r>
              <a:rPr lang="cs-CZ" sz="1800" smtClean="0">
                <a:hlinkClick r:id="rId5"/>
              </a:rPr>
              <a:t>http://cs.wikipedia.org/wiki/Ropa</a:t>
            </a:r>
            <a:endParaRPr lang="cs-CZ" sz="18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endParaRPr lang="cs-CZ" sz="8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800" smtClean="0"/>
              <a:t>snímky č. 3 -13</a:t>
            </a:r>
            <a:endParaRPr lang="cs-CZ" sz="1800" smtClean="0">
              <a:hlinkClick r:id="rId2"/>
            </a:endParaRPr>
          </a:p>
          <a:p>
            <a:pPr>
              <a:lnSpc>
                <a:spcPct val="80000"/>
              </a:lnSpc>
            </a:pPr>
            <a:r>
              <a:rPr lang="cs-CZ" sz="1800" b="1" smtClean="0"/>
              <a:t>Beneš.P, Pumpr V., Banýr J</a:t>
            </a:r>
            <a:r>
              <a:rPr lang="cs-CZ" sz="1800" smtClean="0"/>
              <a:t>.:  </a:t>
            </a:r>
            <a:r>
              <a:rPr lang="cs-CZ" sz="1800" i="1" smtClean="0"/>
              <a:t>Základy chemie 2.díl pro 2. stupeň základní školy, nižší ročníky víceletých gymnázií a střední školy. </a:t>
            </a:r>
            <a:r>
              <a:rPr lang="cs-CZ" sz="1800" smtClean="0"/>
              <a:t>Praha: Fortuna, 1999. 96 s. ISBN 80-7168-312-4 </a:t>
            </a:r>
          </a:p>
          <a:p>
            <a:pPr>
              <a:lnSpc>
                <a:spcPct val="80000"/>
              </a:lnSpc>
            </a:pPr>
            <a:endParaRPr lang="cs-CZ" sz="800" smtClean="0"/>
          </a:p>
          <a:p>
            <a:r>
              <a:rPr lang="cs-CZ" sz="1800" smtClean="0"/>
              <a:t>Autorem materiálu a všech jeho částí, není-li uvedeno jinak, je Ing. Stanislava Kolářová.</a:t>
            </a:r>
          </a:p>
          <a:p>
            <a:pPr>
              <a:lnSpc>
                <a:spcPct val="80000"/>
              </a:lnSpc>
            </a:pPr>
            <a:endParaRPr lang="cs-CZ" sz="1800" smtClean="0"/>
          </a:p>
          <a:p>
            <a:pPr>
              <a:lnSpc>
                <a:spcPct val="80000"/>
              </a:lnSpc>
            </a:pPr>
            <a:endParaRPr lang="cs-CZ" sz="1800" smtClean="0"/>
          </a:p>
          <a:p>
            <a:pPr>
              <a:lnSpc>
                <a:spcPct val="80000"/>
              </a:lnSpc>
            </a:pPr>
            <a:endParaRPr lang="cs-CZ" sz="1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47</TotalTime>
  <Words>557</Words>
  <Application>Microsoft Office PowerPoint</Application>
  <PresentationFormat>Předvádění na obrazovce (4:3)</PresentationFormat>
  <Paragraphs>119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Cesta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paliva</vt:lpstr>
      <vt:lpstr>Paliva</vt:lpstr>
      <vt:lpstr>dělení paliv podle skupenství: </vt:lpstr>
      <vt:lpstr>dělení paliv podle původu </vt:lpstr>
      <vt:lpstr>výhřevnost paliv</vt:lpstr>
      <vt:lpstr>Snímek 7</vt:lpstr>
      <vt:lpstr>Uhlí </vt:lpstr>
      <vt:lpstr>karbonizace</vt:lpstr>
      <vt:lpstr>Vodní plyn  </vt:lpstr>
      <vt:lpstr>Zemní plyn </vt:lpstr>
      <vt:lpstr>Ropa </vt:lpstr>
      <vt:lpstr>Snímek 13</vt:lpstr>
      <vt:lpstr>Prokázané světové zásoby ropy z r. 2009 </vt:lpstr>
      <vt:lpstr>státy produkující ropu</vt:lpstr>
      <vt:lpstr>téma na refefát: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test</dc:creator>
  <cp:lastModifiedBy>Dum</cp:lastModifiedBy>
  <cp:revision>5</cp:revision>
  <dcterms:created xsi:type="dcterms:W3CDTF">2011-12-17T20:57:02Z</dcterms:created>
  <dcterms:modified xsi:type="dcterms:W3CDTF">2012-06-20T20:28:33Z</dcterms:modified>
</cp:coreProperties>
</file>