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5"/>
  </p:handout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3" d="100"/>
          <a:sy n="83" d="100"/>
        </p:scale>
        <p:origin x="-2040" y="-84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3A3F59-6A34-4C31-8074-AA0206EABC9F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F6CAD0-1D23-425A-B681-A9B23CEE4F8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1008112"/>
          </a:xfrm>
        </p:spPr>
        <p:txBody>
          <a:bodyPr/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67544" y="1916832"/>
            <a:ext cx="4038600" cy="4381947"/>
          </a:xfrm>
        </p:spPr>
        <p:txBody>
          <a:bodyPr/>
          <a:lstStyle>
            <a:lvl1pPr>
              <a:defRPr sz="2600" baseline="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916832"/>
            <a:ext cx="4038600" cy="4381947"/>
          </a:xfrm>
        </p:spPr>
        <p:txBody>
          <a:bodyPr/>
          <a:lstStyle>
            <a:lvl1pPr>
              <a:defRPr sz="2600" baseline="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916832"/>
            <a:ext cx="4040188" cy="639762"/>
          </a:xfrm>
        </p:spPr>
        <p:txBody>
          <a:bodyPr anchor="b"/>
          <a:lstStyle>
            <a:lvl1pPr marL="0" indent="0">
              <a:buNone/>
              <a:defRPr sz="22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7544" y="2564904"/>
            <a:ext cx="4040188" cy="3735264"/>
          </a:xfrm>
        </p:spPr>
        <p:txBody>
          <a:bodyPr/>
          <a:lstStyle>
            <a:lvl1pPr>
              <a:defRPr sz="2400" baseline="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4008" y="1916832"/>
            <a:ext cx="4041775" cy="639762"/>
          </a:xfrm>
        </p:spPr>
        <p:txBody>
          <a:bodyPr anchor="b"/>
          <a:lstStyle>
            <a:lvl1pPr marL="0" indent="0">
              <a:buNone/>
              <a:defRPr sz="22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4008" y="2564904"/>
            <a:ext cx="4041775" cy="373526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836712"/>
            <a:ext cx="3008313" cy="5983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63888" y="980728"/>
            <a:ext cx="5111750" cy="52894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67544" y="155679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908720"/>
            <a:ext cx="5486400" cy="381885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08720"/>
            <a:ext cx="2057400" cy="521744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08720"/>
            <a:ext cx="6019800" cy="521744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229600" cy="9989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7544" y="1988840"/>
            <a:ext cx="8229600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2D28B-2D36-4FC5-AEF4-D1C7C6F1EBD0}" type="datetimeFigureOut">
              <a:rPr lang="cs-CZ" smtClean="0"/>
              <a:pPr/>
              <a:t>15.5.2012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A8E91-A32F-4E63-9B76-89F77B3CFFE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000" kern="1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0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5" Type="http://schemas.openxmlformats.org/officeDocument/2006/relationships/image" Target="../media/image12.jpeg"/><Relationship Id="rId10" Type="http://schemas.openxmlformats.org/officeDocument/2006/relationships/image" Target="../media/image17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logo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980728"/>
            <a:ext cx="7772400" cy="1470025"/>
          </a:xfrm>
        </p:spPr>
        <p:txBody>
          <a:bodyPr>
            <a:normAutofit/>
          </a:bodyPr>
          <a:lstStyle/>
          <a:p>
            <a:r>
              <a:rPr lang="cs-CZ" sz="4800" b="1" dirty="0" err="1" smtClean="0">
                <a:solidFill>
                  <a:schemeClr val="accent6">
                    <a:lumMod val="50000"/>
                  </a:schemeClr>
                </a:solidFill>
                <a:latin typeface="Algerian" pitchFamily="82" charset="0"/>
              </a:rPr>
              <a:t>WoHNEN</a:t>
            </a:r>
            <a:endParaRPr lang="cs-CZ" sz="4800" b="1" dirty="0">
              <a:solidFill>
                <a:schemeClr val="accent6">
                  <a:lumMod val="50000"/>
                </a:schemeClr>
              </a:solidFill>
              <a:latin typeface="Algerian" pitchFamily="82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35696" y="2636912"/>
            <a:ext cx="5500726" cy="33464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1785918" y="6000768"/>
            <a:ext cx="542928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http://office.</a:t>
            </a:r>
            <a:r>
              <a:rPr lang="cs-CZ" sz="900" dirty="0" err="1" smtClean="0"/>
              <a:t>microsoft.com</a:t>
            </a:r>
            <a:endParaRPr lang="cs-CZ" sz="9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115616" y="1124744"/>
          <a:ext cx="6900620" cy="5227765"/>
        </p:xfrm>
        <a:graphic>
          <a:graphicData uri="http://schemas.openxmlformats.org/drawingml/2006/table">
            <a:tbl>
              <a:tblPr/>
              <a:tblGrid>
                <a:gridCol w="1446568"/>
                <a:gridCol w="5454052"/>
              </a:tblGrid>
              <a:tr h="58245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 dirty="0">
                          <a:latin typeface="Calibri"/>
                          <a:ea typeface="Calibri"/>
                          <a:cs typeface="Times New Roman"/>
                        </a:rPr>
                        <a:t>Anotace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Žák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se 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seznámí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se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slovní zásobou v tématu bydlení a jejím použitím ve vlastním projevu.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Klade otázky a reaguje na dotazy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spolužáka a vyučující.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Autor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Veronika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Dufková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Jazyk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Německý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Očekávaný výstup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Popíše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dům nebo byt a své bydliště. Dokáže srovnat různé typy bydlení, vyjádřit výhody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a nevýhody bydlení ve městě a na vesnici. 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3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Speciální vzdělávací potřeby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Ne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Klíčová slova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err="1" smtClean="0">
                          <a:latin typeface="Calibri"/>
                          <a:ea typeface="Calibri"/>
                          <a:cs typeface="Times New Roman"/>
                        </a:rPr>
                        <a:t>Wohnen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,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Hausbeschreibung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Zimmer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Küche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Wohnzimmer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Schlafzimmer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Kinderzimmer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Arbeitszimmer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Möbel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Einrichtung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das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Leben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im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Dorf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das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Leben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in der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Stadt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Vorteile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100" baseline="0" dirty="0" err="1" smtClean="0">
                          <a:latin typeface="Calibri"/>
                          <a:ea typeface="Calibri"/>
                          <a:cs typeface="Times New Roman"/>
                        </a:rPr>
                        <a:t>Nachteile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3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Druh učebního materiálu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Prezentace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Druh interaktivity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Aktivita – popis, rozhovory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621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Cílová skupina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>
                          <a:latin typeface="Calibri"/>
                          <a:ea typeface="Calibri"/>
                          <a:cs typeface="Times New Roman"/>
                        </a:rPr>
                        <a:t>Žák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3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Stupeň a typ vzdělávání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Střední 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vzdělávání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635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Typická věková skupina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15-19 </a:t>
                      </a:r>
                      <a:r>
                        <a:rPr lang="cs-CZ" sz="1100" dirty="0">
                          <a:latin typeface="Calibri"/>
                          <a:ea typeface="Calibri"/>
                          <a:cs typeface="Times New Roman"/>
                        </a:rPr>
                        <a:t>let </a:t>
                      </a: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843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b="1">
                          <a:latin typeface="Calibri"/>
                          <a:ea typeface="Calibri"/>
                          <a:cs typeface="Times New Roman"/>
                        </a:rPr>
                        <a:t>Datum vytvoření </a:t>
                      </a:r>
                      <a:endParaRPr lang="cs-CZ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 anchor="ctr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500"/>
                        </a:spcAft>
                      </a:pP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Květen</a:t>
                      </a:r>
                      <a:r>
                        <a:rPr lang="cs-CZ" sz="1100" baseline="0" dirty="0" smtClean="0">
                          <a:latin typeface="Calibri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100" dirty="0" smtClean="0">
                          <a:latin typeface="Calibri"/>
                          <a:ea typeface="Calibri"/>
                          <a:cs typeface="Times New Roman"/>
                        </a:rPr>
                        <a:t>2012</a:t>
                      </a:r>
                      <a:endParaRPr lang="cs-CZ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88863" marR="88863" marT="44431" marB="44431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KONVERSATIONSTHEMEN</a:t>
            </a:r>
            <a:endParaRPr lang="cs-CZ" b="1" dirty="0">
              <a:solidFill>
                <a:schemeClr val="accent6">
                  <a:lumMod val="5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2132856"/>
            <a:ext cx="6768752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Lage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Kultur-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Sportmöglichkeiten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Sehenswürdigkeiten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Wohnen</a:t>
            </a:r>
            <a:r>
              <a:rPr lang="cs-CZ" sz="2800" dirty="0" smtClean="0"/>
              <a:t> in der </a:t>
            </a:r>
            <a:r>
              <a:rPr lang="cs-CZ" sz="2800" dirty="0" err="1" smtClean="0"/>
              <a:t>Stadt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im</a:t>
            </a:r>
            <a:r>
              <a:rPr lang="cs-CZ" sz="2800" dirty="0" smtClean="0"/>
              <a:t> </a:t>
            </a:r>
            <a:r>
              <a:rPr lang="cs-CZ" sz="2800" dirty="0" err="1" smtClean="0"/>
              <a:t>Dorf</a:t>
            </a:r>
            <a:r>
              <a:rPr lang="cs-CZ" sz="2800" dirty="0" smtClean="0"/>
              <a:t> </a:t>
            </a:r>
          </a:p>
          <a:p>
            <a:r>
              <a:rPr lang="cs-CZ" sz="2800" dirty="0" smtClean="0"/>
              <a:t>   (</a:t>
            </a:r>
            <a:r>
              <a:rPr lang="cs-CZ" sz="2800" dirty="0" err="1" smtClean="0"/>
              <a:t>Vorteile</a:t>
            </a:r>
            <a:r>
              <a:rPr lang="cs-CZ" sz="2800" dirty="0" smtClean="0"/>
              <a:t> </a:t>
            </a:r>
            <a:r>
              <a:rPr lang="cs-CZ" sz="2800" dirty="0" err="1" smtClean="0"/>
              <a:t>und</a:t>
            </a:r>
            <a:r>
              <a:rPr lang="cs-CZ" sz="2800" dirty="0" smtClean="0"/>
              <a:t> </a:t>
            </a:r>
            <a:r>
              <a:rPr lang="cs-CZ" sz="2800" dirty="0" err="1" smtClean="0"/>
              <a:t>Nachteile</a:t>
            </a:r>
            <a:r>
              <a:rPr lang="cs-CZ" sz="2800" dirty="0" smtClean="0"/>
              <a:t>)</a:t>
            </a:r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Hausbeschreibung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Mein</a:t>
            </a:r>
            <a:r>
              <a:rPr lang="cs-CZ" sz="2800" dirty="0" smtClean="0"/>
              <a:t> </a:t>
            </a:r>
            <a:r>
              <a:rPr lang="cs-CZ" sz="2800" dirty="0" err="1" smtClean="0"/>
              <a:t>Zimmer</a:t>
            </a:r>
            <a:endParaRPr lang="cs-CZ" sz="2800" dirty="0" smtClean="0"/>
          </a:p>
          <a:p>
            <a:pPr>
              <a:buFont typeface="Wingdings" pitchFamily="2" charset="2"/>
              <a:buChar char="§"/>
            </a:pPr>
            <a:r>
              <a:rPr lang="cs-CZ" sz="2800" dirty="0" smtClean="0"/>
              <a:t> </a:t>
            </a:r>
            <a:r>
              <a:rPr lang="cs-CZ" sz="2800" dirty="0" err="1" smtClean="0"/>
              <a:t>Mein</a:t>
            </a:r>
            <a:r>
              <a:rPr lang="cs-CZ" sz="2800" dirty="0" smtClean="0"/>
              <a:t> </a:t>
            </a:r>
            <a:r>
              <a:rPr lang="cs-CZ" sz="2800" dirty="0" err="1" smtClean="0"/>
              <a:t>Traumhaus</a:t>
            </a:r>
            <a:endParaRPr lang="cs-CZ" sz="28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accent6">
                    <a:lumMod val="50000"/>
                  </a:schemeClr>
                </a:solidFill>
                <a:latin typeface="Arial Black" pitchFamily="34" charset="0"/>
              </a:rPr>
              <a:t>WO MÖCHTEN SIE WOHNEN?</a:t>
            </a:r>
            <a:endParaRPr lang="cs-CZ" dirty="0">
              <a:solidFill>
                <a:schemeClr val="accent6">
                  <a:lumMod val="50000"/>
                </a:schemeClr>
              </a:solidFill>
              <a:latin typeface="Arial Black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2060848"/>
            <a:ext cx="4038600" cy="3672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32040" y="1844824"/>
            <a:ext cx="3520440" cy="3927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971600" y="5877272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e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Villa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004048" y="5877272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s </a:t>
            </a:r>
            <a:r>
              <a:rPr lang="cs-CZ" b="1" dirty="0" err="1" smtClean="0">
                <a:solidFill>
                  <a:schemeClr val="accent6">
                    <a:lumMod val="75000"/>
                  </a:schemeClr>
                </a:solidFill>
              </a:rPr>
              <a:t>Hochhaus</a:t>
            </a:r>
            <a:endParaRPr lang="cs-CZ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467544" y="6381328"/>
            <a:ext cx="273630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http://office.</a:t>
            </a:r>
            <a:r>
              <a:rPr lang="cs-CZ" sz="900" dirty="0" err="1" smtClean="0"/>
              <a:t>microsoft.com</a:t>
            </a:r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400" b="1" dirty="0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BEANTWORTEN SIE DIESE FRAGEN</a:t>
            </a:r>
            <a:endParaRPr lang="cs-CZ" sz="3400" b="1" dirty="0">
              <a:solidFill>
                <a:schemeClr val="accent6">
                  <a:lumMod val="50000"/>
                </a:schemeClr>
              </a:solidFill>
              <a:latin typeface="Arial Rounded MT Bold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99592" y="2204864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2060848"/>
            <a:ext cx="75608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71600" y="1844824"/>
            <a:ext cx="756084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sieht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Ihr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Dorf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oder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Ihre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Stadt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meinen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von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Wohnen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in der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Stadt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oder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auf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dem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Lande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  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ist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Ihrer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Meinung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nach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besser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: in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einer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Wohnung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  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oder in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einem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Haus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zu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wohnen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Welche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Vorteile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und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Nachteile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hat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das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Leben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bei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den 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  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Eltern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Möchten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direkt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Stadtzentrum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wohnen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Warum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sieht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Ihr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Zimmer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Beschreiben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!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Wie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sollte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Ihr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Traumhaus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cs-CZ" sz="2000" dirty="0" err="1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aussehen</a:t>
            </a:r>
            <a:r>
              <a:rPr lang="cs-CZ" sz="2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764704"/>
            <a:ext cx="8229600" cy="1008112"/>
          </a:xfrm>
        </p:spPr>
        <p:txBody>
          <a:bodyPr/>
          <a:lstStyle/>
          <a:p>
            <a:r>
              <a:rPr lang="cs-CZ" dirty="0" err="1" smtClean="0">
                <a:solidFill>
                  <a:schemeClr val="accent6">
                    <a:lumMod val="50000"/>
                  </a:schemeClr>
                </a:solidFill>
                <a:latin typeface="Arial Rounded MT Bold" pitchFamily="34" charset="0"/>
              </a:rPr>
              <a:t>Bildbeschreibung</a:t>
            </a:r>
            <a:endParaRPr lang="cs-CZ" dirty="0">
              <a:solidFill>
                <a:schemeClr val="accent6">
                  <a:lumMod val="50000"/>
                </a:schemeClr>
              </a:solidFill>
              <a:latin typeface="Arial Rounded MT Bold" pitchFamily="34" charset="0"/>
            </a:endParaRPr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420888"/>
            <a:ext cx="3312367" cy="34563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60032" y="2420888"/>
            <a:ext cx="3312368" cy="34563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ovéPole 6"/>
          <p:cNvSpPr txBox="1"/>
          <p:nvPr/>
        </p:nvSpPr>
        <p:spPr>
          <a:xfrm>
            <a:off x="1979712" y="1628800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err="1" smtClean="0"/>
              <a:t>Wählen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das</a:t>
            </a:r>
            <a:r>
              <a:rPr lang="cs-CZ" dirty="0" smtClean="0"/>
              <a:t> </a:t>
            </a:r>
            <a:r>
              <a:rPr lang="cs-CZ" dirty="0" err="1" smtClean="0"/>
              <a:t>Bild</a:t>
            </a:r>
            <a:r>
              <a:rPr lang="cs-CZ" dirty="0" smtClean="0"/>
              <a:t> </a:t>
            </a:r>
            <a:r>
              <a:rPr lang="cs-CZ" dirty="0" err="1" smtClean="0"/>
              <a:t>und</a:t>
            </a:r>
            <a:r>
              <a:rPr lang="cs-CZ" dirty="0" smtClean="0"/>
              <a:t> </a:t>
            </a:r>
            <a:r>
              <a:rPr lang="cs-CZ" dirty="0" err="1" smtClean="0"/>
              <a:t>beschreiben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es. </a:t>
            </a:r>
          </a:p>
          <a:p>
            <a:pPr algn="ctr"/>
            <a:r>
              <a:rPr lang="cs-CZ" dirty="0" err="1" smtClean="0"/>
              <a:t>Dann</a:t>
            </a:r>
            <a:r>
              <a:rPr lang="cs-CZ" dirty="0" smtClean="0"/>
              <a:t> </a:t>
            </a:r>
            <a:r>
              <a:rPr lang="cs-CZ" dirty="0" err="1" smtClean="0"/>
              <a:t>vergleichen</a:t>
            </a:r>
            <a:r>
              <a:rPr lang="cs-CZ" dirty="0" smtClean="0"/>
              <a:t>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diese</a:t>
            </a:r>
            <a:r>
              <a:rPr lang="cs-CZ" dirty="0" smtClean="0"/>
              <a:t> </a:t>
            </a:r>
            <a:r>
              <a:rPr lang="cs-CZ" dirty="0" err="1" smtClean="0"/>
              <a:t>Situation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6309320"/>
            <a:ext cx="35719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http://office.</a:t>
            </a:r>
            <a:r>
              <a:rPr lang="cs-CZ" sz="900" dirty="0" err="1" smtClean="0"/>
              <a:t>microsoft.com</a:t>
            </a:r>
            <a:endParaRPr lang="cs-CZ" sz="9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124744"/>
            <a:ext cx="8229600" cy="998984"/>
          </a:xfrm>
        </p:spPr>
        <p:txBody>
          <a:bodyPr>
            <a:normAutofit fontScale="90000"/>
          </a:bodyPr>
          <a:lstStyle/>
          <a:p>
            <a:r>
              <a:rPr lang="cs-CZ" sz="3100" dirty="0" err="1" smtClean="0"/>
              <a:t>Beschreiben</a:t>
            </a:r>
            <a:r>
              <a:rPr lang="cs-CZ" sz="3100" dirty="0" smtClean="0"/>
              <a:t> </a:t>
            </a:r>
            <a:r>
              <a:rPr lang="cs-CZ" sz="3100" dirty="0" err="1" smtClean="0"/>
              <a:t>Sie</a:t>
            </a:r>
            <a:r>
              <a:rPr lang="cs-CZ" sz="3100" dirty="0" smtClean="0"/>
              <a:t> </a:t>
            </a:r>
            <a:r>
              <a:rPr lang="cs-CZ" sz="3100" dirty="0" err="1" smtClean="0"/>
              <a:t>diese</a:t>
            </a:r>
            <a:r>
              <a:rPr lang="cs-CZ" sz="3100" dirty="0" smtClean="0"/>
              <a:t> </a:t>
            </a:r>
            <a:r>
              <a:rPr lang="cs-CZ" sz="3100" dirty="0" err="1" smtClean="0"/>
              <a:t>Wohnung</a:t>
            </a:r>
            <a:r>
              <a:rPr lang="cs-CZ" sz="3100" dirty="0" smtClean="0"/>
              <a:t>. </a:t>
            </a:r>
            <a:r>
              <a:rPr lang="cs-CZ" sz="3100" dirty="0" err="1" smtClean="0"/>
              <a:t>Wie</a:t>
            </a:r>
            <a:r>
              <a:rPr lang="cs-CZ" sz="3100" dirty="0" smtClean="0"/>
              <a:t> </a:t>
            </a:r>
            <a:r>
              <a:rPr lang="cs-CZ" sz="3100" dirty="0" err="1" smtClean="0"/>
              <a:t>sieht</a:t>
            </a:r>
            <a:r>
              <a:rPr lang="cs-CZ" sz="3100" dirty="0" smtClean="0"/>
              <a:t> </a:t>
            </a:r>
            <a:r>
              <a:rPr lang="cs-CZ" sz="3100" dirty="0" err="1" smtClean="0"/>
              <a:t>Ihre</a:t>
            </a:r>
            <a:r>
              <a:rPr lang="cs-CZ" sz="3100" dirty="0" smtClean="0"/>
              <a:t> </a:t>
            </a:r>
            <a:r>
              <a:rPr lang="cs-CZ" sz="3100" dirty="0" err="1" smtClean="0"/>
              <a:t>Wohnung</a:t>
            </a:r>
            <a:r>
              <a:rPr lang="cs-CZ" sz="3100" dirty="0" smtClean="0"/>
              <a:t>? </a:t>
            </a:r>
            <a:r>
              <a:rPr lang="cs-CZ" sz="3100" dirty="0" err="1" smtClean="0"/>
              <a:t>Sprechen</a:t>
            </a:r>
            <a:r>
              <a:rPr lang="cs-CZ" sz="3100" dirty="0" smtClean="0"/>
              <a:t> </a:t>
            </a:r>
            <a:r>
              <a:rPr lang="cs-CZ" sz="3100" dirty="0" err="1" smtClean="0"/>
              <a:t>Sie</a:t>
            </a:r>
            <a:r>
              <a:rPr lang="cs-CZ" sz="3100" dirty="0" smtClean="0"/>
              <a:t> </a:t>
            </a:r>
            <a:r>
              <a:rPr lang="cs-CZ" sz="3100" dirty="0" err="1" smtClean="0"/>
              <a:t>zu</a:t>
            </a:r>
            <a:r>
              <a:rPr lang="cs-CZ" sz="3100" dirty="0" smtClean="0"/>
              <a:t> </a:t>
            </a:r>
            <a:r>
              <a:rPr lang="cs-CZ" sz="3100" dirty="0" err="1" smtClean="0"/>
              <a:t>zweit</a:t>
            </a:r>
            <a:r>
              <a:rPr lang="cs-CZ" sz="3100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0" y="207167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 </a:t>
            </a:r>
            <a:r>
              <a:rPr lang="cs-CZ" b="1" dirty="0" err="1" smtClean="0"/>
              <a:t>Umkleideraum</a:t>
            </a:r>
            <a:endParaRPr lang="cs-CZ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23528" y="2780928"/>
            <a:ext cx="1656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r </a:t>
            </a:r>
            <a:r>
              <a:rPr lang="cs-CZ" b="1" dirty="0" err="1" smtClean="0"/>
              <a:t>Vorraum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95536" y="342900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e </a:t>
            </a:r>
            <a:r>
              <a:rPr lang="cs-CZ" b="1" dirty="0" err="1" smtClean="0"/>
              <a:t>Toilette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3528" y="414908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e </a:t>
            </a:r>
            <a:r>
              <a:rPr lang="cs-CZ" b="1" dirty="0" err="1" smtClean="0"/>
              <a:t>Tür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142844" y="478632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Kinderzimmer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14282" y="5500702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e </a:t>
            </a:r>
            <a:r>
              <a:rPr lang="cs-CZ" b="1" dirty="0" err="1" smtClean="0"/>
              <a:t>Küchenzeile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127776" y="221455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Schlafzimmer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055768" y="3143248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Arbeitszimmer</a:t>
            </a:r>
            <a:endParaRPr lang="cs-CZ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7143768" y="407194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Bad</a:t>
            </a:r>
            <a:endParaRPr lang="cs-CZ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7055768" y="4857760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s </a:t>
            </a:r>
            <a:r>
              <a:rPr lang="cs-CZ" b="1" dirty="0" err="1" smtClean="0"/>
              <a:t>Wohnzimmer</a:t>
            </a:r>
            <a:endParaRPr lang="cs-CZ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714480" y="5929330"/>
            <a:ext cx="514353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http://commons.wikimedia.org/wiki/File:Apartment.png</a:t>
            </a:r>
            <a:endParaRPr lang="cs-CZ" sz="900" dirty="0"/>
          </a:p>
        </p:txBody>
      </p:sp>
      <p:pic>
        <p:nvPicPr>
          <p:cNvPr id="1026" name="Picture 7" descr="AZbydleni-I-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916832"/>
            <a:ext cx="5400600" cy="3811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998984"/>
          </a:xfrm>
        </p:spPr>
        <p:txBody>
          <a:bodyPr>
            <a:normAutofit fontScale="90000"/>
          </a:bodyPr>
          <a:lstStyle/>
          <a:p>
            <a:pPr algn="l"/>
            <a:r>
              <a:rPr lang="cs-CZ" sz="4900" b="1" dirty="0" smtClean="0"/>
              <a:t>                    WOHNUNG</a:t>
            </a:r>
            <a:r>
              <a:rPr lang="cs-CZ" sz="6600" b="1" dirty="0" smtClean="0"/>
              <a:t/>
            </a:r>
            <a:br>
              <a:rPr lang="cs-CZ" sz="6600" b="1" dirty="0" smtClean="0"/>
            </a:br>
            <a:r>
              <a:rPr lang="cs-CZ" sz="2200" b="1" i="1" dirty="0" err="1" smtClean="0"/>
              <a:t>Sprechen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Sie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mit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Hilfe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von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diesen</a:t>
            </a:r>
            <a:r>
              <a:rPr lang="cs-CZ" sz="2200" b="1" i="1" dirty="0" smtClean="0"/>
              <a:t> </a:t>
            </a:r>
            <a:r>
              <a:rPr lang="cs-CZ" sz="2200" b="1" i="1" dirty="0" err="1" smtClean="0"/>
              <a:t>Punkten</a:t>
            </a:r>
            <a:r>
              <a:rPr lang="cs-CZ" sz="2200" b="1" i="1" dirty="0" smtClean="0"/>
              <a:t>:</a:t>
            </a:r>
            <a:br>
              <a:rPr lang="cs-CZ" sz="2200" b="1" i="1" dirty="0" smtClean="0"/>
            </a:br>
            <a:endParaRPr lang="cs-CZ" sz="2200" dirty="0"/>
          </a:p>
        </p:txBody>
      </p:sp>
      <p:pic>
        <p:nvPicPr>
          <p:cNvPr id="3" name="Picture 2" descr="http://upload.wikimedia.org/wikipedia/commons/4/43/Wohnung-Gaenserndorf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6" y="2348880"/>
            <a:ext cx="4243330" cy="3168353"/>
          </a:xfrm>
          <a:prstGeom prst="rect">
            <a:avLst/>
          </a:prstGeom>
          <a:noFill/>
        </p:spPr>
      </p:pic>
      <p:sp>
        <p:nvSpPr>
          <p:cNvPr id="4" name="Obdélník 3"/>
          <p:cNvSpPr/>
          <p:nvPr/>
        </p:nvSpPr>
        <p:spPr>
          <a:xfrm>
            <a:off x="3923928" y="5517232"/>
            <a:ext cx="4572000" cy="2308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sz="900" dirty="0" smtClean="0"/>
              <a:t>Zdroj: http://commons.wikimedia.org/wiki/File:Wohnung-Gaenserndorf2.JPG</a:t>
            </a:r>
            <a:endParaRPr lang="cs-CZ" sz="900" dirty="0"/>
          </a:p>
        </p:txBody>
      </p:sp>
      <p:sp>
        <p:nvSpPr>
          <p:cNvPr id="5" name="Obdélník 4"/>
          <p:cNvSpPr/>
          <p:nvPr/>
        </p:nvSpPr>
        <p:spPr>
          <a:xfrm>
            <a:off x="611560" y="270892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Ort – in der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Stadt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im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Dorf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  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am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Stadtrand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im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Zentrum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Beschreibung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-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Gr</a:t>
            </a:r>
            <a:r>
              <a:rPr lang="cs-CZ" sz="1400" dirty="0" err="1" smtClean="0">
                <a:latin typeface="Arial" pitchFamily="34" charset="0"/>
                <a:cs typeface="Arial" pitchFamily="34" charset="0"/>
              </a:rPr>
              <a:t>ö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ße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Farbe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Balkon,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Azahl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von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Zimmern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Stockwerke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  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Garten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Beschreibung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von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meinem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Haus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meiner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Wohnung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764704"/>
            <a:ext cx="8229600" cy="99898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MÖBEL UND EINRICHTUNG</a:t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200" b="1" dirty="0" err="1" smtClean="0"/>
              <a:t>Was</a:t>
            </a:r>
            <a:r>
              <a:rPr lang="cs-CZ" sz="2200" b="1" dirty="0" smtClean="0"/>
              <a:t> </a:t>
            </a:r>
            <a:r>
              <a:rPr lang="cs-CZ" sz="2200" b="1" dirty="0" err="1" smtClean="0"/>
              <a:t>ist</a:t>
            </a:r>
            <a:r>
              <a:rPr lang="cs-CZ" sz="2200" b="1" dirty="0" smtClean="0"/>
              <a:t> </a:t>
            </a:r>
            <a:r>
              <a:rPr lang="cs-CZ" sz="2200" b="1" dirty="0" err="1" smtClean="0"/>
              <a:t>was</a:t>
            </a:r>
            <a:r>
              <a:rPr lang="cs-CZ" sz="2200" b="1" dirty="0" smtClean="0"/>
              <a:t>? </a:t>
            </a:r>
            <a:r>
              <a:rPr lang="cs-CZ" sz="2200" b="1" dirty="0" err="1" smtClean="0"/>
              <a:t>Ordnen</a:t>
            </a:r>
            <a:r>
              <a:rPr lang="cs-CZ" sz="2200" b="1" dirty="0" smtClean="0"/>
              <a:t> </a:t>
            </a:r>
            <a:r>
              <a:rPr lang="cs-CZ" sz="2200" b="1" dirty="0" err="1" smtClean="0"/>
              <a:t>Sie</a:t>
            </a:r>
            <a:r>
              <a:rPr lang="cs-CZ" sz="2200" b="1" dirty="0" smtClean="0"/>
              <a:t> </a:t>
            </a:r>
            <a:r>
              <a:rPr lang="cs-CZ" sz="2200" b="1" dirty="0" err="1" smtClean="0"/>
              <a:t>zu</a:t>
            </a:r>
            <a:r>
              <a:rPr lang="cs-CZ" sz="2200" b="1" dirty="0" smtClean="0"/>
              <a:t>.</a:t>
            </a:r>
            <a:endParaRPr lang="cs-CZ" sz="2200" b="1" dirty="0"/>
          </a:p>
        </p:txBody>
      </p:sp>
      <p:pic>
        <p:nvPicPr>
          <p:cNvPr id="3" name="Picture 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96752"/>
            <a:ext cx="1444625" cy="143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5" descr="domácnost,ledničky,mrazáky,spotřebič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714620"/>
            <a:ext cx="1584176" cy="1871489"/>
          </a:xfrm>
          <a:prstGeom prst="rect">
            <a:avLst/>
          </a:prstGeom>
          <a:noFill/>
        </p:spPr>
      </p:pic>
      <p:pic>
        <p:nvPicPr>
          <p:cNvPr id="5" name="Picture 9" descr="domácnosti,domy,fotografie,jídelní stoly,jídelny,křeslo,nábytek,nádobí,prostírání,sídla,stol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653136"/>
            <a:ext cx="2160240" cy="1844824"/>
          </a:xfrm>
          <a:prstGeom prst="rect">
            <a:avLst/>
          </a:prstGeom>
          <a:noFill/>
        </p:spPr>
      </p:pic>
      <p:pic>
        <p:nvPicPr>
          <p:cNvPr id="6" name="Picture 3" descr="domácnosti,drapérie,Fotografie,kanceláře,komody,květinové výzdoby,květiny,lampy,nábytky,okna,pokoje,polštáře,postele,vázy,závěs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1916832"/>
            <a:ext cx="1872208" cy="1728192"/>
          </a:xfrm>
          <a:prstGeom prst="rect">
            <a:avLst/>
          </a:prstGeom>
          <a:noFill/>
        </p:spPr>
      </p:pic>
      <p:pic>
        <p:nvPicPr>
          <p:cNvPr id="7" name="Picture 11" descr="komunikace,média,technologie,televizor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123728" y="3573016"/>
            <a:ext cx="1728192" cy="1440160"/>
          </a:xfrm>
          <a:prstGeom prst="rect">
            <a:avLst/>
          </a:prstGeom>
          <a:noFill/>
        </p:spPr>
      </p:pic>
      <p:pic>
        <p:nvPicPr>
          <p:cNvPr id="8" name="Picture 13" descr="domácnost,pračky,prádelny,spotřebič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979712" y="4869160"/>
            <a:ext cx="1844825" cy="1772815"/>
          </a:xfrm>
          <a:prstGeom prst="rect">
            <a:avLst/>
          </a:prstGeom>
          <a:noFill/>
        </p:spPr>
      </p:pic>
      <p:pic>
        <p:nvPicPr>
          <p:cNvPr id="9" name="Picture 7" descr="domácnosti,Fotografie,gauče,interiéry,křesla,nábytky,obývací pokoje,pohovky,pokoje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23928" y="1628800"/>
            <a:ext cx="1656184" cy="1872207"/>
          </a:xfrm>
          <a:prstGeom prst="rect">
            <a:avLst/>
          </a:prstGeom>
          <a:noFill/>
        </p:spPr>
      </p:pic>
      <p:pic>
        <p:nvPicPr>
          <p:cNvPr id="10" name="Picture 2" descr="Zobrazit podrobnosti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707904" y="3645024"/>
            <a:ext cx="1357322" cy="1643074"/>
          </a:xfrm>
          <a:prstGeom prst="rect">
            <a:avLst/>
          </a:prstGeom>
          <a:noFill/>
        </p:spPr>
      </p:pic>
      <p:pic>
        <p:nvPicPr>
          <p:cNvPr id="11" name="Picture 19" descr="domácnost,mikrovlnné trouby,spotřebiče,trouby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779912" y="4913784"/>
            <a:ext cx="2160239" cy="1944216"/>
          </a:xfrm>
          <a:prstGeom prst="rect">
            <a:avLst/>
          </a:prstGeom>
          <a:noFill/>
        </p:spPr>
      </p:pic>
      <p:pic>
        <p:nvPicPr>
          <p:cNvPr id="12" name="Picture 15" descr="domácnosti,dřezy,fotografie,kohoutky,koupelny,květiny,květy,okvětní lístky,příroda,sedmikrásky,zrcadla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292080" y="3284984"/>
            <a:ext cx="1656184" cy="1656184"/>
          </a:xfrm>
          <a:prstGeom prst="rect">
            <a:avLst/>
          </a:prstGeom>
          <a:noFill/>
        </p:spPr>
      </p:pic>
      <p:pic>
        <p:nvPicPr>
          <p:cNvPr id="13" name="Picture 21" descr="domácnost,kuchyňské spotřebiče,myčky nádobí,spotřebič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436096" y="5013176"/>
            <a:ext cx="1512168" cy="1584176"/>
          </a:xfrm>
          <a:prstGeom prst="rect">
            <a:avLst/>
          </a:prstGeom>
          <a:noFill/>
        </p:spPr>
      </p:pic>
      <p:sp>
        <p:nvSpPr>
          <p:cNvPr id="14" name="TextovéPole 13"/>
          <p:cNvSpPr txBox="1"/>
          <p:nvPr/>
        </p:nvSpPr>
        <p:spPr>
          <a:xfrm>
            <a:off x="6660232" y="1628800"/>
            <a:ext cx="1800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Arial Rounded MT Bold" pitchFamily="34" charset="0"/>
              </a:rPr>
              <a:t>Möbel</a:t>
            </a:r>
            <a:endParaRPr lang="cs-CZ" sz="2000" dirty="0">
              <a:latin typeface="Arial Rounded MT Bold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92280" y="350100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err="1" smtClean="0">
                <a:latin typeface="Arial Rounded MT Bold" pitchFamily="34" charset="0"/>
              </a:rPr>
              <a:t>Elektrogeräte</a:t>
            </a:r>
            <a:endParaRPr lang="cs-CZ" sz="2000" dirty="0">
              <a:latin typeface="Arial Rounded MT Bold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308304" y="5157192"/>
            <a:ext cx="14401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latin typeface="Arial Rounded MT Bold" pitchFamily="34" charset="0"/>
              </a:rPr>
              <a:t>s </a:t>
            </a:r>
            <a:r>
              <a:rPr lang="cs-CZ" sz="2000" dirty="0" err="1" smtClean="0">
                <a:latin typeface="Arial Rounded MT Bold" pitchFamily="34" charset="0"/>
              </a:rPr>
              <a:t>Bad</a:t>
            </a:r>
            <a:endParaRPr lang="cs-CZ" sz="2000" dirty="0">
              <a:latin typeface="Arial Rounded MT Bold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6732240" y="1988840"/>
            <a:ext cx="144016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r </a:t>
            </a:r>
            <a:r>
              <a:rPr lang="cs-CZ" sz="1600" dirty="0" err="1" smtClean="0"/>
              <a:t>Schrank</a:t>
            </a:r>
            <a:endParaRPr lang="cs-CZ" sz="1600" dirty="0" smtClean="0"/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Tisch</a:t>
            </a:r>
            <a:endParaRPr lang="cs-CZ" sz="1600" dirty="0" smtClean="0"/>
          </a:p>
          <a:p>
            <a:r>
              <a:rPr lang="cs-CZ" sz="1600" dirty="0" smtClean="0"/>
              <a:t>s Sofa</a:t>
            </a:r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Sessel</a:t>
            </a:r>
            <a:endParaRPr lang="cs-CZ" sz="1600" dirty="0" smtClean="0"/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Teppich</a:t>
            </a:r>
            <a:endParaRPr lang="cs-CZ" sz="16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7164288" y="3861048"/>
            <a:ext cx="18002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e </a:t>
            </a:r>
            <a:r>
              <a:rPr lang="cs-CZ" sz="1600" dirty="0" err="1" smtClean="0"/>
              <a:t>Mikrowelle</a:t>
            </a:r>
            <a:endParaRPr lang="cs-CZ" sz="1600" dirty="0" smtClean="0"/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Kühlschrank</a:t>
            </a:r>
            <a:endParaRPr lang="cs-CZ" sz="1600" dirty="0" smtClean="0"/>
          </a:p>
          <a:p>
            <a:r>
              <a:rPr lang="cs-CZ" sz="1600" dirty="0" smtClean="0"/>
              <a:t>e </a:t>
            </a:r>
            <a:r>
              <a:rPr lang="cs-CZ" sz="1600" dirty="0" err="1" smtClean="0"/>
              <a:t>Waschmaschine</a:t>
            </a:r>
            <a:endParaRPr lang="cs-CZ" sz="1600" dirty="0" smtClean="0"/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Geschirrspüler</a:t>
            </a:r>
            <a:endParaRPr lang="cs-CZ" sz="1600" dirty="0" smtClean="0"/>
          </a:p>
          <a:p>
            <a:r>
              <a:rPr lang="cs-CZ" sz="1600" dirty="0" smtClean="0"/>
              <a:t>r Herd</a:t>
            </a:r>
            <a:endParaRPr lang="cs-CZ" sz="16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236296" y="5589240"/>
            <a:ext cx="158417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/>
              <a:t>s </a:t>
            </a:r>
            <a:r>
              <a:rPr lang="cs-CZ" sz="1600" dirty="0" err="1" smtClean="0"/>
              <a:t>Waschbecken</a:t>
            </a:r>
            <a:endParaRPr lang="cs-CZ" sz="1600" dirty="0" smtClean="0"/>
          </a:p>
          <a:p>
            <a:r>
              <a:rPr lang="cs-CZ" sz="1600" dirty="0" smtClean="0"/>
              <a:t>e </a:t>
            </a:r>
            <a:r>
              <a:rPr lang="cs-CZ" sz="1600" dirty="0" err="1" smtClean="0"/>
              <a:t>Badewanne</a:t>
            </a:r>
            <a:endParaRPr lang="cs-CZ" sz="1600" dirty="0" smtClean="0"/>
          </a:p>
          <a:p>
            <a:r>
              <a:rPr lang="cs-CZ" sz="1600" dirty="0" smtClean="0"/>
              <a:t>r </a:t>
            </a:r>
            <a:r>
              <a:rPr lang="cs-CZ" sz="1600" dirty="0" err="1" smtClean="0"/>
              <a:t>Spiegel</a:t>
            </a:r>
            <a:endParaRPr lang="cs-CZ" sz="1600" dirty="0" smtClean="0"/>
          </a:p>
          <a:p>
            <a:endParaRPr lang="cs-CZ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251520" y="6604084"/>
            <a:ext cx="223224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http://office.</a:t>
            </a:r>
            <a:r>
              <a:rPr lang="cs-CZ" sz="900" dirty="0" err="1" smtClean="0"/>
              <a:t>microsoft.com</a:t>
            </a:r>
            <a:endParaRPr lang="cs-CZ" sz="9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Wo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möchten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Sie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wohnen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?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Nennen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Sie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Vorteile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und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Nachteile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3" name="Picture 2" descr="domovy,domy,farmy,fotografie,obydlí,rezidence,statky,stavb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916832"/>
            <a:ext cx="2357454" cy="2643206"/>
          </a:xfrm>
          <a:prstGeom prst="rect">
            <a:avLst/>
          </a:prstGeom>
          <a:noFill/>
        </p:spPr>
      </p:pic>
      <p:pic>
        <p:nvPicPr>
          <p:cNvPr id="4" name="Picture 10" descr="balustrády,bazény,budovy,domácnosti,domy,fotografie,nábytek,nádvoří,sloup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19872" y="1916832"/>
            <a:ext cx="2571768" cy="2809874"/>
          </a:xfrm>
          <a:prstGeom prst="rect">
            <a:avLst/>
          </a:prstGeom>
          <a:noFill/>
        </p:spPr>
      </p:pic>
      <p:pic>
        <p:nvPicPr>
          <p:cNvPr id="5" name="Picture 4" descr="domy,fotografie,sídla,stromy,zahr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1988840"/>
            <a:ext cx="2378576" cy="1946496"/>
          </a:xfrm>
          <a:prstGeom prst="rect">
            <a:avLst/>
          </a:prstGeom>
          <a:noFill/>
        </p:spPr>
      </p:pic>
      <p:pic>
        <p:nvPicPr>
          <p:cNvPr id="6" name="Picture 6" descr="architektura,budovy,bytové domy,byty,chodci,chodníky,chůze,deštníky,domovy,Evropa,fotografie,kavárny,Krakov,města,městský,muži,osoby,Polsko,pouliční kavárny,restaurace,Rynek,ženy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286256"/>
            <a:ext cx="2286016" cy="2571744"/>
          </a:xfrm>
          <a:prstGeom prst="rect">
            <a:avLst/>
          </a:prstGeom>
          <a:noFill/>
        </p:spPr>
      </p:pic>
      <p:pic>
        <p:nvPicPr>
          <p:cNvPr id="7" name="Picture 8" descr="chalupy,domovy,domy,fotografie,jaro,obydlí,příroda,rezidence,roční období,stavby,stromy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868144" y="4149080"/>
            <a:ext cx="2928958" cy="2357454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347864" y="4725144"/>
            <a:ext cx="288032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e </a:t>
            </a:r>
            <a:r>
              <a:rPr lang="cs-CZ" sz="2000" dirty="0" err="1" smtClean="0"/>
              <a:t>Villa</a:t>
            </a:r>
            <a:endParaRPr lang="cs-CZ" sz="2000" dirty="0" smtClean="0"/>
          </a:p>
          <a:p>
            <a:r>
              <a:rPr lang="cs-CZ" sz="2000" dirty="0" smtClean="0"/>
              <a:t>s </a:t>
            </a:r>
            <a:r>
              <a:rPr lang="cs-CZ" sz="2000" dirty="0" err="1" smtClean="0"/>
              <a:t>Bauernahaus</a:t>
            </a:r>
            <a:endParaRPr lang="cs-CZ" sz="2000" dirty="0" smtClean="0"/>
          </a:p>
          <a:p>
            <a:r>
              <a:rPr lang="cs-CZ" sz="2000" dirty="0" smtClean="0"/>
              <a:t>s </a:t>
            </a:r>
            <a:r>
              <a:rPr lang="cs-CZ" sz="2000" dirty="0" err="1" smtClean="0"/>
              <a:t>Hochhaus</a:t>
            </a:r>
            <a:endParaRPr lang="cs-CZ" sz="2000" dirty="0" smtClean="0"/>
          </a:p>
          <a:p>
            <a:r>
              <a:rPr lang="cs-CZ" sz="2000" dirty="0" smtClean="0"/>
              <a:t>s </a:t>
            </a:r>
            <a:r>
              <a:rPr lang="cs-CZ" sz="2000" dirty="0" err="1" smtClean="0"/>
              <a:t>Wochenendhaus</a:t>
            </a:r>
            <a:endParaRPr lang="cs-CZ" sz="2000" dirty="0" smtClean="0"/>
          </a:p>
          <a:p>
            <a:r>
              <a:rPr lang="cs-CZ" sz="2000" dirty="0" smtClean="0"/>
              <a:t>s </a:t>
            </a:r>
            <a:r>
              <a:rPr lang="cs-CZ" sz="2000" dirty="0" err="1" smtClean="0"/>
              <a:t>Einfamilienhaus</a:t>
            </a:r>
            <a:endParaRPr lang="cs-CZ" sz="2000" dirty="0" smtClean="0"/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536" y="6627168"/>
            <a:ext cx="3384376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900" dirty="0" smtClean="0"/>
              <a:t>Zdroj: http://office.</a:t>
            </a:r>
            <a:r>
              <a:rPr lang="cs-CZ" sz="900" dirty="0" err="1" smtClean="0"/>
              <a:t>microsoft.com</a:t>
            </a:r>
            <a:endParaRPr lang="cs-CZ" sz="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620688"/>
            <a:ext cx="8229600" cy="998984"/>
          </a:xfrm>
        </p:spPr>
        <p:txBody>
          <a:bodyPr/>
          <a:lstStyle/>
          <a:p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Vorteile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und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Nachteile</a:t>
            </a:r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5576" y="1412776"/>
            <a:ext cx="24482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Wohnen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Stadt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1844824"/>
            <a:ext cx="3168352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Vorteile</a:t>
            </a:r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bessere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Arbeits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Bildungsmöglichkeiten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Intimität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Fahrverbindungen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Kultur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viele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Leute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Kontakte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denen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Sporteinrichtungen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Geschäfte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Dienstleistungen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27584" y="4365104"/>
            <a:ext cx="2664296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Nachteile</a:t>
            </a:r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schmutzige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Luft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Stress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viele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Leute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auf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kleinem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Platz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viel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Autos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Smog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laute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Straßen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teuere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Wohnungen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schlecht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für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die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Haustierliebhaber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04048" y="1412776"/>
            <a:ext cx="3384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>
                <a:latin typeface="Arial" pitchFamily="34" charset="0"/>
                <a:cs typeface="Arial" pitchFamily="34" charset="0"/>
              </a:rPr>
              <a:t>Wohnen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im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Dorf</a:t>
            </a:r>
            <a:endParaRPr lang="cs-CZ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5076056" y="1844824"/>
            <a:ext cx="2952328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Vorteile</a:t>
            </a:r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ruhige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Lage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saubere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Luft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viel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Platz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für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alle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Wohnen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in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Natur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Möglichkeiten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Haustiere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haben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148064" y="3749457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400" b="1" dirty="0" err="1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Nachteile</a:t>
            </a:r>
            <a:endParaRPr lang="cs-CZ" sz="1400" b="1" dirty="0" smtClean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schlechte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Fahrverbindungen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kleine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Chancen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neue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Leute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kennen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lernen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geringe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Möglichkeiten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Arbeit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bekommen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wenige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Geschäfte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Kultur-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und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Sporteinrichtungen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Freizeitmöglichkeiten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allgemein</a:t>
            </a:r>
            <a:endParaRPr lang="cs-CZ" sz="1400" b="1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beschränkte</a:t>
            </a:r>
            <a:r>
              <a:rPr lang="cs-CZ" sz="1400" b="1" dirty="0" smtClean="0">
                <a:latin typeface="Arial" pitchFamily="34" charset="0"/>
                <a:cs typeface="Arial" pitchFamily="34" charset="0"/>
              </a:rPr>
              <a:t>  </a:t>
            </a:r>
            <a:r>
              <a:rPr lang="cs-CZ" sz="1400" b="1" dirty="0" err="1" smtClean="0">
                <a:latin typeface="Arial" pitchFamily="34" charset="0"/>
                <a:cs typeface="Arial" pitchFamily="34" charset="0"/>
              </a:rPr>
              <a:t>Ausbildungsmöglichkeiten</a:t>
            </a:r>
            <a:endParaRPr lang="cs-CZ" sz="1400" b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Mündlicher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sz="3600" b="1" dirty="0" err="1" smtClean="0">
                <a:solidFill>
                  <a:schemeClr val="accent6">
                    <a:lumMod val="50000"/>
                  </a:schemeClr>
                </a:solidFill>
              </a:rPr>
              <a:t>Ausdruck</a:t>
            </a:r>
            <a: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36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Bilden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Sie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das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Gespräch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Sprechen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Sie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über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einen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Besuch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in der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neuen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Wohnung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zu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000" dirty="0" err="1" smtClean="0">
                <a:latin typeface="Arial" pitchFamily="34" charset="0"/>
                <a:cs typeface="Arial" pitchFamily="34" charset="0"/>
              </a:rPr>
              <a:t>zweit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36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27584" y="2780928"/>
            <a:ext cx="7776864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Aufgabe</a:t>
            </a:r>
            <a:r>
              <a:rPr lang="cs-CZ" b="1" dirty="0" smtClean="0"/>
              <a:t>:</a:t>
            </a:r>
          </a:p>
          <a:p>
            <a:endParaRPr lang="cs-CZ" dirty="0" smtClean="0"/>
          </a:p>
          <a:p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sind</a:t>
            </a:r>
            <a:r>
              <a:rPr lang="cs-CZ" dirty="0" smtClean="0"/>
              <a:t> vor Kurzem in </a:t>
            </a:r>
            <a:r>
              <a:rPr lang="cs-CZ" dirty="0" err="1" smtClean="0"/>
              <a:t>die</a:t>
            </a:r>
            <a:r>
              <a:rPr lang="cs-CZ" dirty="0" smtClean="0"/>
              <a:t> </a:t>
            </a:r>
            <a:r>
              <a:rPr lang="cs-CZ" dirty="0" err="1" smtClean="0"/>
              <a:t>neue</a:t>
            </a:r>
            <a:r>
              <a:rPr lang="cs-CZ" dirty="0" smtClean="0"/>
              <a:t> </a:t>
            </a:r>
            <a:r>
              <a:rPr lang="cs-CZ" dirty="0" err="1" smtClean="0"/>
              <a:t>Wohnung</a:t>
            </a:r>
            <a:r>
              <a:rPr lang="cs-CZ" dirty="0" smtClean="0"/>
              <a:t> </a:t>
            </a:r>
            <a:r>
              <a:rPr lang="cs-CZ" dirty="0" err="1" smtClean="0"/>
              <a:t>umgezogen</a:t>
            </a:r>
            <a:r>
              <a:rPr lang="cs-CZ" dirty="0" smtClean="0"/>
              <a:t>. </a:t>
            </a:r>
            <a:r>
              <a:rPr lang="cs-CZ" dirty="0" err="1" smtClean="0"/>
              <a:t>Sie</a:t>
            </a:r>
            <a:r>
              <a:rPr lang="cs-CZ" dirty="0" smtClean="0"/>
              <a:t> </a:t>
            </a:r>
            <a:r>
              <a:rPr lang="cs-CZ" dirty="0" err="1" smtClean="0"/>
              <a:t>m</a:t>
            </a:r>
            <a:r>
              <a:rPr lang="cs-CZ" sz="2000" dirty="0" err="1" smtClean="0"/>
              <a:t>öchten</a:t>
            </a:r>
            <a:r>
              <a:rPr lang="cs-CZ" sz="2000" dirty="0" smtClean="0"/>
              <a:t> </a:t>
            </a:r>
            <a:r>
              <a:rPr lang="cs-CZ" sz="2000" dirty="0" err="1" smtClean="0"/>
              <a:t>Ihre</a:t>
            </a:r>
            <a:r>
              <a:rPr lang="cs-CZ" sz="2000" dirty="0" smtClean="0"/>
              <a:t> </a:t>
            </a:r>
            <a:r>
              <a:rPr lang="cs-CZ" sz="2000" dirty="0" err="1" smtClean="0"/>
              <a:t>Freundin</a:t>
            </a:r>
            <a:r>
              <a:rPr lang="cs-CZ" sz="2000" dirty="0" smtClean="0"/>
              <a:t> oder </a:t>
            </a:r>
            <a:r>
              <a:rPr lang="cs-CZ" sz="2000" dirty="0" err="1" smtClean="0"/>
              <a:t>Ihren</a:t>
            </a:r>
            <a:r>
              <a:rPr lang="cs-CZ" sz="2000" dirty="0" smtClean="0"/>
              <a:t> </a:t>
            </a:r>
            <a:r>
              <a:rPr lang="cs-CZ" sz="2000" dirty="0" err="1" smtClean="0"/>
              <a:t>Freund</a:t>
            </a:r>
            <a:r>
              <a:rPr lang="cs-CZ" sz="2000" dirty="0" smtClean="0"/>
              <a:t> </a:t>
            </a:r>
            <a:r>
              <a:rPr lang="cs-CZ" sz="2000" dirty="0" err="1" smtClean="0"/>
              <a:t>darüber</a:t>
            </a:r>
            <a:r>
              <a:rPr lang="cs-CZ" sz="2000" dirty="0" smtClean="0"/>
              <a:t> </a:t>
            </a:r>
            <a:r>
              <a:rPr lang="cs-CZ" sz="2000" dirty="0" err="1" smtClean="0"/>
              <a:t>informieren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sie</a:t>
            </a:r>
            <a:r>
              <a:rPr lang="cs-CZ" sz="2000" dirty="0" smtClean="0"/>
              <a:t> oder </a:t>
            </a:r>
            <a:r>
              <a:rPr lang="cs-CZ" sz="2000" dirty="0" err="1" smtClean="0"/>
              <a:t>ihn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dem</a:t>
            </a:r>
            <a:r>
              <a:rPr lang="cs-CZ" sz="2000" dirty="0" smtClean="0"/>
              <a:t> </a:t>
            </a:r>
            <a:r>
              <a:rPr lang="cs-CZ" sz="2000" dirty="0" err="1" smtClean="0"/>
              <a:t>Besuch</a:t>
            </a:r>
            <a:r>
              <a:rPr lang="cs-CZ" sz="2000" dirty="0" smtClean="0"/>
              <a:t> der </a:t>
            </a:r>
            <a:r>
              <a:rPr lang="cs-CZ" sz="2000" dirty="0" err="1" smtClean="0"/>
              <a:t>Wohnung</a:t>
            </a:r>
            <a:r>
              <a:rPr lang="cs-CZ" sz="2000" dirty="0" smtClean="0"/>
              <a:t> </a:t>
            </a:r>
            <a:r>
              <a:rPr lang="cs-CZ" sz="2000" dirty="0" err="1" smtClean="0"/>
              <a:t>einladen</a:t>
            </a:r>
            <a:r>
              <a:rPr lang="cs-CZ" sz="2000" dirty="0" smtClean="0"/>
              <a:t>.</a:t>
            </a:r>
          </a:p>
          <a:p>
            <a:r>
              <a:rPr lang="cs-CZ" sz="2000" dirty="0" err="1" smtClean="0"/>
              <a:t>Sie</a:t>
            </a:r>
            <a:r>
              <a:rPr lang="cs-CZ" sz="2000" dirty="0" smtClean="0"/>
              <a:t> </a:t>
            </a:r>
            <a:r>
              <a:rPr lang="cs-CZ" sz="2000" dirty="0" err="1" smtClean="0"/>
              <a:t>müssen</a:t>
            </a:r>
            <a:r>
              <a:rPr lang="cs-CZ" sz="2000" dirty="0" smtClean="0"/>
              <a:t> </a:t>
            </a:r>
            <a:r>
              <a:rPr lang="cs-CZ" sz="2000" dirty="0" err="1" smtClean="0"/>
              <a:t>sich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allen</a:t>
            </a:r>
            <a:r>
              <a:rPr lang="cs-CZ" sz="2000" dirty="0" smtClean="0"/>
              <a:t> </a:t>
            </a:r>
            <a:r>
              <a:rPr lang="cs-CZ" sz="2000" dirty="0" err="1" smtClean="0"/>
              <a:t>Punkten</a:t>
            </a:r>
            <a:r>
              <a:rPr lang="cs-CZ" sz="2000" dirty="0" smtClean="0"/>
              <a:t> </a:t>
            </a:r>
            <a:r>
              <a:rPr lang="cs-CZ" sz="2000" dirty="0" err="1" smtClean="0"/>
              <a:t>äußern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000" dirty="0" err="1" smtClean="0"/>
              <a:t>Beschreibung</a:t>
            </a:r>
            <a:r>
              <a:rPr lang="cs-CZ" sz="2000" dirty="0" smtClean="0"/>
              <a:t> </a:t>
            </a:r>
            <a:r>
              <a:rPr lang="cs-CZ" sz="2000" dirty="0" err="1" smtClean="0"/>
              <a:t>Ihrer</a:t>
            </a:r>
            <a:r>
              <a:rPr lang="cs-CZ" sz="2000" dirty="0" smtClean="0"/>
              <a:t> </a:t>
            </a:r>
            <a:r>
              <a:rPr lang="cs-CZ" sz="2000" dirty="0" err="1" smtClean="0"/>
              <a:t>neuen</a:t>
            </a:r>
            <a:r>
              <a:rPr lang="cs-CZ" sz="2000" dirty="0" smtClean="0"/>
              <a:t> </a:t>
            </a:r>
            <a:r>
              <a:rPr lang="cs-CZ" sz="2000" dirty="0" err="1" smtClean="0"/>
              <a:t>Wohnung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000" dirty="0" err="1" smtClean="0"/>
              <a:t>Vorteile</a:t>
            </a:r>
            <a:r>
              <a:rPr lang="cs-CZ" sz="2000" dirty="0" smtClean="0"/>
              <a:t> </a:t>
            </a:r>
            <a:r>
              <a:rPr lang="cs-CZ" sz="2000" dirty="0" err="1" smtClean="0"/>
              <a:t>und</a:t>
            </a:r>
            <a:r>
              <a:rPr lang="cs-CZ" sz="2000" dirty="0" smtClean="0"/>
              <a:t> </a:t>
            </a:r>
            <a:r>
              <a:rPr lang="cs-CZ" sz="2000" dirty="0" err="1" smtClean="0"/>
              <a:t>Nachteile</a:t>
            </a:r>
            <a:r>
              <a:rPr lang="cs-CZ" sz="2000" dirty="0" smtClean="0"/>
              <a:t> der </a:t>
            </a:r>
            <a:r>
              <a:rPr lang="cs-CZ" sz="2000" dirty="0" err="1" smtClean="0"/>
              <a:t>neuen</a:t>
            </a:r>
            <a:r>
              <a:rPr lang="cs-CZ" sz="2000" dirty="0" smtClean="0"/>
              <a:t> </a:t>
            </a:r>
            <a:r>
              <a:rPr lang="cs-CZ" sz="2000" dirty="0" err="1" smtClean="0"/>
              <a:t>Wohnung</a:t>
            </a:r>
            <a:endParaRPr lang="cs-CZ" sz="2000" dirty="0" smtClean="0"/>
          </a:p>
          <a:p>
            <a:pPr>
              <a:buFont typeface="Arial" pitchFamily="34" charset="0"/>
              <a:buChar char="•"/>
            </a:pPr>
            <a:r>
              <a:rPr lang="cs-CZ" sz="2000" dirty="0" smtClean="0"/>
              <a:t> </a:t>
            </a:r>
            <a:r>
              <a:rPr lang="cs-CZ" sz="2000" dirty="0" err="1" smtClean="0"/>
              <a:t>Einladung</a:t>
            </a:r>
            <a:r>
              <a:rPr lang="cs-CZ" sz="2000" dirty="0" smtClean="0"/>
              <a:t> </a:t>
            </a:r>
            <a:r>
              <a:rPr lang="cs-CZ" sz="2000" dirty="0" err="1" smtClean="0"/>
              <a:t>zu</a:t>
            </a:r>
            <a:r>
              <a:rPr lang="cs-CZ" sz="2000" dirty="0" smtClean="0"/>
              <a:t> </a:t>
            </a:r>
            <a:r>
              <a:rPr lang="cs-CZ" sz="2000" dirty="0" err="1" smtClean="0"/>
              <a:t>Besuch</a:t>
            </a:r>
            <a:r>
              <a:rPr lang="cs-CZ" sz="2000" dirty="0" smtClean="0"/>
              <a:t> der </a:t>
            </a:r>
            <a:r>
              <a:rPr lang="cs-CZ" sz="2000" dirty="0" err="1" smtClean="0"/>
              <a:t>neuen</a:t>
            </a:r>
            <a:r>
              <a:rPr lang="cs-CZ" sz="2000" dirty="0" smtClean="0"/>
              <a:t> </a:t>
            </a:r>
            <a:r>
              <a:rPr lang="cs-CZ" sz="2000" dirty="0" err="1" smtClean="0"/>
              <a:t>Wohnung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99898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Mündlicher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</a:rPr>
              <a:t>Ausdruck</a:t>
            </a:r>
            <a:r>
              <a:rPr lang="cs-CZ" sz="6000" b="1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cs-CZ" sz="6000" b="1" dirty="0" smtClean="0">
                <a:solidFill>
                  <a:schemeClr val="accent6">
                    <a:lumMod val="50000"/>
                  </a:schemeClr>
                </a:solidFill>
              </a:rPr>
            </a:b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Bilden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Sie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das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Gespräch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Sprechen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Sie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über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Wohnung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mit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Ihrer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Freundin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 oder </a:t>
            </a:r>
            <a:r>
              <a:rPr lang="cs-CZ" sz="2200" dirty="0" err="1" smtClean="0">
                <a:latin typeface="Arial" pitchFamily="34" charset="0"/>
                <a:cs typeface="Arial" pitchFamily="34" charset="0"/>
              </a:rPr>
              <a:t>Freund</a:t>
            </a:r>
            <a:r>
              <a:rPr lang="cs-CZ" sz="2200" dirty="0" smtClean="0">
                <a:latin typeface="Arial" pitchFamily="34" charset="0"/>
                <a:cs typeface="Arial" pitchFamily="34" charset="0"/>
              </a:rPr>
              <a:t>.</a:t>
            </a:r>
            <a:endParaRPr lang="cs-CZ" sz="22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71600" y="2276872"/>
            <a:ext cx="712879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err="1" smtClean="0"/>
              <a:t>Aufgabe</a:t>
            </a:r>
            <a:r>
              <a:rPr lang="cs-CZ" b="1" dirty="0" smtClean="0"/>
              <a:t>:</a:t>
            </a:r>
          </a:p>
          <a:p>
            <a:endParaRPr lang="cs-CZ" sz="1200" dirty="0" smtClean="0"/>
          </a:p>
          <a:p>
            <a:r>
              <a:rPr lang="cs-CZ" sz="1400" dirty="0" err="1" smtClean="0"/>
              <a:t>Sie</a:t>
            </a:r>
            <a:r>
              <a:rPr lang="cs-CZ" sz="1400" dirty="0" smtClean="0"/>
              <a:t> </a:t>
            </a:r>
            <a:r>
              <a:rPr lang="cs-CZ" sz="1400" dirty="0" err="1" smtClean="0"/>
              <a:t>möchten</a:t>
            </a:r>
            <a:r>
              <a:rPr lang="cs-CZ" sz="1400" dirty="0" smtClean="0"/>
              <a:t> </a:t>
            </a:r>
            <a:r>
              <a:rPr lang="cs-CZ" sz="1400" dirty="0" err="1" smtClean="0"/>
              <a:t>zusammen</a:t>
            </a:r>
            <a:r>
              <a:rPr lang="cs-CZ" sz="1400" dirty="0" smtClean="0"/>
              <a:t> </a:t>
            </a:r>
            <a:r>
              <a:rPr lang="cs-CZ" sz="1400" dirty="0" err="1" smtClean="0"/>
              <a:t>mit</a:t>
            </a:r>
            <a:r>
              <a:rPr lang="cs-CZ" sz="1400" dirty="0" smtClean="0"/>
              <a:t> der </a:t>
            </a:r>
            <a:r>
              <a:rPr lang="cs-CZ" sz="1400" dirty="0" err="1" smtClean="0"/>
              <a:t>Freundin</a:t>
            </a:r>
            <a:r>
              <a:rPr lang="cs-CZ" sz="1400" dirty="0" smtClean="0"/>
              <a:t> oder </a:t>
            </a:r>
            <a:r>
              <a:rPr lang="cs-CZ" sz="1400" dirty="0" err="1" smtClean="0"/>
              <a:t>dem</a:t>
            </a:r>
            <a:r>
              <a:rPr lang="cs-CZ" sz="1400" dirty="0" smtClean="0"/>
              <a:t> </a:t>
            </a:r>
            <a:r>
              <a:rPr lang="cs-CZ" sz="1400" dirty="0" err="1" smtClean="0"/>
              <a:t>Freund</a:t>
            </a:r>
            <a:r>
              <a:rPr lang="cs-CZ" sz="1400" dirty="0" smtClean="0"/>
              <a:t> nach </a:t>
            </a:r>
            <a:r>
              <a:rPr lang="cs-CZ" sz="1400" dirty="0" err="1" smtClean="0"/>
              <a:t>dem</a:t>
            </a:r>
            <a:r>
              <a:rPr lang="cs-CZ" sz="1400" dirty="0" smtClean="0"/>
              <a:t> </a:t>
            </a:r>
            <a:r>
              <a:rPr lang="cs-CZ" sz="1400" dirty="0" err="1" smtClean="0"/>
              <a:t>Abitur</a:t>
            </a:r>
            <a:r>
              <a:rPr lang="cs-CZ" sz="1400" dirty="0" smtClean="0"/>
              <a:t>  </a:t>
            </a:r>
            <a:r>
              <a:rPr lang="cs-CZ" sz="1400" dirty="0" err="1" smtClean="0"/>
              <a:t>eine</a:t>
            </a:r>
            <a:r>
              <a:rPr lang="cs-CZ" sz="1400" dirty="0" smtClean="0"/>
              <a:t> </a:t>
            </a:r>
            <a:r>
              <a:rPr lang="cs-CZ" sz="1400" dirty="0" err="1" smtClean="0"/>
              <a:t>Wohnung</a:t>
            </a:r>
            <a:r>
              <a:rPr lang="cs-CZ" sz="1400" dirty="0" smtClean="0"/>
              <a:t> </a:t>
            </a:r>
            <a:r>
              <a:rPr lang="cs-CZ" sz="1400" dirty="0" err="1" smtClean="0"/>
              <a:t>vermieten</a:t>
            </a:r>
            <a:r>
              <a:rPr lang="cs-CZ" sz="1400" dirty="0" smtClean="0"/>
              <a:t>. </a:t>
            </a:r>
            <a:r>
              <a:rPr lang="cs-CZ" sz="1400" dirty="0" smtClean="0"/>
              <a:t> </a:t>
            </a:r>
            <a:r>
              <a:rPr lang="cs-CZ" sz="1400" dirty="0" err="1" smtClean="0"/>
              <a:t>Sie</a:t>
            </a:r>
            <a:r>
              <a:rPr lang="cs-CZ" sz="1400" dirty="0" smtClean="0"/>
              <a:t> </a:t>
            </a:r>
            <a:r>
              <a:rPr lang="cs-CZ" sz="1400" dirty="0" err="1" smtClean="0"/>
              <a:t>verdienen</a:t>
            </a:r>
            <a:r>
              <a:rPr lang="cs-CZ" sz="1400" dirty="0" smtClean="0"/>
              <a:t> </a:t>
            </a:r>
            <a:r>
              <a:rPr lang="cs-CZ" sz="1400" dirty="0" err="1" smtClean="0"/>
              <a:t>Geld</a:t>
            </a:r>
            <a:r>
              <a:rPr lang="cs-CZ" sz="1400" dirty="0" smtClean="0"/>
              <a:t> </a:t>
            </a:r>
            <a:r>
              <a:rPr lang="cs-CZ" sz="1400" dirty="0" err="1" smtClean="0"/>
              <a:t>und</a:t>
            </a:r>
            <a:r>
              <a:rPr lang="cs-CZ" sz="1400" dirty="0" smtClean="0"/>
              <a:t> </a:t>
            </a:r>
            <a:r>
              <a:rPr lang="cs-CZ" sz="1400" dirty="0" err="1" smtClean="0"/>
              <a:t>Sie</a:t>
            </a:r>
            <a:r>
              <a:rPr lang="cs-CZ" sz="1400" dirty="0" smtClean="0"/>
              <a:t> </a:t>
            </a:r>
            <a:r>
              <a:rPr lang="cs-CZ" sz="1400" dirty="0" err="1" smtClean="0"/>
              <a:t>können</a:t>
            </a:r>
            <a:r>
              <a:rPr lang="cs-CZ" sz="1400" dirty="0" smtClean="0"/>
              <a:t> </a:t>
            </a:r>
            <a:r>
              <a:rPr lang="cs-CZ" sz="1400" dirty="0" err="1" smtClean="0"/>
              <a:t>sich</a:t>
            </a:r>
            <a:r>
              <a:rPr lang="cs-CZ" sz="1400" dirty="0" smtClean="0"/>
              <a:t> </a:t>
            </a:r>
            <a:r>
              <a:rPr lang="cs-CZ" sz="1400" dirty="0" err="1" smtClean="0"/>
              <a:t>eine</a:t>
            </a:r>
            <a:r>
              <a:rPr lang="cs-CZ" sz="1400" dirty="0" smtClean="0"/>
              <a:t> </a:t>
            </a:r>
            <a:r>
              <a:rPr lang="cs-CZ" sz="1400" dirty="0" err="1" smtClean="0"/>
              <a:t>kleine</a:t>
            </a:r>
            <a:r>
              <a:rPr lang="cs-CZ" sz="1400" dirty="0" smtClean="0"/>
              <a:t> </a:t>
            </a:r>
            <a:r>
              <a:rPr lang="cs-CZ" sz="1400" dirty="0" err="1" smtClean="0"/>
              <a:t>Wohnung</a:t>
            </a:r>
            <a:r>
              <a:rPr lang="cs-CZ" sz="1400" dirty="0" smtClean="0"/>
              <a:t> </a:t>
            </a:r>
            <a:r>
              <a:rPr lang="cs-CZ" sz="1400" dirty="0" err="1" smtClean="0"/>
              <a:t>leisten</a:t>
            </a:r>
            <a:r>
              <a:rPr lang="cs-CZ" sz="1400" dirty="0" smtClean="0"/>
              <a:t>. </a:t>
            </a:r>
            <a:r>
              <a:rPr lang="cs-CZ" sz="1400" dirty="0" err="1" smtClean="0"/>
              <a:t>Sie</a:t>
            </a:r>
            <a:r>
              <a:rPr lang="cs-CZ" sz="1400" dirty="0" smtClean="0"/>
              <a:t> </a:t>
            </a:r>
            <a:r>
              <a:rPr lang="cs-CZ" sz="1400" dirty="0" err="1" smtClean="0"/>
              <a:t>treffen</a:t>
            </a:r>
            <a:r>
              <a:rPr lang="cs-CZ" sz="1400" dirty="0" smtClean="0"/>
              <a:t> </a:t>
            </a:r>
            <a:r>
              <a:rPr lang="cs-CZ" sz="1400" dirty="0" err="1" smtClean="0"/>
              <a:t>sich</a:t>
            </a:r>
            <a:r>
              <a:rPr lang="cs-CZ" sz="1400" dirty="0" smtClean="0"/>
              <a:t> </a:t>
            </a:r>
            <a:r>
              <a:rPr lang="cs-CZ" sz="1400" dirty="0" err="1" smtClean="0"/>
              <a:t>mit</a:t>
            </a:r>
            <a:r>
              <a:rPr lang="cs-CZ" sz="1400" dirty="0" smtClean="0"/>
              <a:t> </a:t>
            </a:r>
            <a:r>
              <a:rPr lang="cs-CZ" sz="1400" dirty="0" err="1" smtClean="0"/>
              <a:t>ihr</a:t>
            </a:r>
            <a:r>
              <a:rPr lang="cs-CZ" sz="1400" dirty="0" smtClean="0"/>
              <a:t>/</a:t>
            </a:r>
            <a:r>
              <a:rPr lang="cs-CZ" sz="1400" dirty="0" err="1" smtClean="0"/>
              <a:t>ihm</a:t>
            </a:r>
            <a:r>
              <a:rPr lang="cs-CZ" sz="1400" dirty="0" smtClean="0"/>
              <a:t> </a:t>
            </a:r>
            <a:r>
              <a:rPr lang="cs-CZ" sz="1400" dirty="0" err="1" smtClean="0"/>
              <a:t>und</a:t>
            </a:r>
            <a:r>
              <a:rPr lang="cs-CZ" sz="1400" dirty="0" smtClean="0"/>
              <a:t> </a:t>
            </a:r>
            <a:r>
              <a:rPr lang="cs-CZ" sz="1400" dirty="0" err="1" smtClean="0"/>
              <a:t>sprechen</a:t>
            </a:r>
            <a:r>
              <a:rPr lang="cs-CZ" sz="1400" dirty="0" smtClean="0"/>
              <a:t> </a:t>
            </a:r>
            <a:r>
              <a:rPr lang="cs-CZ" sz="1400" dirty="0" err="1" smtClean="0"/>
              <a:t>über</a:t>
            </a:r>
            <a:r>
              <a:rPr lang="cs-CZ" sz="1400" dirty="0" smtClean="0"/>
              <a:t> </a:t>
            </a:r>
            <a:r>
              <a:rPr lang="cs-CZ" sz="1400" dirty="0" err="1" smtClean="0"/>
              <a:t>Ihre</a:t>
            </a:r>
            <a:r>
              <a:rPr lang="cs-CZ" sz="1400" dirty="0" smtClean="0"/>
              <a:t> </a:t>
            </a:r>
            <a:r>
              <a:rPr lang="cs-CZ" sz="1400" dirty="0" err="1" smtClean="0"/>
              <a:t>Wohnung</a:t>
            </a:r>
            <a:r>
              <a:rPr lang="cs-CZ" sz="1400" dirty="0" smtClean="0"/>
              <a:t>.</a:t>
            </a:r>
          </a:p>
          <a:p>
            <a:r>
              <a:rPr lang="cs-CZ" sz="1400" dirty="0" err="1" smtClean="0"/>
              <a:t>Sehen</a:t>
            </a:r>
            <a:r>
              <a:rPr lang="cs-CZ" sz="1400" dirty="0" smtClean="0"/>
              <a:t> </a:t>
            </a:r>
            <a:r>
              <a:rPr lang="cs-CZ" sz="1400" dirty="0" err="1" smtClean="0"/>
              <a:t>Sie</a:t>
            </a:r>
            <a:r>
              <a:rPr lang="cs-CZ" sz="1400" dirty="0" smtClean="0"/>
              <a:t> </a:t>
            </a:r>
            <a:r>
              <a:rPr lang="cs-CZ" sz="1400" dirty="0" err="1" smtClean="0"/>
              <a:t>sich</a:t>
            </a:r>
            <a:r>
              <a:rPr lang="cs-CZ" sz="1400" dirty="0" smtClean="0"/>
              <a:t> </a:t>
            </a:r>
            <a:r>
              <a:rPr lang="cs-CZ" sz="1400" dirty="0" err="1" smtClean="0"/>
              <a:t>die</a:t>
            </a:r>
            <a:r>
              <a:rPr lang="cs-CZ" sz="1400" dirty="0" smtClean="0"/>
              <a:t> </a:t>
            </a:r>
            <a:r>
              <a:rPr lang="cs-CZ" sz="1400" dirty="0" err="1" smtClean="0"/>
              <a:t>Bilder</a:t>
            </a:r>
            <a:r>
              <a:rPr lang="cs-CZ" sz="1400" dirty="0" smtClean="0"/>
              <a:t> </a:t>
            </a:r>
            <a:r>
              <a:rPr lang="cs-CZ" sz="1400" dirty="0" err="1" smtClean="0"/>
              <a:t>an</a:t>
            </a:r>
            <a:r>
              <a:rPr lang="cs-CZ" sz="1400" dirty="0" smtClean="0"/>
              <a:t> </a:t>
            </a:r>
            <a:r>
              <a:rPr lang="cs-CZ" sz="1400" dirty="0" err="1" smtClean="0"/>
              <a:t>und</a:t>
            </a:r>
            <a:r>
              <a:rPr lang="cs-CZ" sz="1400" dirty="0" smtClean="0"/>
              <a:t> </a:t>
            </a:r>
            <a:r>
              <a:rPr lang="cs-CZ" sz="1400" dirty="0" err="1" smtClean="0"/>
              <a:t>diskutieren</a:t>
            </a:r>
            <a:r>
              <a:rPr lang="cs-CZ" sz="1400" dirty="0" smtClean="0"/>
              <a:t>  </a:t>
            </a:r>
            <a:r>
              <a:rPr lang="cs-CZ" sz="1400" dirty="0" err="1" smtClean="0"/>
              <a:t>Sie</a:t>
            </a:r>
            <a:r>
              <a:rPr lang="cs-CZ" sz="1400" dirty="0" smtClean="0"/>
              <a:t>, </a:t>
            </a:r>
            <a:r>
              <a:rPr lang="cs-CZ" sz="1400" dirty="0" err="1" smtClean="0"/>
              <a:t>welche</a:t>
            </a:r>
            <a:r>
              <a:rPr lang="cs-CZ" sz="1400" dirty="0" smtClean="0"/>
              <a:t> </a:t>
            </a:r>
            <a:r>
              <a:rPr lang="cs-CZ" sz="1400" dirty="0" err="1" smtClean="0"/>
              <a:t>Wohnung</a:t>
            </a:r>
            <a:r>
              <a:rPr lang="cs-CZ" sz="1400" dirty="0" smtClean="0"/>
              <a:t> </a:t>
            </a:r>
            <a:r>
              <a:rPr lang="cs-CZ" sz="1400" dirty="0" err="1" smtClean="0"/>
              <a:t>Ihnen</a:t>
            </a:r>
            <a:r>
              <a:rPr lang="cs-CZ" sz="1400" dirty="0" smtClean="0"/>
              <a:t> </a:t>
            </a:r>
            <a:r>
              <a:rPr lang="cs-CZ" sz="1400" dirty="0" err="1" smtClean="0"/>
              <a:t>am</a:t>
            </a:r>
            <a:r>
              <a:rPr lang="cs-CZ" sz="1400" dirty="0" smtClean="0"/>
              <a:t> </a:t>
            </a:r>
            <a:r>
              <a:rPr lang="cs-CZ" sz="1400" dirty="0" err="1" smtClean="0"/>
              <a:t>meisten</a:t>
            </a:r>
            <a:r>
              <a:rPr lang="cs-CZ" sz="1400" dirty="0" smtClean="0"/>
              <a:t> </a:t>
            </a:r>
            <a:r>
              <a:rPr lang="cs-CZ" sz="1400" dirty="0" err="1" smtClean="0"/>
              <a:t>gefällt</a:t>
            </a:r>
            <a:r>
              <a:rPr lang="cs-CZ" sz="1400" dirty="0" smtClean="0"/>
              <a:t>.</a:t>
            </a:r>
          </a:p>
          <a:p>
            <a:r>
              <a:rPr lang="cs-CZ" sz="1400" b="1" dirty="0" smtClean="0"/>
              <a:t>Punkte: 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/>
              <a:t> </a:t>
            </a:r>
            <a:r>
              <a:rPr lang="cs-CZ" sz="1400" b="1" dirty="0" err="1" smtClean="0"/>
              <a:t>Wo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möchten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Sie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wohnen</a:t>
            </a:r>
            <a:r>
              <a:rPr lang="cs-CZ" sz="1400" b="1" dirty="0" smtClean="0"/>
              <a:t>? </a:t>
            </a:r>
            <a:r>
              <a:rPr lang="cs-CZ" sz="1400" b="1" dirty="0" err="1" smtClean="0"/>
              <a:t>Warum</a:t>
            </a:r>
            <a:endParaRPr lang="cs-CZ" sz="1400" b="1" dirty="0" smtClean="0"/>
          </a:p>
          <a:p>
            <a:pPr>
              <a:buFont typeface="Arial" pitchFamily="34" charset="0"/>
              <a:buChar char="•"/>
            </a:pPr>
            <a:r>
              <a:rPr lang="cs-CZ" sz="1400" b="1" dirty="0" smtClean="0"/>
              <a:t> </a:t>
            </a:r>
            <a:r>
              <a:rPr lang="cs-CZ" sz="1400" b="1" dirty="0" err="1" smtClean="0"/>
              <a:t>Wie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groß</a:t>
            </a:r>
            <a:r>
              <a:rPr lang="cs-CZ" sz="1400" b="1" dirty="0" smtClean="0"/>
              <a:t> solte </a:t>
            </a:r>
            <a:r>
              <a:rPr lang="cs-CZ" sz="1400" b="1" dirty="0" err="1" smtClean="0"/>
              <a:t>die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Wohnung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sein</a:t>
            </a:r>
            <a:r>
              <a:rPr lang="cs-CZ" sz="1400" b="1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/>
              <a:t> </a:t>
            </a:r>
            <a:r>
              <a:rPr lang="cs-CZ" sz="1400" b="1" dirty="0" err="1" smtClean="0"/>
              <a:t>Wieviel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kostet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diese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Wohnung</a:t>
            </a:r>
            <a:r>
              <a:rPr lang="cs-CZ" sz="1400" b="1" dirty="0" smtClean="0"/>
              <a:t>/</a:t>
            </a:r>
            <a:r>
              <a:rPr lang="cs-CZ" sz="1400" b="1" dirty="0" err="1" smtClean="0"/>
              <a:t>monatliche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Miete</a:t>
            </a:r>
            <a:r>
              <a:rPr lang="cs-CZ" sz="1400" b="1" dirty="0" smtClean="0"/>
              <a:t>?</a:t>
            </a:r>
          </a:p>
          <a:p>
            <a:pPr>
              <a:buFont typeface="Arial" pitchFamily="34" charset="0"/>
              <a:buChar char="•"/>
            </a:pPr>
            <a:r>
              <a:rPr lang="cs-CZ" sz="1400" b="1" dirty="0" smtClean="0"/>
              <a:t> </a:t>
            </a:r>
            <a:r>
              <a:rPr lang="cs-CZ" sz="1400" b="1" dirty="0" err="1" smtClean="0"/>
              <a:t>Was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müssen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Sie</a:t>
            </a:r>
            <a:r>
              <a:rPr lang="cs-CZ" sz="1400" b="1" dirty="0" smtClean="0"/>
              <a:t> vor </a:t>
            </a:r>
            <a:r>
              <a:rPr lang="cs-CZ" sz="1400" b="1" dirty="0" err="1" smtClean="0"/>
              <a:t>dem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Umzug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besorgen</a:t>
            </a:r>
            <a:r>
              <a:rPr lang="cs-CZ" sz="1400" b="1" dirty="0" smtClean="0"/>
              <a:t>?</a:t>
            </a:r>
          </a:p>
          <a:p>
            <a:pPr>
              <a:buFont typeface="Arial" pitchFamily="34" charset="0"/>
              <a:buChar char="•"/>
            </a:pPr>
            <a:endParaRPr lang="cs-CZ" sz="1200" b="1" dirty="0"/>
          </a:p>
        </p:txBody>
      </p:sp>
      <p:pic>
        <p:nvPicPr>
          <p:cNvPr id="3074" name="Picture 2" descr="budovy,domy,fotografie,řadové domy,rostliny,síd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3789040"/>
            <a:ext cx="2088232" cy="1872208"/>
          </a:xfrm>
          <a:prstGeom prst="rect">
            <a:avLst/>
          </a:prstGeom>
          <a:noFill/>
        </p:spPr>
      </p:pic>
      <p:pic>
        <p:nvPicPr>
          <p:cNvPr id="3076" name="Picture 4" descr="architektura,budovy,činžovní domy,fotografie,schodiště,schody,točité schod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4797152"/>
            <a:ext cx="1908001" cy="1799481"/>
          </a:xfrm>
          <a:prstGeom prst="rect">
            <a:avLst/>
          </a:prstGeom>
          <a:noFill/>
        </p:spPr>
      </p:pic>
      <p:pic>
        <p:nvPicPr>
          <p:cNvPr id="3078" name="Picture 6" descr="domy,fotografie,květiny,řadové domy,řadový dům,rostliny,sídla,zahrad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4725144"/>
            <a:ext cx="2088232" cy="19168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355</TotalTime>
  <Words>725</Words>
  <Application>Microsoft Office PowerPoint</Application>
  <PresentationFormat>Předvádění na obrazovce (4:3)</PresentationFormat>
  <Paragraphs>169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WoHNEN</vt:lpstr>
      <vt:lpstr>Snímek 2</vt:lpstr>
      <vt:lpstr>KONVERSATIONSTHEMEN</vt:lpstr>
      <vt:lpstr>WO MÖCHTEN SIE WOHNEN?</vt:lpstr>
      <vt:lpstr>BEANTWORTEN SIE DIESE FRAGEN</vt:lpstr>
      <vt:lpstr>Bildbeschreibung</vt:lpstr>
      <vt:lpstr>Beschreiben Sie diese Wohnung. Wie sieht Ihre Wohnung? Sprechen Sie zu zweit. </vt:lpstr>
      <vt:lpstr>                    WOHNUNG Sprechen Sie mit Hilfe von diesen Punkten: </vt:lpstr>
      <vt:lpstr>MÖBEL UND EINRICHTUNG Was ist was? Ordnen Sie zu.</vt:lpstr>
      <vt:lpstr>Wo möchten Sie wohnen? Nennen Sie Vorteile und Nachteile.</vt:lpstr>
      <vt:lpstr>Vorteile und Nachteile</vt:lpstr>
      <vt:lpstr>Mündlicher Ausdruck Bilden Sie das Gespräch. Sprechen Sie über einen Besuch in der neuen Wohnung zu zweit.</vt:lpstr>
      <vt:lpstr>  Mündlicher Ausdruck Bilden Sie das Gespräch. Sprechen Sie über Wohnung mit Ihrer Freundin oder Freund.</vt:lpstr>
    </vt:vector>
  </TitlesOfParts>
  <Company>SOŠ oděvní a SOU, Strážnice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mikr01</dc:creator>
  <cp:lastModifiedBy>fram01</cp:lastModifiedBy>
  <cp:revision>41</cp:revision>
  <dcterms:created xsi:type="dcterms:W3CDTF">2012-03-26T12:15:55Z</dcterms:created>
  <dcterms:modified xsi:type="dcterms:W3CDTF">2012-05-15T12:49:09Z</dcterms:modified>
</cp:coreProperties>
</file>