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0FCE03-A593-4EA0-84B6-D77E144730AE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9C92E4-7B0B-4D55-A4AC-98B61BEDAF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94359D-E354-439B-A364-C118CBA98AD5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5771FF-C477-4DF6-A928-0D46A53DCE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4EE64D-D719-4896-B36E-EF8EF77EB30D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560CE7-3032-4895-BBC5-F1022795FF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8F19D2-4F25-489E-86A9-4366F87690DB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C1BA1D-9039-4C7B-B23F-757BADFEB6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9AD84D-BB1B-4B85-987C-544C537B398F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0B6EFA-4A25-417F-A765-9CF22DF165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489540-1E54-4BEF-891A-BA31743D1A4E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6CBA12-FDE7-4487-BE44-06788AD3FC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B0DFD-ABF3-4CD1-B190-E9E48F91BC84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6655A-8623-4710-93A7-9A80B57529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D65F3B-8F9D-4FE9-890C-D5E301EDD9EC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075B5-4133-4726-B6AB-E4DF52A01A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A09E23-FDD8-4678-8C79-D989790D0FE5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502BBC-0A19-4903-9CCA-BEBBF856AC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C13236-3EE1-4914-ACC4-C04C1211480C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536906-F4AA-44F7-8CEC-968802232E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BADA0C-3AC0-468D-96DD-0191BDF6DCFD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E5C4E0-065E-4079-BCEC-8E3671B239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04452E7-5443-437A-A103-14F835F72F7D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3FE20D7-A432-41F4-B6EB-3C5CAC373D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enri_Becquerel" TargetMode="External"/><Relationship Id="rId2" Type="http://schemas.openxmlformats.org/officeDocument/2006/relationships/hyperlink" Target="http://cs.wikipedia.org/wiki/Kr%C3%A1pn%C3%AD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Marie_Curie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r%C3%A1pn%C3%ADk" TargetMode="External"/><Relationship Id="rId2" Type="http://schemas.openxmlformats.org/officeDocument/2006/relationships/hyperlink" Target="http://cs.wikipedia.org/wiki/Pierre_Curie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adern%C3%BD_v%C3%BDbuch" TargetMode="External"/><Relationship Id="rId2" Type="http://schemas.openxmlformats.org/officeDocument/2006/relationships/hyperlink" Target="http://cs.wikipedia.org/wiki/Kr%C3%A1pn%C3%AD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 idx="4294967295"/>
          </p:nvPr>
        </p:nvSpPr>
        <p:spPr>
          <a:xfrm>
            <a:off x="914400" y="0"/>
            <a:ext cx="8229600" cy="1930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/>
              <a:t>Název projektu: „Učíme lépe a moderněji“ </a:t>
            </a:r>
            <a:br>
              <a:rPr lang="cs-CZ" sz="1200" dirty="0" smtClean="0"/>
            </a:br>
            <a:r>
              <a:rPr lang="cs-CZ" sz="1200" dirty="0" smtClean="0"/>
              <a:t>OP VK 1.4 </a:t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dirty="0" smtClean="0"/>
              <a:t>Výukový materiál</a:t>
            </a:r>
          </a:p>
        </p:txBody>
      </p:sp>
      <p:sp>
        <p:nvSpPr>
          <p:cNvPr id="13314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1844675"/>
            <a:ext cx="9144000" cy="5013325"/>
          </a:xfrm>
        </p:spPr>
        <p:txBody>
          <a:bodyPr/>
          <a:lstStyle/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smtClean="0"/>
              <a:t>Název DUMu:  VY_52_INOVACE_22_3_JADERNÁ ENERGIE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12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smtClean="0"/>
              <a:t>Číslo skupiny:  2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12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smtClean="0"/>
              <a:t>Autor: Ing. Stanislava Kolářová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12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smtClean="0"/>
              <a:t>Vzdělávací oblast/Předmět/Téma: ČLOVĚK A PŘÍRODA / CHEMIE / ENERGIE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Druh učebního materiálu: PREZENTACE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smtClean="0"/>
              <a:t>Metodický list:	 NE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Anotace: Formou prezentace seznámení s pojmem jaderná energie, s významnými osobnostmi v oboru jaderné energie, s možností a příklady využití a zneužití jaderné energie. Prezentace zároveň slouží jako podklad pro zápis do sešitu.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Ověřeno ve třídě: 9. A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Datum ověření: 19.1. 2012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Prohlášení: Prohlašuji, že při tvorbě výukového materiálu jsem respektoval(a) všeobecně užívané právní a morální zvyklosti, autorská a jiná práva třetích osob, zejména práva duševního vlastnictví (např. práva k obchodní firmě, autorská práva k software, k filmovým, hudebníma fotografickým dílům nebo práva k ochranným známkám) dle zákona 121/2000 Sb. (autorský zákon). Nesu veškerou právní odpovědnost za obsah a původ svého díla. Prohlašuji dále, že výše uvedený materiál jsem ověřil(a)  ve výuce a provedl(a) o tom zápis do TK.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200" smtClean="0"/>
              <a:t>Datum:	 19.1. 2012 		Podpis: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 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Obdélník 4"/>
          <p:cNvSpPr>
            <a:spLocks noChangeArrowheads="1"/>
          </p:cNvSpPr>
          <p:nvPr/>
        </p:nvSpPr>
        <p:spPr bwMode="auto">
          <a:xfrm>
            <a:off x="0" y="476250"/>
            <a:ext cx="9144000" cy="3503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cs-CZ" sz="3200" b="1">
                <a:latin typeface="Calibri" pitchFamily="34" charset="0"/>
                <a:ea typeface="Calibri" pitchFamily="34" charset="0"/>
                <a:cs typeface="Times New Roman" pitchFamily="18" charset="0"/>
              </a:rPr>
              <a:t>Jaderná energie</a:t>
            </a:r>
          </a:p>
          <a:p>
            <a:pPr eaLnBrk="0" hangingPunct="0"/>
            <a:endParaRPr lang="cs-CZ" sz="3200" b="1">
              <a:latin typeface="Franklin Gothic Book"/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3200">
                <a:latin typeface="Calibri" pitchFamily="34" charset="0"/>
                <a:ea typeface="Calibri" pitchFamily="34" charset="0"/>
                <a:cs typeface="Times New Roman" pitchFamily="18" charset="0"/>
              </a:rPr>
              <a:t>chemická reakce – změny v obalu atomu</a:t>
            </a:r>
            <a:endParaRPr lang="cs-CZ" sz="3200">
              <a:latin typeface="Franklin Gothic Book"/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3200">
                <a:latin typeface="Calibri" pitchFamily="34" charset="0"/>
                <a:ea typeface="Calibri" pitchFamily="34" charset="0"/>
                <a:cs typeface="Times New Roman" pitchFamily="18" charset="0"/>
              </a:rPr>
              <a:t>x</a:t>
            </a:r>
            <a:endParaRPr lang="cs-CZ" sz="3200">
              <a:latin typeface="Franklin Gothic Book"/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3200">
                <a:latin typeface="Calibri" pitchFamily="34" charset="0"/>
                <a:ea typeface="Calibri" pitchFamily="34" charset="0"/>
                <a:cs typeface="Times New Roman" pitchFamily="18" charset="0"/>
              </a:rPr>
              <a:t>jaderná reakce – energie vzniká změnou struktury jádra atomu</a:t>
            </a:r>
          </a:p>
          <a:p>
            <a:pPr eaLnBrk="0" hangingPunct="0"/>
            <a:endParaRPr lang="cs-CZ" sz="3200">
              <a:latin typeface="Franklin Gothic Book"/>
              <a:ea typeface="Calibri" pitchFamily="34" charset="0"/>
              <a:cs typeface="Times New Roman" pitchFamily="18" charset="0"/>
            </a:endParaRPr>
          </a:p>
        </p:txBody>
      </p:sp>
      <p:pic>
        <p:nvPicPr>
          <p:cNvPr id="14338" name="Picture 5" descr="220px-Kernzerfal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00338" y="3716338"/>
            <a:ext cx="3240087" cy="2651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0" y="0"/>
            <a:ext cx="30543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Zápis do sešitu:</a:t>
            </a:r>
          </a:p>
        </p:txBody>
      </p:sp>
      <p:sp>
        <p:nvSpPr>
          <p:cNvPr id="14340" name="TextovéPole 4"/>
          <p:cNvSpPr txBox="1">
            <a:spLocks noChangeArrowheads="1"/>
          </p:cNvSpPr>
          <p:nvPr/>
        </p:nvSpPr>
        <p:spPr bwMode="auto">
          <a:xfrm>
            <a:off x="5867400" y="6488113"/>
            <a:ext cx="9223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obr. č. 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/>
          </p:cNvSpPr>
          <p:nvPr>
            <p:ph type="title"/>
          </p:nvPr>
        </p:nvSpPr>
        <p:spPr bwMode="auto"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endParaRPr lang="cs-CZ" cap="none" smtClean="0">
              <a:effectLst/>
            </a:endParaRPr>
          </a:p>
        </p:txBody>
      </p:sp>
      <p:sp>
        <p:nvSpPr>
          <p:cNvPr id="15362" name="Rectangle 3"/>
          <p:cNvSpPr>
            <a:spLocks noGrp="1"/>
          </p:cNvSpPr>
          <p:nvPr>
            <p:ph idx="1"/>
          </p:nvPr>
        </p:nvSpPr>
        <p:spPr>
          <a:xfrm>
            <a:off x="304800" y="1554163"/>
            <a:ext cx="5995988" cy="5303837"/>
          </a:xfrm>
        </p:spPr>
        <p:txBody>
          <a:bodyPr/>
          <a:lstStyle/>
          <a:p>
            <a:pPr>
              <a:lnSpc>
                <a:spcPct val="90000"/>
              </a:lnSpc>
              <a:buFont typeface="Wingdings 2" pitchFamily="18" charset="2"/>
              <a:buNone/>
            </a:pPr>
            <a:r>
              <a:rPr lang="cs-CZ" b="1" smtClean="0">
                <a:solidFill>
                  <a:schemeClr val="tx1"/>
                </a:solidFill>
                <a:latin typeface="Arial" charset="0"/>
              </a:rPr>
              <a:t>Antoine Henri Becquerel</a:t>
            </a:r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>
                <a:latin typeface="Arial" charset="0"/>
              </a:rPr>
              <a:t>(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15. 12 1852 – 25. 8. 1908) </a:t>
            </a:r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r>
              <a:rPr lang="cs-CZ" b="1" smtClean="0">
                <a:solidFill>
                  <a:schemeClr val="tx1"/>
                </a:solidFill>
                <a:latin typeface="Arial" charset="0"/>
              </a:rPr>
              <a:t> 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– díky osvícení fotografického papíru začal bádání průběhu radioaktivity</a:t>
            </a:r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endParaRPr lang="cs-CZ" smtClean="0">
              <a:solidFill>
                <a:schemeClr val="tx1"/>
              </a:solidFill>
              <a:latin typeface="Arial" charset="0"/>
            </a:endParaRPr>
          </a:p>
          <a:p>
            <a:pPr>
              <a:lnSpc>
                <a:spcPct val="90000"/>
              </a:lnSpc>
            </a:pPr>
            <a:r>
              <a:rPr lang="cs-CZ" smtClean="0">
                <a:solidFill>
                  <a:schemeClr val="tx1"/>
                </a:solidFill>
                <a:latin typeface="Arial" charset="0"/>
              </a:rPr>
              <a:t>Radioaktivita přirozená – samovolný rozklad jader (např. atom uranu </a:t>
            </a:r>
            <a:r>
              <a:rPr lang="cs-CZ" baseline="-25000" smtClean="0">
                <a:solidFill>
                  <a:schemeClr val="tx1"/>
                </a:solidFill>
                <a:latin typeface="Arial" charset="0"/>
              </a:rPr>
              <a:t>23892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U, </a:t>
            </a:r>
            <a:r>
              <a:rPr lang="cs-CZ" baseline="-25000" smtClean="0">
                <a:solidFill>
                  <a:schemeClr val="tx1"/>
                </a:solidFill>
                <a:latin typeface="Arial" charset="0"/>
              </a:rPr>
              <a:t>23592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U)</a:t>
            </a:r>
            <a:endParaRPr lang="cs-CZ" smtClean="0"/>
          </a:p>
        </p:txBody>
      </p:sp>
      <p:pic>
        <p:nvPicPr>
          <p:cNvPr id="15363" name="Picture 6" descr="Henri Becquere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84888" y="2276475"/>
            <a:ext cx="2795587" cy="316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4" name="TextovéPole 4"/>
          <p:cNvSpPr txBox="1">
            <a:spLocks noChangeArrowheads="1"/>
          </p:cNvSpPr>
          <p:nvPr/>
        </p:nvSpPr>
        <p:spPr bwMode="auto">
          <a:xfrm>
            <a:off x="7740650" y="5445125"/>
            <a:ext cx="8683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obr. č.2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0"/>
          <p:cNvSpPr>
            <a:spLocks noGrp="1"/>
          </p:cNvSpPr>
          <p:nvPr>
            <p:ph type="title"/>
          </p:nvPr>
        </p:nvSpPr>
        <p:spPr bwMode="auto">
          <a:xfrm>
            <a:off x="250825" y="476250"/>
            <a:ext cx="8686800" cy="838200"/>
          </a:xfrm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cs-CZ" b="1" cap="none" smtClean="0">
                <a:solidFill>
                  <a:schemeClr val="tx1"/>
                </a:solidFill>
                <a:effectLst/>
                <a:latin typeface="Arial" charset="0"/>
              </a:rPr>
              <a:t>manželé Curie</a:t>
            </a:r>
          </a:p>
        </p:txBody>
      </p:sp>
      <p:pic>
        <p:nvPicPr>
          <p:cNvPr id="16386" name="Picture 5" descr="Pierre Curie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003800" y="1773238"/>
            <a:ext cx="3313113" cy="4298950"/>
          </a:xfrm>
        </p:spPr>
      </p:pic>
      <p:sp>
        <p:nvSpPr>
          <p:cNvPr id="16387" name="Rectangle 3"/>
          <p:cNvSpPr>
            <a:spLocks noGrp="1"/>
          </p:cNvSpPr>
          <p:nvPr>
            <p:ph type="body" sz="half" idx="4294967295"/>
          </p:nvPr>
        </p:nvSpPr>
        <p:spPr>
          <a:xfrm>
            <a:off x="179388" y="3284538"/>
            <a:ext cx="8964612" cy="373380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endParaRPr lang="cs-CZ" smtClean="0">
              <a:solidFill>
                <a:schemeClr val="tx1"/>
              </a:solidFill>
              <a:latin typeface="Arial" charset="0"/>
            </a:endParaRPr>
          </a:p>
          <a:p>
            <a:endParaRPr lang="cs-CZ" sz="2800" smtClean="0">
              <a:solidFill>
                <a:schemeClr val="tx1"/>
              </a:solidFill>
              <a:latin typeface="Arial" charset="0"/>
            </a:endParaRPr>
          </a:p>
        </p:txBody>
      </p:sp>
      <p:pic>
        <p:nvPicPr>
          <p:cNvPr id="16388" name="Picture 9" descr="Maria Curie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0" y="1773238"/>
            <a:ext cx="2770188" cy="4111625"/>
          </a:xfrm>
        </p:spPr>
      </p:pic>
      <p:sp>
        <p:nvSpPr>
          <p:cNvPr id="16389" name="Obdélník 5"/>
          <p:cNvSpPr>
            <a:spLocks noChangeArrowheads="1"/>
          </p:cNvSpPr>
          <p:nvPr/>
        </p:nvSpPr>
        <p:spPr bwMode="auto">
          <a:xfrm>
            <a:off x="323850" y="1196975"/>
            <a:ext cx="82089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3200">
                <a:latin typeface="Franklin Gothic Book"/>
              </a:rPr>
              <a:t> navázali na výzkum Becquerela</a:t>
            </a:r>
          </a:p>
        </p:txBody>
      </p:sp>
      <p:sp>
        <p:nvSpPr>
          <p:cNvPr id="16390" name="TextovéPole 6"/>
          <p:cNvSpPr txBox="1">
            <a:spLocks noChangeArrowheads="1"/>
          </p:cNvSpPr>
          <p:nvPr/>
        </p:nvSpPr>
        <p:spPr bwMode="auto">
          <a:xfrm>
            <a:off x="2700338" y="6092825"/>
            <a:ext cx="9207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obr. č. 3</a:t>
            </a:r>
          </a:p>
        </p:txBody>
      </p:sp>
      <p:sp>
        <p:nvSpPr>
          <p:cNvPr id="16391" name="TextovéPole 7"/>
          <p:cNvSpPr txBox="1">
            <a:spLocks noChangeArrowheads="1"/>
          </p:cNvSpPr>
          <p:nvPr/>
        </p:nvSpPr>
        <p:spPr bwMode="auto">
          <a:xfrm>
            <a:off x="7524750" y="6165850"/>
            <a:ext cx="9207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obr. č. 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izotopy</a:t>
            </a: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  <a:latin typeface="Arial" charset="0"/>
              </a:rPr>
              <a:t>atomy téhož prvku se stejným počtem protonů, ale rozdílným počtem neutronů</a:t>
            </a:r>
          </a:p>
          <a:p>
            <a:endParaRPr lang="cs-CZ" smtClean="0">
              <a:solidFill>
                <a:schemeClr val="tx1"/>
              </a:solidFill>
              <a:latin typeface="Arial" charset="0"/>
            </a:endParaRPr>
          </a:p>
          <a:p>
            <a:r>
              <a:rPr lang="cs-CZ" smtClean="0">
                <a:solidFill>
                  <a:schemeClr val="tx1"/>
                </a:solidFill>
                <a:latin typeface="Arial" charset="0"/>
              </a:rPr>
              <a:t>izotopy, jejichž jádra se samovolně přeměňují, jsou </a:t>
            </a:r>
            <a:r>
              <a:rPr lang="cs-CZ" b="1" smtClean="0">
                <a:solidFill>
                  <a:schemeClr val="tx1"/>
                </a:solidFill>
                <a:latin typeface="Arial" charset="0"/>
              </a:rPr>
              <a:t>radioaktivní izotopy</a:t>
            </a: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Obdélník 3"/>
          <p:cNvSpPr>
            <a:spLocks noChangeArrowheads="1"/>
          </p:cNvSpPr>
          <p:nvPr/>
        </p:nvSpPr>
        <p:spPr bwMode="auto">
          <a:xfrm>
            <a:off x="539750" y="2276475"/>
            <a:ext cx="4572000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buFontTx/>
              <a:buChar char="•"/>
            </a:pPr>
            <a:r>
              <a:rPr lang="cs-CZ" sz="3200">
                <a:latin typeface="Calibri" pitchFamily="34" charset="0"/>
              </a:rPr>
              <a:t>záření alfa</a:t>
            </a:r>
            <a:endParaRPr lang="cs-CZ" sz="3200">
              <a:latin typeface="Franklin Gothic Book"/>
            </a:endParaRPr>
          </a:p>
          <a:p>
            <a:pPr eaLnBrk="0" hangingPunct="0">
              <a:buFontTx/>
              <a:buChar char="•"/>
            </a:pPr>
            <a:r>
              <a:rPr lang="cs-CZ" sz="3200">
                <a:latin typeface="Calibri" pitchFamily="34" charset="0"/>
              </a:rPr>
              <a:t>záření beta</a:t>
            </a:r>
            <a:endParaRPr lang="cs-CZ" sz="3200">
              <a:latin typeface="Franklin Gothic Book"/>
            </a:endParaRPr>
          </a:p>
          <a:p>
            <a:pPr eaLnBrk="0" hangingPunct="0">
              <a:buFontTx/>
              <a:buChar char="•"/>
            </a:pPr>
            <a:r>
              <a:rPr lang="cs-CZ" sz="3200">
                <a:latin typeface="Calibri" pitchFamily="34" charset="0"/>
              </a:rPr>
              <a:t>záření gama</a:t>
            </a:r>
            <a:endParaRPr lang="cs-CZ" sz="3200">
              <a:latin typeface="Franklin Gothic Book"/>
            </a:endParaRPr>
          </a:p>
        </p:txBody>
      </p:sp>
      <p:pic>
        <p:nvPicPr>
          <p:cNvPr id="18434" name="Picture 2" descr="C:\Users\test\Desktop\abs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1275" y="2420938"/>
            <a:ext cx="4459288" cy="316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5" name="TextovéPole 5"/>
          <p:cNvSpPr txBox="1">
            <a:spLocks noChangeArrowheads="1"/>
          </p:cNvSpPr>
          <p:nvPr/>
        </p:nvSpPr>
        <p:spPr bwMode="auto">
          <a:xfrm>
            <a:off x="611188" y="1052513"/>
            <a:ext cx="184150" cy="793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sz="2800">
              <a:latin typeface="Franklin Gothic Book"/>
            </a:endParaRPr>
          </a:p>
          <a:p>
            <a:endParaRPr lang="cs-CZ">
              <a:latin typeface="Franklin Gothic Book"/>
            </a:endParaRPr>
          </a:p>
        </p:txBody>
      </p:sp>
      <p:sp>
        <p:nvSpPr>
          <p:cNvPr id="18436" name="TextovéPole 11"/>
          <p:cNvSpPr txBox="1">
            <a:spLocks noChangeArrowheads="1"/>
          </p:cNvSpPr>
          <p:nvPr/>
        </p:nvSpPr>
        <p:spPr bwMode="auto">
          <a:xfrm>
            <a:off x="1331913" y="2708275"/>
            <a:ext cx="303212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sz="2800">
              <a:latin typeface="Franklin Gothic Book"/>
            </a:endParaRPr>
          </a:p>
          <a:p>
            <a:pPr>
              <a:buFontTx/>
              <a:buChar char="-"/>
            </a:pPr>
            <a:endParaRPr lang="cs-CZ" sz="2800">
              <a:latin typeface="Franklin Gothic Book"/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PRŮCHODNOST JEDNOTLIVÝCH DRUHŮ ZÁŘENÍ</a:t>
            </a:r>
            <a:endParaRPr lang="cs-CZ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0" y="0"/>
            <a:ext cx="30543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Zápis do sešitu:</a:t>
            </a:r>
          </a:p>
        </p:txBody>
      </p:sp>
      <p:sp>
        <p:nvSpPr>
          <p:cNvPr id="18439" name="TextovéPole 8"/>
          <p:cNvSpPr txBox="1">
            <a:spLocks noChangeArrowheads="1"/>
          </p:cNvSpPr>
          <p:nvPr/>
        </p:nvSpPr>
        <p:spPr bwMode="auto">
          <a:xfrm>
            <a:off x="7812088" y="5589588"/>
            <a:ext cx="9223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obr. č. 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/>
          </p:cNvSpPr>
          <p:nvPr>
            <p:ph type="title"/>
          </p:nvPr>
        </p:nvSpPr>
        <p:spPr bwMode="auto">
          <a:xfrm>
            <a:off x="304800" y="333375"/>
            <a:ext cx="8839200" cy="838200"/>
          </a:xfrm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cs-CZ" sz="3200" b="1" cap="none" smtClean="0">
                <a:effectLst/>
                <a:latin typeface="Arial" charset="0"/>
              </a:rPr>
              <a:t>Maria Curie-Skłodowska</a:t>
            </a:r>
            <a:r>
              <a:rPr lang="cs-CZ" sz="3200" cap="none" smtClean="0">
                <a:effectLst/>
                <a:latin typeface="Arial" charset="0"/>
              </a:rPr>
              <a:t> </a:t>
            </a:r>
            <a:r>
              <a:rPr lang="cs-CZ" sz="2800" cap="none" smtClean="0">
                <a:effectLst/>
                <a:latin typeface="Arial" charset="0"/>
              </a:rPr>
              <a:t>(7. 11.1867– 4. 7 1934)</a:t>
            </a:r>
          </a:p>
        </p:txBody>
      </p:sp>
      <p:sp>
        <p:nvSpPr>
          <p:cNvPr id="46083" name="Rectangle 3"/>
          <p:cNvSpPr>
            <a:spLocks noGrp="1"/>
          </p:cNvSpPr>
          <p:nvPr>
            <p:ph idx="1"/>
          </p:nvPr>
        </p:nvSpPr>
        <p:spPr>
          <a:xfrm>
            <a:off x="0" y="981075"/>
            <a:ext cx="9144000" cy="5732463"/>
          </a:xfrm>
        </p:spPr>
        <p:txBody>
          <a:bodyPr>
            <a:normAutofit lnSpcReduction="10000"/>
          </a:bodyPr>
          <a:lstStyle/>
          <a:p>
            <a:pPr fontAlgn="auto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>
              <a:latin typeface="Arial" charset="0"/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latin typeface="Arial" charset="0"/>
              </a:rPr>
              <a:t>významná vědkyně polského původu, většinu života působila ve Francii. Zabývala se výzkumy v oblasti fyziky a chemie.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>
              <a:latin typeface="Arial" charset="0"/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latin typeface="Arial" charset="0"/>
              </a:rPr>
              <a:t>V roce 1891 složila jako první žena v historii přijímací zkoušky na fakultu fyziky a chemie pařížské Sorbonny. Přes den studovala a po večerech doučovala-vydělávala si tak na živo-bytí. V roce 1893 získala licenciát a začala pracovat jako </a:t>
            </a:r>
            <a:r>
              <a:rPr lang="cs-CZ" dirty="0" err="1" smtClean="0">
                <a:latin typeface="Arial" charset="0"/>
              </a:rPr>
              <a:t>labo</a:t>
            </a:r>
            <a:r>
              <a:rPr lang="cs-CZ" dirty="0" smtClean="0">
                <a:latin typeface="Arial" charset="0"/>
              </a:rPr>
              <a:t>-</a:t>
            </a:r>
            <a:r>
              <a:rPr lang="cs-CZ" dirty="0" err="1" smtClean="0">
                <a:latin typeface="Arial" charset="0"/>
              </a:rPr>
              <a:t>rantka</a:t>
            </a:r>
            <a:r>
              <a:rPr lang="cs-CZ" dirty="0" smtClean="0">
                <a:latin typeface="Arial" charset="0"/>
              </a:rPr>
              <a:t> v průmyslové laboratoři. Současně dále studovala na Sorbonně a druhý licenciát, z matematiky, získala v roce 1894.</a:t>
            </a:r>
            <a:r>
              <a:rPr lang="cs-CZ" dirty="0" smtClean="0"/>
              <a:t> </a:t>
            </a:r>
            <a:endParaRPr lang="cs-CZ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92150"/>
            <a:ext cx="8686800" cy="4525963"/>
          </a:xfrm>
        </p:spPr>
        <p:txBody>
          <a:bodyPr>
            <a:normAutofit fontScale="92500" lnSpcReduction="20000"/>
          </a:bodyPr>
          <a:lstStyle/>
          <a:p>
            <a:pPr fontAlgn="auto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latin typeface="Arial" charset="0"/>
              </a:rPr>
              <a:t>Pod jejím osobním vedením byly též prováděny první výzkumy léčby rakoviny pomocí radioaktivity.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latin typeface="Arial" charset="0"/>
              </a:rPr>
              <a:t>Dvakrát byla vyznamenána Nobelovou cenou. Poprvé v r.1903 z fyziky spolu s manželem a H. Becquerelem za výzkumy radioaktivity, a podruhé 1911 z chemie za izolaci čistého radia. 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>
              <a:latin typeface="Arial" charset="0"/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u="sng" dirty="0" smtClean="0">
                <a:latin typeface="Arial" charset="0"/>
              </a:rPr>
              <a:t>K jejím největším úspěchům patří: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latin typeface="Arial" charset="0"/>
              </a:rPr>
              <a:t>teorie radioaktivity 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latin typeface="Arial" charset="0"/>
              </a:rPr>
              <a:t>technika dělení radioaktivních izotopů 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latin typeface="Arial" charset="0"/>
              </a:rPr>
              <a:t>objev dvou nových chemických prvků: radia a polonia. 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/>
          </p:cNvSpPr>
          <p:nvPr>
            <p:ph type="title"/>
          </p:nvPr>
        </p:nvSpPr>
        <p:spPr bwMode="auto"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cs-CZ" b="1" cap="none" smtClean="0">
                <a:solidFill>
                  <a:schemeClr val="tx1"/>
                </a:solidFill>
                <a:effectLst/>
                <a:latin typeface="Arial" charset="0"/>
              </a:rPr>
              <a:t>Jaderné havárie - Černobyl(1987)</a:t>
            </a:r>
          </a:p>
        </p:txBody>
      </p:sp>
      <p:sp>
        <p:nvSpPr>
          <p:cNvPr id="21506" name="Rectangle 3"/>
          <p:cNvSpPr>
            <a:spLocks noGrp="1"/>
          </p:cNvSpPr>
          <p:nvPr>
            <p:ph idx="1"/>
          </p:nvPr>
        </p:nvSpPr>
        <p:spPr>
          <a:xfrm>
            <a:off x="0" y="1628775"/>
            <a:ext cx="9144000" cy="4525963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mtClean="0">
                <a:latin typeface="Arial" charset="0"/>
              </a:rPr>
              <a:t>Historie města sahá do roku 1193. Před kozáckými válkami zde byl důležitý komunikační uzel a středisko obchodu. </a:t>
            </a:r>
          </a:p>
          <a:p>
            <a:pPr>
              <a:lnSpc>
                <a:spcPct val="80000"/>
              </a:lnSpc>
            </a:pPr>
            <a:endParaRPr lang="cs-CZ" smtClean="0">
              <a:latin typeface="Arial" charset="0"/>
            </a:endParaRPr>
          </a:p>
          <a:p>
            <a:pPr>
              <a:lnSpc>
                <a:spcPct val="80000"/>
              </a:lnSpc>
            </a:pPr>
            <a:r>
              <a:rPr lang="cs-CZ" smtClean="0">
                <a:latin typeface="Arial" charset="0"/>
              </a:rPr>
              <a:t>V 19. století zde převažovalo židovské obyvatelstvo (tehdy byl Černobyl také jedním z center chasidismu </a:t>
            </a:r>
            <a:r>
              <a:rPr lang="cs-CZ" sz="1800" smtClean="0">
                <a:latin typeface="Arial" charset="0"/>
              </a:rPr>
              <a:t>- židovské pietistické hnutí, které vzniklo na počátku 18. století v Haliči, dnes jihovýchodním Polsku a západní Ukrajině, kolem 1700–1760</a:t>
            </a:r>
            <a:r>
              <a:rPr lang="pl-PL" sz="1800" smtClean="0">
                <a:latin typeface="Arial" charset="0"/>
              </a:rPr>
              <a:t>; chasid je ten, kdo hlásá „co je mé, je tvé a co je tvé, je tvé“</a:t>
            </a:r>
            <a:r>
              <a:rPr lang="cs-CZ" smtClean="0">
                <a:latin typeface="Arial" charset="0"/>
              </a:rPr>
              <a:t>).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2000" smtClean="0">
              <a:solidFill>
                <a:schemeClr val="tx1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latin typeface="Arial" charset="0"/>
              </a:rPr>
              <a:t>Roku 1977 byl 18 kilometrů severně od města dobudován 1. reaktor Jaderné elektrárny Černobyl. 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latin typeface="Arial" charset="0"/>
              </a:rPr>
              <a:t>26. dubna 1986 v 1 hodinu 23 minut došlo na jejím 4. reaktorovém bloku k dosud největší zaznamenané havárii jaderné elektrárny. 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latin typeface="Arial" charset="0"/>
              </a:rPr>
              <a:t>Výbuch způsobil uvolnění velkého množství radioaktivních částic. Okolo 130 000 lidí z blízkého okolí bylo evakuováno.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/>
          </p:cNvSpPr>
          <p:nvPr>
            <p:ph type="title"/>
          </p:nvPr>
        </p:nvSpPr>
        <p:spPr bwMode="auto">
          <a:xfrm>
            <a:off x="323850" y="188913"/>
            <a:ext cx="8686800" cy="838200"/>
          </a:xfrm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cs-CZ" b="1" cap="none" smtClean="0">
                <a:solidFill>
                  <a:schemeClr val="tx1"/>
                </a:solidFill>
                <a:effectLst/>
                <a:latin typeface="Arial" charset="0"/>
              </a:rPr>
              <a:t>Jaderné havárie – Fukušima (2011)</a:t>
            </a:r>
          </a:p>
        </p:txBody>
      </p:sp>
      <p:sp>
        <p:nvSpPr>
          <p:cNvPr id="23554" name="Rectangle 3"/>
          <p:cNvSpPr>
            <a:spLocks noGrp="1"/>
          </p:cNvSpPr>
          <p:nvPr>
            <p:ph idx="1"/>
          </p:nvPr>
        </p:nvSpPr>
        <p:spPr>
          <a:xfrm>
            <a:off x="0" y="1557338"/>
            <a:ext cx="9324975" cy="4525962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3000" smtClean="0">
                <a:latin typeface="Arial" charset="0"/>
              </a:rPr>
              <a:t>11. března 2011, když bylo Japonsko zasaženo zemětřesením a tsunami. </a:t>
            </a:r>
          </a:p>
          <a:p>
            <a:pPr>
              <a:lnSpc>
                <a:spcPct val="80000"/>
              </a:lnSpc>
            </a:pPr>
            <a:endParaRPr lang="cs-CZ" sz="3000" smtClean="0">
              <a:latin typeface="Arial" charset="0"/>
            </a:endParaRPr>
          </a:p>
          <a:p>
            <a:pPr>
              <a:lnSpc>
                <a:spcPct val="80000"/>
              </a:lnSpc>
            </a:pPr>
            <a:r>
              <a:rPr lang="cs-CZ" sz="3000" smtClean="0">
                <a:latin typeface="Arial" charset="0"/>
              </a:rPr>
              <a:t>Na Mezinárodní stupnici jaderných událostí byla </a:t>
            </a:r>
            <a:r>
              <a:rPr lang="cs-CZ" smtClean="0">
                <a:latin typeface="Arial" charset="0"/>
              </a:rPr>
              <a:t>ohodnocena</a:t>
            </a:r>
            <a:r>
              <a:rPr lang="cs-CZ" sz="3000" smtClean="0">
                <a:latin typeface="Arial" charset="0"/>
              </a:rPr>
              <a:t> nejvyšším stupněm 7 (stejným stupněm jako havárie v Černobylu) a je považována za jednu z historicky nejkomplikovanějších. </a:t>
            </a:r>
          </a:p>
        </p:txBody>
      </p:sp>
      <p:pic>
        <p:nvPicPr>
          <p:cNvPr id="23555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63938" y="4508500"/>
            <a:ext cx="2570162" cy="234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6" name="Obdélník 4"/>
          <p:cNvSpPr>
            <a:spLocks noChangeArrowheads="1"/>
          </p:cNvSpPr>
          <p:nvPr/>
        </p:nvSpPr>
        <p:spPr bwMode="auto">
          <a:xfrm>
            <a:off x="6084888" y="6149975"/>
            <a:ext cx="28448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pl-PL" sz="2000">
                <a:latin typeface="Franklin Gothic Book"/>
              </a:rPr>
              <a:t>Ilustrace stavu reaktoru</a:t>
            </a:r>
          </a:p>
          <a:p>
            <a:r>
              <a:rPr lang="pl-PL" sz="2000">
                <a:latin typeface="Franklin Gothic Book"/>
              </a:rPr>
              <a:t> 1–4 po havárii</a:t>
            </a:r>
            <a:endParaRPr lang="cs-CZ" sz="2000">
              <a:latin typeface="Franklin Gothic Book"/>
            </a:endParaRPr>
          </a:p>
        </p:txBody>
      </p:sp>
      <p:sp>
        <p:nvSpPr>
          <p:cNvPr id="23557" name="TextovéPole 5"/>
          <p:cNvSpPr txBox="1">
            <a:spLocks noChangeArrowheads="1"/>
          </p:cNvSpPr>
          <p:nvPr/>
        </p:nvSpPr>
        <p:spPr bwMode="auto">
          <a:xfrm>
            <a:off x="6156325" y="5876925"/>
            <a:ext cx="9207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obr. č. 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mtClean="0">
                <a:latin typeface="Arial" charset="0"/>
              </a:rPr>
              <a:t>Informace o rozsahu havárie zveřejňované provozovatelem elektrárny a japonskou vládou byly v některých aspektech neúplné nebo nepravdivé.</a:t>
            </a:r>
          </a:p>
          <a:p>
            <a:pPr>
              <a:lnSpc>
                <a:spcPct val="80000"/>
              </a:lnSpc>
            </a:pPr>
            <a:r>
              <a:rPr lang="cs-CZ" smtClean="0">
                <a:latin typeface="Arial" charset="0"/>
              </a:rPr>
              <a:t>Havárii se nepodařilo plně dostat pod kontrolu ani po měsíci. V ochranném pásmu o průměru několika desítek kilometrů bylo evakuováno přes 200 000 lidí a událost byla celosvětově podnětem k politickým debatám o jaderné energetice.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/>
          </p:cNvSpPr>
          <p:nvPr>
            <p:ph type="title"/>
          </p:nvPr>
        </p:nvSpPr>
        <p:spPr bwMode="auto"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cs-CZ" cap="none" smtClean="0">
                <a:solidFill>
                  <a:schemeClr val="tx1"/>
                </a:solidFill>
                <a:effectLst/>
                <a:latin typeface="Arial" charset="0"/>
              </a:rPr>
              <a:t>Zneužití jaderné energie</a:t>
            </a:r>
          </a:p>
        </p:txBody>
      </p:sp>
      <p:sp>
        <p:nvSpPr>
          <p:cNvPr id="25602" name="Rectangle 3"/>
          <p:cNvSpPr>
            <a:spLocks noGrp="1"/>
          </p:cNvSpPr>
          <p:nvPr>
            <p:ph idx="1"/>
          </p:nvPr>
        </p:nvSpPr>
        <p:spPr>
          <a:xfrm>
            <a:off x="179388" y="1268413"/>
            <a:ext cx="8686800" cy="5589587"/>
          </a:xfrm>
        </p:spPr>
        <p:txBody>
          <a:bodyPr/>
          <a:lstStyle/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b="1" smtClean="0">
                <a:latin typeface="Arial" charset="0"/>
              </a:rPr>
              <a:t>II. světová válka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b="1" smtClean="0">
              <a:latin typeface="Arial" charset="0"/>
            </a:endParaRPr>
          </a:p>
          <a:p>
            <a:pPr>
              <a:lnSpc>
                <a:spcPct val="80000"/>
              </a:lnSpc>
            </a:pPr>
            <a:r>
              <a:rPr lang="cs-CZ" smtClean="0">
                <a:latin typeface="Arial" charset="0"/>
              </a:rPr>
              <a:t>9. srpna 1945 se Nagasaki stalo po Hirošimě druhým cílem atomového bombardování. Město bylo shodou okolností vybráno jako záložní cíl, protože nad primárním cílem, městem Kokura, byla příliš velká oblačnost. </a:t>
            </a:r>
          </a:p>
          <a:p>
            <a:pPr>
              <a:lnSpc>
                <a:spcPct val="80000"/>
              </a:lnSpc>
            </a:pPr>
            <a:endParaRPr lang="cs-CZ" smtClean="0">
              <a:latin typeface="Arial" charset="0"/>
            </a:endParaRPr>
          </a:p>
          <a:p>
            <a:pPr>
              <a:lnSpc>
                <a:spcPct val="80000"/>
              </a:lnSpc>
            </a:pPr>
            <a:r>
              <a:rPr lang="cs-CZ" smtClean="0">
                <a:latin typeface="Arial" charset="0"/>
              </a:rPr>
              <a:t>Jaderná puma s názvem Fat Man explodovala ve výšce 550 m nad městem a při výbuchu uvolnila energii odpovídající výbuchu 21 000 t TNT tedy 88 TJ.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76250"/>
            <a:ext cx="8229600" cy="6381750"/>
          </a:xfrm>
        </p:spPr>
        <p:txBody>
          <a:bodyPr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latin typeface="Arial" charset="0"/>
              </a:rPr>
              <a:t>Výbuch způsobil devastaci 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Arial" charset="0"/>
              </a:rPr>
              <a:t>	větší části města a okamžitou 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Arial" charset="0"/>
              </a:rPr>
              <a:t>    smrt asi 40 000 obyvatel. 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>
              <a:latin typeface="Arial" charset="0"/>
            </a:endParaRP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>
              <a:latin typeface="Arial" charset="0"/>
            </a:endParaRP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latin typeface="Arial" charset="0"/>
              </a:rPr>
              <a:t>Dalších 25 000 lidí bylo zraněno a tisíce dalších později zemřely na následky radioaktivního ozáření. 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>
              <a:latin typeface="Arial" charset="0"/>
            </a:endParaRP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>
              <a:latin typeface="Arial" charset="0"/>
            </a:endParaRP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>
              <a:latin typeface="Arial" charset="0"/>
            </a:endParaRP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>
                <a:latin typeface="Arial" charset="0"/>
              </a:rPr>
              <a:t>Celkem zahynulo asi 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Arial" charset="0"/>
              </a:rPr>
              <a:t>   74 000 obyvatel města.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  <p:pic>
        <p:nvPicPr>
          <p:cNvPr id="26626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24525" y="260350"/>
            <a:ext cx="3222625" cy="175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7" name="Obdélník 6"/>
          <p:cNvSpPr>
            <a:spLocks noChangeArrowheads="1"/>
          </p:cNvSpPr>
          <p:nvPr/>
        </p:nvSpPr>
        <p:spPr bwMode="auto">
          <a:xfrm>
            <a:off x="5651500" y="1989138"/>
            <a:ext cx="35845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Franklin Gothic Book"/>
              </a:rPr>
              <a:t>obr. č. 7 - Hirošima po atomovém útoku</a:t>
            </a:r>
          </a:p>
        </p:txBody>
      </p:sp>
      <p:pic>
        <p:nvPicPr>
          <p:cNvPr id="2662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88125" y="3644900"/>
            <a:ext cx="2376488" cy="297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9" name="Obdélník 7"/>
          <p:cNvSpPr>
            <a:spLocks noChangeArrowheads="1"/>
          </p:cNvSpPr>
          <p:nvPr/>
        </p:nvSpPr>
        <p:spPr bwMode="auto">
          <a:xfrm>
            <a:off x="4067175" y="4365625"/>
            <a:ext cx="2592388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Franklin Gothic Book"/>
              </a:rPr>
              <a:t>obr. č. 8 </a:t>
            </a:r>
          </a:p>
          <a:p>
            <a:r>
              <a:rPr lang="cs-CZ">
                <a:latin typeface="Franklin Gothic Book"/>
              </a:rPr>
              <a:t>Uvolněná energie byla dost silná, aby vypalovala do masa šatstvo jako jizvy.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5"/>
          <p:cNvSpPr>
            <a:spLocks noGrp="1"/>
          </p:cNvSpPr>
          <p:nvPr>
            <p:ph type="title"/>
          </p:nvPr>
        </p:nvSpPr>
        <p:spPr bwMode="auto"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cs-CZ" b="1" cap="none" smtClean="0">
                <a:effectLst/>
                <a:latin typeface="Arial" charset="0"/>
              </a:rPr>
              <a:t>Jaderný výbuch</a:t>
            </a:r>
          </a:p>
        </p:txBody>
      </p:sp>
      <p:sp>
        <p:nvSpPr>
          <p:cNvPr id="27650" name="Rectangle 3"/>
          <p:cNvSpPr>
            <a:spLocks noGrp="1"/>
          </p:cNvSpPr>
          <p:nvPr>
            <p:ph idx="1"/>
          </p:nvPr>
        </p:nvSpPr>
        <p:spPr>
          <a:xfrm>
            <a:off x="304800" y="1554163"/>
            <a:ext cx="8443913" cy="5303837"/>
          </a:xfrm>
        </p:spPr>
        <p:txBody>
          <a:bodyPr/>
          <a:lstStyle/>
          <a:p>
            <a:pPr marL="609600" indent="-609600">
              <a:buFontTx/>
              <a:buChar char="-"/>
            </a:pPr>
            <a:r>
              <a:rPr lang="cs-CZ" sz="2800" smtClean="0">
                <a:latin typeface="Arial" charset="0"/>
              </a:rPr>
              <a:t>důsledek prudkého uvolnění energie ze záměrně rychlé jaderné reakce. Jadernou reakcí může být štěpná reakce, jaderná fúze nebo několikafázová kombinace obou. Dosud bylo vždy k zahájení jaderné fúze použito štěpné reakce a čistě fúzní výbuch je zatím fikce.</a:t>
            </a:r>
          </a:p>
          <a:p>
            <a:pPr marL="609600" indent="-609600">
              <a:buFontTx/>
              <a:buChar char="-"/>
            </a:pPr>
            <a:endParaRPr lang="cs-CZ" sz="2800" smtClean="0">
              <a:latin typeface="Arial" charset="0"/>
            </a:endParaRPr>
          </a:p>
          <a:p>
            <a:pPr marL="609600" indent="-609600">
              <a:buFont typeface="Wingdings 2" pitchFamily="18" charset="2"/>
              <a:buNone/>
            </a:pPr>
            <a:r>
              <a:rPr lang="cs-CZ" sz="2800" smtClean="0">
                <a:solidFill>
                  <a:srgbClr val="7C4B3B"/>
                </a:solidFill>
                <a:latin typeface="Arial" charset="0"/>
              </a:rPr>
              <a:t>Při jaderném výbuchu vzniká:</a:t>
            </a:r>
          </a:p>
          <a:p>
            <a:pPr marL="609600" indent="-609600"/>
            <a:r>
              <a:rPr lang="cs-CZ" sz="2800" smtClean="0">
                <a:solidFill>
                  <a:srgbClr val="7C4B3B"/>
                </a:solidFill>
                <a:latin typeface="Arial" charset="0"/>
              </a:rPr>
              <a:t> tlaková vlna</a:t>
            </a:r>
          </a:p>
          <a:p>
            <a:pPr marL="609600" indent="-609600"/>
            <a:r>
              <a:rPr lang="cs-CZ" sz="2800" smtClean="0">
                <a:solidFill>
                  <a:srgbClr val="7C4B3B"/>
                </a:solidFill>
                <a:latin typeface="Arial" charset="0"/>
              </a:rPr>
              <a:t> tepelné a světelné záření</a:t>
            </a:r>
          </a:p>
          <a:p>
            <a:pPr marL="609600" indent="-609600"/>
            <a:r>
              <a:rPr lang="cs-CZ" sz="2800" smtClean="0">
                <a:solidFill>
                  <a:srgbClr val="7C4B3B"/>
                </a:solidFill>
                <a:latin typeface="Arial" charset="0"/>
              </a:rPr>
              <a:t> radioaktivní záření</a:t>
            </a:r>
          </a:p>
          <a:p>
            <a:pPr marL="609600" indent="-609600">
              <a:buFont typeface="Wingdings 2" pitchFamily="18" charset="2"/>
              <a:buNone/>
            </a:pPr>
            <a:endParaRPr lang="cs-CZ" sz="280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5"/>
          <p:cNvSpPr>
            <a:spLocks noGrp="1"/>
          </p:cNvSpPr>
          <p:nvPr>
            <p:ph type="title"/>
          </p:nvPr>
        </p:nvSpPr>
        <p:spPr bwMode="auto"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endParaRPr lang="cs-CZ" cap="none" smtClean="0">
              <a:effectLst/>
            </a:endParaRPr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795963" y="2133600"/>
            <a:ext cx="3024187" cy="2570163"/>
          </a:xfrm>
        </p:spPr>
      </p:pic>
      <p:sp>
        <p:nvSpPr>
          <p:cNvPr id="28675" name="Rectangle 3"/>
          <p:cNvSpPr>
            <a:spLocks noGrp="1"/>
          </p:cNvSpPr>
          <p:nvPr>
            <p:ph type="body" sz="half" idx="4294967295"/>
          </p:nvPr>
        </p:nvSpPr>
        <p:spPr>
          <a:xfrm>
            <a:off x="0" y="1341438"/>
            <a:ext cx="5346700" cy="5187950"/>
          </a:xfrm>
        </p:spPr>
        <p:txBody>
          <a:bodyPr/>
          <a:lstStyle/>
          <a:p>
            <a:r>
              <a:rPr lang="cs-CZ" smtClean="0">
                <a:latin typeface="Arial" charset="0"/>
              </a:rPr>
              <a:t>Atmosférické jaderné výbuchy jsou spojovány s „atomovým hřibem“, i když samotný hřib může nastat i při velkých chemických explozích a jsou možné jaderné exploze bez hřibu.</a:t>
            </a:r>
          </a:p>
          <a:p>
            <a:endParaRPr lang="cs-CZ" smtClean="0">
              <a:latin typeface="Arial" charset="0"/>
            </a:endParaRPr>
          </a:p>
          <a:p>
            <a:r>
              <a:rPr lang="cs-CZ" smtClean="0">
                <a:latin typeface="Arial" charset="0"/>
              </a:rPr>
              <a:t> </a:t>
            </a:r>
            <a:endParaRPr lang="cs-CZ" smtClean="0"/>
          </a:p>
        </p:txBody>
      </p:sp>
      <p:sp>
        <p:nvSpPr>
          <p:cNvPr id="28676" name="Rectangle 7"/>
          <p:cNvSpPr>
            <a:spLocks noChangeArrowheads="1"/>
          </p:cNvSpPr>
          <p:nvPr/>
        </p:nvSpPr>
        <p:spPr bwMode="auto">
          <a:xfrm>
            <a:off x="611188" y="5445125"/>
            <a:ext cx="80645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3200">
                <a:solidFill>
                  <a:schemeClr val="tx2"/>
                </a:solidFill>
                <a:latin typeface="Franklin Gothic Book"/>
              </a:rPr>
              <a:t>Nukleární výbuch produkuje značnou radiaci a množství radioaktivního odpadu.</a:t>
            </a:r>
          </a:p>
        </p:txBody>
      </p:sp>
      <p:sp>
        <p:nvSpPr>
          <p:cNvPr id="28677" name="Rectangle 8"/>
          <p:cNvSpPr>
            <a:spLocks noChangeArrowheads="1"/>
          </p:cNvSpPr>
          <p:nvPr/>
        </p:nvSpPr>
        <p:spPr bwMode="auto">
          <a:xfrm>
            <a:off x="5651500" y="4660900"/>
            <a:ext cx="3348038" cy="738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r>
              <a:rPr lang="cs-CZ" sz="1400">
                <a:latin typeface="Franklin Gothic Book"/>
              </a:rPr>
              <a:t>obr. č.9 </a:t>
            </a:r>
          </a:p>
          <a:p>
            <a:pPr eaLnBrk="0" hangingPunct="0"/>
            <a:r>
              <a:rPr lang="cs-CZ" sz="1400">
                <a:latin typeface="Franklin Gothic Book"/>
              </a:rPr>
              <a:t>Jaderný výbuch v rámci amerických testů ze dne 18. dubna 1953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549275"/>
            <a:ext cx="8686800" cy="6119813"/>
          </a:xfrm>
        </p:spPr>
        <p:txBody>
          <a:bodyPr>
            <a:normAutofit/>
          </a:bodyPr>
          <a:lstStyle/>
          <a:p>
            <a:pPr>
              <a:buFont typeface="Wingdings 2" pitchFamily="18" charset="2"/>
              <a:buNone/>
            </a:pPr>
            <a:r>
              <a:rPr lang="cs-CZ" u="sng" smtClean="0"/>
              <a:t>významné osobnost i jaderné energie:</a:t>
            </a:r>
          </a:p>
          <a:p>
            <a:r>
              <a:rPr lang="cs-CZ" smtClean="0"/>
              <a:t>Antoine Henri Becquerel – objev radioaktivity</a:t>
            </a:r>
          </a:p>
          <a:p>
            <a:r>
              <a:rPr lang="cs-CZ" smtClean="0"/>
              <a:t>manželé Curie – výzkum izotopů, radioaktivity</a:t>
            </a:r>
          </a:p>
          <a:p>
            <a:endParaRPr lang="cs-CZ" sz="1600" smtClean="0"/>
          </a:p>
          <a:p>
            <a:pPr>
              <a:buFont typeface="Wingdings 2" pitchFamily="18" charset="2"/>
              <a:buNone/>
            </a:pPr>
            <a:r>
              <a:rPr lang="cs-CZ" u="sng" smtClean="0"/>
              <a:t>využití jaderné energie</a:t>
            </a:r>
          </a:p>
          <a:p>
            <a:r>
              <a:rPr lang="cs-CZ" smtClean="0"/>
              <a:t>jaderné elektrárny</a:t>
            </a:r>
          </a:p>
          <a:p>
            <a:r>
              <a:rPr lang="cs-CZ" smtClean="0"/>
              <a:t>Slunce</a:t>
            </a:r>
          </a:p>
          <a:p>
            <a:pPr>
              <a:buFont typeface="Wingdings 2" pitchFamily="18" charset="2"/>
              <a:buNone/>
            </a:pPr>
            <a:endParaRPr lang="cs-CZ" sz="1600" smtClean="0"/>
          </a:p>
          <a:p>
            <a:pPr>
              <a:buFont typeface="Wingdings 2" pitchFamily="18" charset="2"/>
              <a:buNone/>
            </a:pPr>
            <a:r>
              <a:rPr lang="cs-CZ" u="sng" smtClean="0"/>
              <a:t>zneužití jaderné energie</a:t>
            </a:r>
            <a:r>
              <a:rPr lang="cs-CZ" smtClean="0"/>
              <a:t>		</a:t>
            </a:r>
            <a:r>
              <a:rPr lang="cs-CZ" u="sng" smtClean="0"/>
              <a:t>jaderné havárie:</a:t>
            </a:r>
          </a:p>
          <a:p>
            <a:r>
              <a:rPr lang="cs-CZ" smtClean="0"/>
              <a:t>jaderné pokusy			</a:t>
            </a:r>
            <a:r>
              <a:rPr lang="cs-CZ" b="1" smtClean="0">
                <a:solidFill>
                  <a:srgbClr val="D2A010"/>
                </a:solidFill>
              </a:rPr>
              <a:t>x</a:t>
            </a:r>
            <a:r>
              <a:rPr lang="cs-CZ" smtClean="0"/>
              <a:t> Černobil</a:t>
            </a:r>
          </a:p>
          <a:p>
            <a:r>
              <a:rPr lang="cs-CZ" smtClean="0"/>
              <a:t>svržení atomové bomby	</a:t>
            </a:r>
            <a:r>
              <a:rPr lang="cs-CZ" b="1" smtClean="0">
                <a:solidFill>
                  <a:srgbClr val="D2A010"/>
                </a:solidFill>
              </a:rPr>
              <a:t>x</a:t>
            </a:r>
            <a:r>
              <a:rPr lang="cs-CZ" smtClean="0"/>
              <a:t> Fukušima</a:t>
            </a:r>
          </a:p>
          <a:p>
            <a:endParaRPr lang="cs-CZ" smtClean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0" y="0"/>
            <a:ext cx="30543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Zápis do sešitu: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/>
          </p:cNvSpPr>
          <p:nvPr>
            <p:ph type="title"/>
          </p:nvPr>
        </p:nvSpPr>
        <p:spPr bwMode="auto">
          <a:xfrm>
            <a:off x="250825" y="333375"/>
            <a:ext cx="8686800" cy="838200"/>
          </a:xfrm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cs-CZ" cap="none" smtClean="0">
                <a:effectLst/>
              </a:rPr>
              <a:t>CITACE</a:t>
            </a:r>
          </a:p>
        </p:txBody>
      </p:sp>
      <p:sp>
        <p:nvSpPr>
          <p:cNvPr id="30722" name="Rectangle 3"/>
          <p:cNvSpPr>
            <a:spLocks noGrp="1"/>
          </p:cNvSpPr>
          <p:nvPr>
            <p:ph idx="1"/>
          </p:nvPr>
        </p:nvSpPr>
        <p:spPr>
          <a:xfrm>
            <a:off x="0" y="1125538"/>
            <a:ext cx="9144000" cy="5732462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2000" smtClean="0"/>
              <a:t>obr.č.1</a:t>
            </a:r>
            <a:endParaRPr lang="cs-CZ" sz="2000" smtClean="0">
              <a:hlinkClick r:id="rId2"/>
            </a:endParaRPr>
          </a:p>
          <a:p>
            <a:r>
              <a:rPr lang="cs-CZ" sz="2000" smtClean="0"/>
              <a:t>In wikipedia: the free encyklopeddia </a:t>
            </a:r>
            <a:r>
              <a:rPr lang="en-US" sz="2000" smtClean="0"/>
              <a:t>[</a:t>
            </a:r>
            <a:r>
              <a:rPr lang="cs-CZ" sz="2000" smtClean="0"/>
              <a:t>online</a:t>
            </a:r>
            <a:r>
              <a:rPr lang="en-US" sz="2000" smtClean="0"/>
              <a:t>]</a:t>
            </a:r>
            <a:r>
              <a:rPr lang="cs-CZ" sz="2000" smtClean="0"/>
              <a:t>. St.Petersburg (Florida): Wikipedia Foundation, 28. 9. 2005, last modifakated on 6. 1. 2012 </a:t>
            </a:r>
            <a:r>
              <a:rPr lang="en-US" sz="2000" smtClean="0"/>
              <a:t>[</a:t>
            </a:r>
            <a:r>
              <a:rPr lang="cs-CZ" sz="2000" smtClean="0"/>
              <a:t>cit.7.1.2012</a:t>
            </a:r>
            <a:r>
              <a:rPr lang="en-US" sz="2000" smtClean="0"/>
              <a:t>]</a:t>
            </a:r>
            <a:r>
              <a:rPr lang="cs-CZ" sz="2000" smtClean="0"/>
              <a:t>. Dostupné z WWW: </a:t>
            </a:r>
            <a:r>
              <a:rPr lang="cs-CZ" sz="2000" smtClean="0">
                <a:latin typeface="Arial" charset="0"/>
              </a:rPr>
              <a:t>http://cs.wikipedia.org/wiki/Jadern%C3%A1_energie</a:t>
            </a:r>
          </a:p>
          <a:p>
            <a:pPr>
              <a:buFont typeface="Wingdings 2" pitchFamily="18" charset="2"/>
              <a:buNone/>
            </a:pPr>
            <a:endParaRPr lang="cs-CZ" sz="800" smtClean="0"/>
          </a:p>
          <a:p>
            <a:pPr>
              <a:buFont typeface="Wingdings 2" pitchFamily="18" charset="2"/>
              <a:buNone/>
            </a:pPr>
            <a:r>
              <a:rPr lang="cs-CZ" sz="2000" smtClean="0"/>
              <a:t>snímek č. 3</a:t>
            </a:r>
            <a:endParaRPr lang="cs-CZ" sz="2000" smtClean="0">
              <a:hlinkClick r:id="rId2"/>
            </a:endParaRPr>
          </a:p>
          <a:p>
            <a:r>
              <a:rPr lang="cs-CZ" sz="2000" smtClean="0"/>
              <a:t>In wikipedia: the free encyklopeddia </a:t>
            </a:r>
            <a:r>
              <a:rPr lang="en-US" sz="2000" smtClean="0"/>
              <a:t>[</a:t>
            </a:r>
            <a:r>
              <a:rPr lang="cs-CZ" sz="2000" smtClean="0"/>
              <a:t>online</a:t>
            </a:r>
            <a:r>
              <a:rPr lang="en-US" sz="2000" smtClean="0"/>
              <a:t>]</a:t>
            </a:r>
            <a:r>
              <a:rPr lang="cs-CZ" sz="2000" smtClean="0"/>
              <a:t>. St.Petersburg (Florida): Wikipedia Foundation, 12. 12. 2005, last modifakated on 29. 8. 2011 </a:t>
            </a:r>
            <a:r>
              <a:rPr lang="en-US" sz="2000" smtClean="0"/>
              <a:t>[</a:t>
            </a:r>
            <a:r>
              <a:rPr lang="cs-CZ" sz="2000" smtClean="0"/>
              <a:t>cit.7.1.2012</a:t>
            </a:r>
            <a:r>
              <a:rPr lang="en-US" sz="2000" smtClean="0"/>
              <a:t>]</a:t>
            </a:r>
            <a:r>
              <a:rPr lang="cs-CZ" sz="2000" smtClean="0"/>
              <a:t>.Dostupné z WWW: </a:t>
            </a:r>
            <a:r>
              <a:rPr lang="cs-CZ" sz="2000" smtClean="0">
                <a:hlinkClick r:id="rId3"/>
              </a:rPr>
              <a:t>http://cs.wikipedia.org/wiki/Henri_Becquerel</a:t>
            </a:r>
            <a:endParaRPr lang="cs-CZ" sz="2000" smtClean="0"/>
          </a:p>
          <a:p>
            <a:pPr>
              <a:buFont typeface="Wingdings 2" pitchFamily="18" charset="2"/>
              <a:buNone/>
            </a:pPr>
            <a:endParaRPr lang="cs-CZ" sz="800" smtClean="0"/>
          </a:p>
          <a:p>
            <a:pPr>
              <a:buFont typeface="Wingdings 2" pitchFamily="18" charset="2"/>
              <a:buNone/>
            </a:pPr>
            <a:r>
              <a:rPr lang="cs-CZ" sz="2000" smtClean="0"/>
              <a:t>obr.č.3, snímky č. 7, 8</a:t>
            </a:r>
            <a:endParaRPr lang="cs-CZ" sz="2000" smtClean="0">
              <a:hlinkClick r:id="rId2"/>
            </a:endParaRPr>
          </a:p>
          <a:p>
            <a:r>
              <a:rPr lang="cs-CZ" sz="2000" smtClean="0"/>
              <a:t>In wikipedia: the free encyklopeddia </a:t>
            </a:r>
            <a:r>
              <a:rPr lang="en-US" sz="2000" smtClean="0"/>
              <a:t>[</a:t>
            </a:r>
            <a:r>
              <a:rPr lang="cs-CZ" sz="2000" smtClean="0"/>
              <a:t>online</a:t>
            </a:r>
            <a:r>
              <a:rPr lang="en-US" sz="2000" smtClean="0"/>
              <a:t>]</a:t>
            </a:r>
            <a:r>
              <a:rPr lang="cs-CZ" sz="2000" smtClean="0"/>
              <a:t>. St.Petersburg (Florida): Wikipedia Foundation, 26. 10. 2004, last modifakated on 4. 1. 2012 </a:t>
            </a:r>
            <a:r>
              <a:rPr lang="en-US" sz="2000" smtClean="0"/>
              <a:t>[</a:t>
            </a:r>
            <a:r>
              <a:rPr lang="cs-CZ" sz="2000" smtClean="0"/>
              <a:t>cit.7.1.2012</a:t>
            </a:r>
            <a:r>
              <a:rPr lang="en-US" sz="2000" smtClean="0"/>
              <a:t>]</a:t>
            </a:r>
            <a:r>
              <a:rPr lang="cs-CZ" sz="2000" smtClean="0"/>
              <a:t>.Dostupné z WWW: </a:t>
            </a:r>
            <a:r>
              <a:rPr lang="cs-CZ" sz="2000" smtClean="0">
                <a:latin typeface="Arial" charset="0"/>
                <a:hlinkClick r:id="rId4"/>
              </a:rPr>
              <a:t>http://cs.wikipedia.org/wiki/Marie_Curie</a:t>
            </a:r>
            <a:endParaRPr lang="cs-CZ" sz="2000" smtClean="0">
              <a:latin typeface="Arial" charset="0"/>
            </a:endParaRPr>
          </a:p>
          <a:p>
            <a:pPr>
              <a:buFont typeface="Wingdings 2" pitchFamily="18" charset="2"/>
              <a:buNone/>
            </a:pPr>
            <a:endParaRPr lang="cs-CZ" sz="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686800" cy="6524625"/>
          </a:xfrm>
        </p:spPr>
        <p:txBody>
          <a:bodyPr>
            <a:normAutofit/>
          </a:bodyPr>
          <a:lstStyle/>
          <a:p>
            <a:pPr>
              <a:buFont typeface="Wingdings 2" pitchFamily="18" charset="2"/>
              <a:buNone/>
            </a:pPr>
            <a:r>
              <a:rPr lang="cs-CZ" sz="2000" smtClean="0"/>
              <a:t>obr.č.4 </a:t>
            </a:r>
          </a:p>
          <a:p>
            <a:pPr>
              <a:buFont typeface="Wingdings 2" pitchFamily="18" charset="2"/>
              <a:buNone/>
            </a:pPr>
            <a:r>
              <a:rPr lang="cs-CZ" sz="2000" smtClean="0"/>
              <a:t>	In wikipedia: the free encyklopeddia </a:t>
            </a:r>
            <a:r>
              <a:rPr lang="en-US" sz="2000" smtClean="0"/>
              <a:t>[</a:t>
            </a:r>
            <a:r>
              <a:rPr lang="cs-CZ" sz="2000" smtClean="0"/>
              <a:t>online</a:t>
            </a:r>
            <a:r>
              <a:rPr lang="en-US" sz="2000" smtClean="0"/>
              <a:t>]</a:t>
            </a:r>
            <a:r>
              <a:rPr lang="cs-CZ" sz="2000" smtClean="0"/>
              <a:t>. St.Petersburg (Florida): Wikipedia Foundation, 26. 12. 2006, last modifakated on 29. 12. 2011</a:t>
            </a:r>
            <a:r>
              <a:rPr lang="en-US" sz="2000" smtClean="0"/>
              <a:t>[</a:t>
            </a:r>
            <a:r>
              <a:rPr lang="cs-CZ" sz="2000" smtClean="0"/>
              <a:t> cit.7.1.2012</a:t>
            </a:r>
            <a:r>
              <a:rPr lang="en-US" sz="2000" smtClean="0"/>
              <a:t>]</a:t>
            </a:r>
            <a:r>
              <a:rPr lang="cs-CZ" sz="2000" smtClean="0"/>
              <a:t>.Dostupné z WWW: </a:t>
            </a:r>
            <a:r>
              <a:rPr lang="cs-CZ" sz="2000" smtClean="0">
                <a:latin typeface="Arial" charset="0"/>
                <a:hlinkClick r:id="rId2"/>
              </a:rPr>
              <a:t>http://cs.wikipedia.org/wiki/Pierre_Curie</a:t>
            </a:r>
            <a:endParaRPr lang="cs-CZ" sz="2000" smtClean="0">
              <a:latin typeface="Arial" charset="0"/>
            </a:endParaRP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18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800" smtClean="0"/>
              <a:t>snímky č. 9, 10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800" smtClean="0"/>
              <a:t>	In wikipedia: the free encyklopeddia </a:t>
            </a:r>
            <a:r>
              <a:rPr lang="en-US" sz="1800" smtClean="0"/>
              <a:t>[</a:t>
            </a:r>
            <a:r>
              <a:rPr lang="cs-CZ" sz="1800" smtClean="0"/>
              <a:t>online</a:t>
            </a:r>
            <a:r>
              <a:rPr lang="en-US" sz="1800" smtClean="0"/>
              <a:t>]</a:t>
            </a:r>
            <a:r>
              <a:rPr lang="cs-CZ" sz="1800" smtClean="0"/>
              <a:t>. St.Petersburg (Florida): Wikipedia Foundation, 20. 5. 2005, last modifakated on 29. 12. 2011</a:t>
            </a:r>
            <a:r>
              <a:rPr lang="en-US" sz="1800" smtClean="0"/>
              <a:t>[</a:t>
            </a:r>
            <a:r>
              <a:rPr lang="cs-CZ" sz="1800" smtClean="0"/>
              <a:t> cit.7.1.2012</a:t>
            </a:r>
            <a:r>
              <a:rPr lang="en-US" sz="1800" smtClean="0"/>
              <a:t>]</a:t>
            </a:r>
            <a:r>
              <a:rPr lang="cs-CZ" sz="1800" smtClean="0"/>
              <a:t>.Dostupné z WWW:http://cs.wikipedia.org/wiki/Černobylská_havárie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18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800" smtClean="0"/>
              <a:t>snímky č. 11, 12</a:t>
            </a:r>
            <a:endParaRPr lang="cs-CZ" sz="1800" smtClean="0">
              <a:hlinkClick r:id="rId3"/>
            </a:endParaRPr>
          </a:p>
          <a:p>
            <a:pPr>
              <a:lnSpc>
                <a:spcPct val="80000"/>
              </a:lnSpc>
            </a:pPr>
            <a:r>
              <a:rPr lang="cs-CZ" sz="1800" smtClean="0"/>
              <a:t>In wikipedia: the free encyklopeddia </a:t>
            </a:r>
            <a:r>
              <a:rPr lang="en-US" sz="1800" smtClean="0"/>
              <a:t>[</a:t>
            </a:r>
            <a:r>
              <a:rPr lang="cs-CZ" sz="1800" smtClean="0"/>
              <a:t>online</a:t>
            </a:r>
            <a:r>
              <a:rPr lang="en-US" sz="1800" smtClean="0"/>
              <a:t>]</a:t>
            </a:r>
            <a:r>
              <a:rPr lang="cs-CZ" sz="1800" smtClean="0"/>
              <a:t>. St.Petersburg (Florida): Wikipedia Foundation, 13. 4. 2011, last modifakated on 29. 12. 2011 </a:t>
            </a:r>
            <a:r>
              <a:rPr lang="en-US" sz="1800" smtClean="0"/>
              <a:t>[</a:t>
            </a:r>
            <a:r>
              <a:rPr lang="cs-CZ" sz="1800" smtClean="0"/>
              <a:t>cit.7.1.2012</a:t>
            </a:r>
            <a:r>
              <a:rPr lang="en-US" sz="1800" smtClean="0"/>
              <a:t>]</a:t>
            </a:r>
            <a:r>
              <a:rPr lang="cs-CZ" sz="1800" smtClean="0"/>
              <a:t>.Dostupné z WWW: http://cs.wikipedia.org/wiki/Havárie_elektrárny_Fukušima_I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18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1800" smtClean="0"/>
              <a:t>snímky č. 13,14</a:t>
            </a:r>
            <a:endParaRPr lang="cs-CZ" sz="1800" smtClean="0">
              <a:hlinkClick r:id="rId3"/>
            </a:endParaRPr>
          </a:p>
          <a:p>
            <a:pPr>
              <a:lnSpc>
                <a:spcPct val="80000"/>
              </a:lnSpc>
            </a:pPr>
            <a:r>
              <a:rPr lang="cs-CZ" sz="1800" smtClean="0"/>
              <a:t>In wikipedia: the free encyklopeddia </a:t>
            </a:r>
            <a:r>
              <a:rPr lang="en-US" sz="1800" smtClean="0"/>
              <a:t>[</a:t>
            </a:r>
            <a:r>
              <a:rPr lang="cs-CZ" sz="1800" smtClean="0"/>
              <a:t>online</a:t>
            </a:r>
            <a:r>
              <a:rPr lang="en-US" sz="1800" smtClean="0"/>
              <a:t>]</a:t>
            </a:r>
            <a:r>
              <a:rPr lang="cs-CZ" sz="1800" smtClean="0"/>
              <a:t>. St.Petersburg (Florida): Wikipedia Foundation, 14. 2. 2010, last modifakated on 29. 12. 2011 </a:t>
            </a:r>
            <a:r>
              <a:rPr lang="en-US" sz="1800" smtClean="0"/>
              <a:t>[</a:t>
            </a:r>
            <a:r>
              <a:rPr lang="cs-CZ" sz="1800" smtClean="0"/>
              <a:t>cit.7.1.2012</a:t>
            </a:r>
            <a:r>
              <a:rPr lang="en-US" sz="1800" smtClean="0"/>
              <a:t>]</a:t>
            </a:r>
            <a:r>
              <a:rPr lang="cs-CZ" sz="1800" smtClean="0"/>
              <a:t>.Dostupné z WWW: </a:t>
            </a:r>
            <a:r>
              <a:rPr lang="cs-CZ" sz="1800" b="1" smtClean="0"/>
              <a:t>http://cs.wikipedia.org/wiki/Atomové_bombardování_Hirošimy_a_Nagasaki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1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/>
          </p:cNvSpPr>
          <p:nvPr>
            <p:ph type="title" idx="4294967295"/>
          </p:nvPr>
        </p:nvSpPr>
        <p:spPr bwMode="auto">
          <a:noFill/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endParaRPr lang="cs-CZ" cap="none" smtClean="0">
              <a:effectLst/>
            </a:endParaRPr>
          </a:p>
        </p:txBody>
      </p:sp>
      <p:sp>
        <p:nvSpPr>
          <p:cNvPr id="40963" name="Rectangle 3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000" smtClean="0"/>
              <a:t>obr.č.9</a:t>
            </a:r>
            <a:endParaRPr lang="cs-CZ" sz="2000" smtClean="0">
              <a:hlinkClick r:id="rId2"/>
            </a:endParaRPr>
          </a:p>
          <a:p>
            <a:pPr>
              <a:lnSpc>
                <a:spcPct val="80000"/>
              </a:lnSpc>
            </a:pPr>
            <a:r>
              <a:rPr lang="cs-CZ" sz="2000" smtClean="0"/>
              <a:t>In wikipedia: the free encyklopeddia </a:t>
            </a:r>
            <a:r>
              <a:rPr lang="en-US" sz="2000" smtClean="0"/>
              <a:t>[</a:t>
            </a:r>
            <a:r>
              <a:rPr lang="cs-CZ" sz="2000" smtClean="0"/>
              <a:t>online</a:t>
            </a:r>
            <a:r>
              <a:rPr lang="en-US" sz="2000" smtClean="0"/>
              <a:t>]</a:t>
            </a:r>
            <a:r>
              <a:rPr lang="cs-CZ" sz="2000" smtClean="0"/>
              <a:t>. St.Petersburg (Florida): Wikipedia Foundation, 15. 8. 2007, last modifakated on 24. 1. 2011 </a:t>
            </a:r>
            <a:r>
              <a:rPr lang="en-US" sz="2000" smtClean="0"/>
              <a:t>[</a:t>
            </a:r>
            <a:r>
              <a:rPr lang="cs-CZ" sz="2000" smtClean="0"/>
              <a:t>cit.7.1.2012</a:t>
            </a:r>
            <a:r>
              <a:rPr lang="en-US" sz="2000" smtClean="0"/>
              <a:t>]</a:t>
            </a:r>
            <a:r>
              <a:rPr lang="cs-CZ" sz="2000" smtClean="0"/>
              <a:t>.Dostupné z WWW: </a:t>
            </a:r>
            <a:r>
              <a:rPr lang="cs-CZ" sz="2000" smtClean="0">
                <a:latin typeface="Arial" charset="0"/>
                <a:hlinkClick r:id="rId3"/>
              </a:rPr>
              <a:t>http://cs.wikipedia.org/wiki/Jadern%C3%BD_v%C3%BDbuch</a:t>
            </a:r>
            <a:endParaRPr lang="cs-CZ" sz="2000" smtClean="0">
              <a:latin typeface="Arial" charset="0"/>
            </a:endParaRP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20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000" smtClean="0"/>
              <a:t>snímky č. 2, 5, 6</a:t>
            </a:r>
            <a:endParaRPr lang="cs-CZ" sz="2000" smtClean="0">
              <a:hlinkClick r:id="rId2"/>
            </a:endParaRPr>
          </a:p>
          <a:p>
            <a:pPr>
              <a:lnSpc>
                <a:spcPct val="80000"/>
              </a:lnSpc>
            </a:pPr>
            <a:r>
              <a:rPr lang="cs-CZ" sz="2000" b="1" smtClean="0"/>
              <a:t>Beneš.P, Pumpr V., Banýr J.: </a:t>
            </a:r>
            <a:r>
              <a:rPr lang="cs-CZ" sz="2000" i="1" smtClean="0"/>
              <a:t>Základy chemie 2.díl pro 2. stupeň základní školy, nižší ročníky víceletých gymnázií a střední školy. </a:t>
            </a:r>
            <a:r>
              <a:rPr lang="cs-CZ" sz="2000" smtClean="0"/>
              <a:t>Praha: Fortuna, 1999. 96 s. ISBN 80-7168-312-4 </a:t>
            </a:r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2000" smtClean="0"/>
          </a:p>
          <a:p>
            <a:pPr>
              <a:buFont typeface="Wingdings 2" pitchFamily="18" charset="2"/>
              <a:buChar char="Ò"/>
            </a:pPr>
            <a:r>
              <a:rPr lang="cs-CZ" sz="2000" smtClean="0"/>
              <a:t>Autorem materiálu a všech jeho částí, není-li uvedeno jinak, je Ing. Stanislava Kolářová.</a:t>
            </a:r>
          </a:p>
          <a:p>
            <a:endParaRPr lang="cs-CZ" sz="200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50</TotalTime>
  <Words>1162</Words>
  <Application>Microsoft Office PowerPoint</Application>
  <PresentationFormat>Předvádění na obrazovce (4:3)</PresentationFormat>
  <Paragraphs>148</Paragraphs>
  <Slides>20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20</vt:i4>
      </vt:variant>
    </vt:vector>
  </HeadingPairs>
  <TitlesOfParts>
    <vt:vector size="35" baseType="lpstr">
      <vt:lpstr>Franklin Gothic Book</vt:lpstr>
      <vt:lpstr>Arial</vt:lpstr>
      <vt:lpstr>Franklin Gothic Medium</vt:lpstr>
      <vt:lpstr>Wingdings 2</vt:lpstr>
      <vt:lpstr>Calibri</vt:lpstr>
      <vt:lpstr>Times New Roman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manželé Curie</vt:lpstr>
      <vt:lpstr>Snímek 5</vt:lpstr>
      <vt:lpstr>Snímek 6</vt:lpstr>
      <vt:lpstr>Maria Curie-Skłodowska (7. 11.1867– 4. 7 1934)</vt:lpstr>
      <vt:lpstr>Snímek 8</vt:lpstr>
      <vt:lpstr>Jaderné havárie - Černobyl(1987)</vt:lpstr>
      <vt:lpstr>Snímek 10</vt:lpstr>
      <vt:lpstr>Jaderné havárie – Fukušima (2011)</vt:lpstr>
      <vt:lpstr>Snímek 12</vt:lpstr>
      <vt:lpstr>Zneužití jaderné energie</vt:lpstr>
      <vt:lpstr>Snímek 14</vt:lpstr>
      <vt:lpstr>Jaderný výbuch</vt:lpstr>
      <vt:lpstr>Snímek 16</vt:lpstr>
      <vt:lpstr>Snímek 17</vt:lpstr>
      <vt:lpstr>CITACE</vt:lpstr>
      <vt:lpstr>Snímek 19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test</dc:creator>
  <cp:lastModifiedBy>Jaroslav Pešek</cp:lastModifiedBy>
  <cp:revision>6</cp:revision>
  <dcterms:created xsi:type="dcterms:W3CDTF">2012-01-07T19:18:02Z</dcterms:created>
  <dcterms:modified xsi:type="dcterms:W3CDTF">2012-06-20T17:24:02Z</dcterms:modified>
</cp:coreProperties>
</file>