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8"/>
  </p:notesMasterIdLst>
  <p:sldIdLst>
    <p:sldId id="257" r:id="rId2"/>
    <p:sldId id="273" r:id="rId3"/>
    <p:sldId id="256" r:id="rId4"/>
    <p:sldId id="258" r:id="rId5"/>
    <p:sldId id="264" r:id="rId6"/>
    <p:sldId id="266" r:id="rId7"/>
    <p:sldId id="279" r:id="rId8"/>
    <p:sldId id="267" r:id="rId9"/>
    <p:sldId id="259" r:id="rId10"/>
    <p:sldId id="277" r:id="rId11"/>
    <p:sldId id="268" r:id="rId12"/>
    <p:sldId id="269" r:id="rId13"/>
    <p:sldId id="289" r:id="rId14"/>
    <p:sldId id="270" r:id="rId15"/>
    <p:sldId id="263" r:id="rId16"/>
    <p:sldId id="285" r:id="rId17"/>
    <p:sldId id="262" r:id="rId18"/>
    <p:sldId id="271" r:id="rId19"/>
    <p:sldId id="281" r:id="rId20"/>
    <p:sldId id="283" r:id="rId21"/>
    <p:sldId id="287" r:id="rId22"/>
    <p:sldId id="284" r:id="rId23"/>
    <p:sldId id="260" r:id="rId24"/>
    <p:sldId id="288" r:id="rId25"/>
    <p:sldId id="286" r:id="rId26"/>
    <p:sldId id="282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A82"/>
    <a:srgbClr val="005A9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0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VY_32_INOVACE_02_VLASTIVĚDA </a:t>
          </a:r>
          <a:r>
            <a:rPr lang="cs-CZ" dirty="0" smtClean="0"/>
            <a:t>5.ROČNÍK_STŘEDNÍ ČECHY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STŘEDNÍ ČECHY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2763CA7C-181A-46C2-ADC1-E5C5B8153845}">
      <dgm:prSet/>
      <dgm:spPr/>
      <dgm:t>
        <a:bodyPr/>
        <a:lstStyle/>
        <a:p>
          <a:pPr algn="l" rtl="0"/>
          <a:r>
            <a:rPr lang="cs-CZ" dirty="0" smtClean="0"/>
            <a:t>Vytvořeno: srpen 2011</a:t>
          </a:r>
          <a:endParaRPr lang="cs-CZ" dirty="0"/>
        </a:p>
      </dgm:t>
    </dgm:pt>
    <dgm:pt modelId="{553F2B0E-0481-4DBD-A041-491ECCB49CF9}" type="parTrans" cxnId="{B3FD9462-DDCE-4EF2-8122-8D07F8E9F118}">
      <dgm:prSet/>
      <dgm:spPr/>
      <dgm:t>
        <a:bodyPr/>
        <a:lstStyle/>
        <a:p>
          <a:pPr algn="l"/>
          <a:endParaRPr lang="cs-CZ"/>
        </a:p>
      </dgm:t>
    </dgm:pt>
    <dgm:pt modelId="{0BA6DD69-8A96-4B91-97BF-BCC960222BF7}" type="sibTrans" cxnId="{B3FD9462-DDCE-4EF2-8122-8D07F8E9F118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925FE587-BC93-4891-9038-500364C50126}" type="pres">
      <dgm:prSet presAssocID="{2763CA7C-181A-46C2-ADC1-E5C5B8153845}" presName="vertSpace5" presStyleLbl="node1" presStyleIdx="3" presStyleCnt="6"/>
      <dgm:spPr/>
      <dgm:t>
        <a:bodyPr/>
        <a:lstStyle/>
        <a:p>
          <a:endParaRPr lang="cs-CZ"/>
        </a:p>
      </dgm:t>
    </dgm:pt>
    <dgm:pt modelId="{C009DAA2-756E-4A91-B4B6-BD693350D8CA}" type="pres">
      <dgm:prSet presAssocID="{2763CA7C-181A-46C2-ADC1-E5C5B8153845}" presName="circle5" presStyleLbl="node1" presStyleIdx="4" presStyleCnt="6"/>
      <dgm:spPr/>
      <dgm:t>
        <a:bodyPr/>
        <a:lstStyle/>
        <a:p>
          <a:endParaRPr lang="cs-CZ"/>
        </a:p>
      </dgm:t>
    </dgm:pt>
    <dgm:pt modelId="{2DC465F4-3778-4939-812A-E112A90C2A81}" type="pres">
      <dgm:prSet presAssocID="{2763CA7C-181A-46C2-ADC1-E5C5B8153845}" presName="rect5" presStyleLbl="alignAcc1" presStyleIdx="4" presStyleCnt="6"/>
      <dgm:spPr/>
      <dgm:t>
        <a:bodyPr/>
        <a:lstStyle/>
        <a:p>
          <a:endParaRPr lang="cs-CZ"/>
        </a:p>
      </dgm:t>
    </dgm:pt>
    <dgm:pt modelId="{CA9277E0-7C38-4DF5-9B61-E47FBDA49EBF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39F0FCBE-EE38-4CC8-922B-F8279BF09204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096282DB-A882-4E49-A8A7-7F92A7D5982C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53B04C-6B61-4313-99F2-9D4A4F40C2C7}" type="pres">
      <dgm:prSet presAssocID="{2763CA7C-181A-46C2-ADC1-E5C5B8153845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9552C2-B9E5-4C40-9FB7-E6E41757DD78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A2D1FB-21EF-4FCE-9430-219D123B1984}" type="presOf" srcId="{D8197B8C-B260-4A16-BDF4-0947B075E274}" destId="{25B08C86-7E15-44DC-BE7F-FFB55DD49D12}" srcOrd="0" destOrd="0" presId="urn:microsoft.com/office/officeart/2005/8/layout/target3"/>
    <dgm:cxn modelId="{AAF55BFF-763C-4073-8A67-A87E3BAA68E6}" type="presOf" srcId="{D1D4F407-5343-4D3F-B5B9-D407B03CAEB4}" destId="{AED2198E-93D5-4001-81B4-73124B309672}" srcOrd="1" destOrd="0" presId="urn:microsoft.com/office/officeart/2005/8/layout/target3"/>
    <dgm:cxn modelId="{9DE6A389-988B-4E4B-A54B-15658AD245A0}" type="presOf" srcId="{4C35D32F-0EAB-4CD7-82EE-45574DC2A586}" destId="{969552C2-B9E5-4C40-9FB7-E6E41757DD78}" srcOrd="1" destOrd="0" presId="urn:microsoft.com/office/officeart/2005/8/layout/target3"/>
    <dgm:cxn modelId="{DA550F53-AB8C-4225-8435-17F348E0F593}" type="presOf" srcId="{D8197B8C-B260-4A16-BDF4-0947B075E274}" destId="{5A5FFA88-C948-4069-8E93-59FA12366E83}" srcOrd="1" destOrd="0" presId="urn:microsoft.com/office/officeart/2005/8/layout/target3"/>
    <dgm:cxn modelId="{E21ABAA6-9ACA-4A3F-9EF3-C39B4B9F0F38}" type="presOf" srcId="{2763CA7C-181A-46C2-ADC1-E5C5B8153845}" destId="{2DC465F4-3778-4939-812A-E112A90C2A81}" srcOrd="0" destOrd="0" presId="urn:microsoft.com/office/officeart/2005/8/layout/target3"/>
    <dgm:cxn modelId="{B3FD9462-DDCE-4EF2-8122-8D07F8E9F118}" srcId="{757F3AB3-0718-4624-B441-E567A8F0AB56}" destId="{2763CA7C-181A-46C2-ADC1-E5C5B8153845}" srcOrd="4" destOrd="0" parTransId="{553F2B0E-0481-4DBD-A041-491ECCB49CF9}" sibTransId="{0BA6DD69-8A96-4B91-97BF-BCC960222BF7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04F3D43-11D5-4846-A778-EFBD7E6D62B4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86BA734-BF0F-4273-8A05-2AC559137961}" type="presOf" srcId="{D1B46980-6531-4606-95E6-44980827E919}" destId="{2BE915AB-18AA-4053-B92C-3BFC9ED204BB}" srcOrd="1" destOrd="0" presId="urn:microsoft.com/office/officeart/2005/8/layout/target3"/>
    <dgm:cxn modelId="{24AB916B-DB91-49E9-9FF0-B0AEBA09B11C}" type="presOf" srcId="{B651F6E3-6281-48DB-9319-2AEAFDAE7572}" destId="{6BB5E863-4638-4E1D-BFDE-399D028AC4ED}" srcOrd="1" destOrd="0" presId="urn:microsoft.com/office/officeart/2005/8/layout/target3"/>
    <dgm:cxn modelId="{1FC5373F-F3CD-4B42-8219-261594E3506C}" type="presOf" srcId="{757F3AB3-0718-4624-B441-E567A8F0AB56}" destId="{333A1088-737F-45CB-B68E-254E46348037}" srcOrd="0" destOrd="0" presId="urn:microsoft.com/office/officeart/2005/8/layout/target3"/>
    <dgm:cxn modelId="{4F763D87-B0E7-4C31-A8D8-75CC694F6AC3}" type="presOf" srcId="{4C35D32F-0EAB-4CD7-82EE-45574DC2A586}" destId="{096282DB-A882-4E49-A8A7-7F92A7D5982C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2A37F02B-A7AC-49B6-8607-A82AC4E72BCF}" type="presOf" srcId="{D1B46980-6531-4606-95E6-44980827E919}" destId="{6140AFEC-043D-4C43-A2F9-D0F5331DF3A3}" srcOrd="0" destOrd="0" presId="urn:microsoft.com/office/officeart/2005/8/layout/target3"/>
    <dgm:cxn modelId="{797469B7-A6D5-4145-84FB-F0CD22F46776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77BA90E-45B9-4064-80EF-3445D82C80B7}" type="presOf" srcId="{2763CA7C-181A-46C2-ADC1-E5C5B8153845}" destId="{E353B04C-6B61-4313-99F2-9D4A4F40C2C7}" srcOrd="1" destOrd="0" presId="urn:microsoft.com/office/officeart/2005/8/layout/target3"/>
    <dgm:cxn modelId="{6E30D8BC-AEEB-4005-A6F8-32E3CB7D074E}" type="presParOf" srcId="{333A1088-737F-45CB-B68E-254E46348037}" destId="{F5ABB229-8D3B-4694-996A-96F23CF14429}" srcOrd="0" destOrd="0" presId="urn:microsoft.com/office/officeart/2005/8/layout/target3"/>
    <dgm:cxn modelId="{A60BD5E3-5A83-4F8A-8637-C4FCFE4C0C2F}" type="presParOf" srcId="{333A1088-737F-45CB-B68E-254E46348037}" destId="{F41139FD-01EE-4571-8B17-4FB00FC51163}" srcOrd="1" destOrd="0" presId="urn:microsoft.com/office/officeart/2005/8/layout/target3"/>
    <dgm:cxn modelId="{B4281303-4F92-4B43-ABEB-2335C536D36E}" type="presParOf" srcId="{333A1088-737F-45CB-B68E-254E46348037}" destId="{D005CE8C-CC26-4C3E-AC11-E15060ECD759}" srcOrd="2" destOrd="0" presId="urn:microsoft.com/office/officeart/2005/8/layout/target3"/>
    <dgm:cxn modelId="{8C7986DB-4CD4-4E8E-867B-AB23263F4729}" type="presParOf" srcId="{333A1088-737F-45CB-B68E-254E46348037}" destId="{2C702D82-9B77-49B7-9568-BB8EB47C3372}" srcOrd="3" destOrd="0" presId="urn:microsoft.com/office/officeart/2005/8/layout/target3"/>
    <dgm:cxn modelId="{3C4E28F9-45FF-40F7-B649-5DEB01C3E434}" type="presParOf" srcId="{333A1088-737F-45CB-B68E-254E46348037}" destId="{A52A0455-90FF-4808-ABD0-F02540D31D5A}" srcOrd="4" destOrd="0" presId="urn:microsoft.com/office/officeart/2005/8/layout/target3"/>
    <dgm:cxn modelId="{C7D5BD3A-8ACF-4D94-BC71-E16D652E7386}" type="presParOf" srcId="{333A1088-737F-45CB-B68E-254E46348037}" destId="{6140AFEC-043D-4C43-A2F9-D0F5331DF3A3}" srcOrd="5" destOrd="0" presId="urn:microsoft.com/office/officeart/2005/8/layout/target3"/>
    <dgm:cxn modelId="{07008F7A-2361-413F-9F9B-695FA5E7A24F}" type="presParOf" srcId="{333A1088-737F-45CB-B68E-254E46348037}" destId="{9358AC05-5D7D-4327-9F80-1AD486AEA664}" srcOrd="6" destOrd="0" presId="urn:microsoft.com/office/officeart/2005/8/layout/target3"/>
    <dgm:cxn modelId="{1333B8A0-BB23-4B80-9D6B-8AD75AC50E0E}" type="presParOf" srcId="{333A1088-737F-45CB-B68E-254E46348037}" destId="{313FC574-E1CD-4FB4-B054-0B805CE0447D}" srcOrd="7" destOrd="0" presId="urn:microsoft.com/office/officeart/2005/8/layout/target3"/>
    <dgm:cxn modelId="{D38053B1-F6A4-431A-A352-EC6849B349A0}" type="presParOf" srcId="{333A1088-737F-45CB-B68E-254E46348037}" destId="{619D679B-A015-4ECF-8348-D1034C574F40}" srcOrd="8" destOrd="0" presId="urn:microsoft.com/office/officeart/2005/8/layout/target3"/>
    <dgm:cxn modelId="{9C43FBB0-6759-479C-B666-0F040194D798}" type="presParOf" srcId="{333A1088-737F-45CB-B68E-254E46348037}" destId="{322283A8-4A27-4CDA-BAE3-F381106A9174}" srcOrd="9" destOrd="0" presId="urn:microsoft.com/office/officeart/2005/8/layout/target3"/>
    <dgm:cxn modelId="{AA7A3246-D897-4AA2-8B73-DF4853ADAF2C}" type="presParOf" srcId="{333A1088-737F-45CB-B68E-254E46348037}" destId="{FFC9F71D-1B4F-4AD9-A4A6-86ADEFC8AF5C}" srcOrd="10" destOrd="0" presId="urn:microsoft.com/office/officeart/2005/8/layout/target3"/>
    <dgm:cxn modelId="{82F6E836-AA96-429F-B442-A825FD1B4DF1}" type="presParOf" srcId="{333A1088-737F-45CB-B68E-254E46348037}" destId="{25B08C86-7E15-44DC-BE7F-FFB55DD49D12}" srcOrd="11" destOrd="0" presId="urn:microsoft.com/office/officeart/2005/8/layout/target3"/>
    <dgm:cxn modelId="{BA109E87-0263-4583-A570-A09466A37C96}" type="presParOf" srcId="{333A1088-737F-45CB-B68E-254E46348037}" destId="{925FE587-BC93-4891-9038-500364C50126}" srcOrd="12" destOrd="0" presId="urn:microsoft.com/office/officeart/2005/8/layout/target3"/>
    <dgm:cxn modelId="{B6FA53CF-3F82-48C0-9799-3B045B15DD0C}" type="presParOf" srcId="{333A1088-737F-45CB-B68E-254E46348037}" destId="{C009DAA2-756E-4A91-B4B6-BD693350D8CA}" srcOrd="13" destOrd="0" presId="urn:microsoft.com/office/officeart/2005/8/layout/target3"/>
    <dgm:cxn modelId="{A7B6A158-6452-4C22-AF92-7DB2417BF809}" type="presParOf" srcId="{333A1088-737F-45CB-B68E-254E46348037}" destId="{2DC465F4-3778-4939-812A-E112A90C2A81}" srcOrd="14" destOrd="0" presId="urn:microsoft.com/office/officeart/2005/8/layout/target3"/>
    <dgm:cxn modelId="{763359C8-6CC6-49FE-A216-01A6CC5D0F5A}" type="presParOf" srcId="{333A1088-737F-45CB-B68E-254E46348037}" destId="{CA9277E0-7C38-4DF5-9B61-E47FBDA49EBF}" srcOrd="15" destOrd="0" presId="urn:microsoft.com/office/officeart/2005/8/layout/target3"/>
    <dgm:cxn modelId="{35A869E6-2F8B-4B4D-BD8A-4ADAF7B83CB1}" type="presParOf" srcId="{333A1088-737F-45CB-B68E-254E46348037}" destId="{39F0FCBE-EE38-4CC8-922B-F8279BF09204}" srcOrd="16" destOrd="0" presId="urn:microsoft.com/office/officeart/2005/8/layout/target3"/>
    <dgm:cxn modelId="{83C5E374-DC89-4431-9ADA-4DD09B7A55A1}" type="presParOf" srcId="{333A1088-737F-45CB-B68E-254E46348037}" destId="{096282DB-A882-4E49-A8A7-7F92A7D5982C}" srcOrd="17" destOrd="0" presId="urn:microsoft.com/office/officeart/2005/8/layout/target3"/>
    <dgm:cxn modelId="{6CE2C3D4-5FA2-49DE-8589-5A7CFA36EA58}" type="presParOf" srcId="{333A1088-737F-45CB-B68E-254E46348037}" destId="{AED2198E-93D5-4001-81B4-73124B309672}" srcOrd="18" destOrd="0" presId="urn:microsoft.com/office/officeart/2005/8/layout/target3"/>
    <dgm:cxn modelId="{9DAAD112-7297-460E-8238-1A5718ADC440}" type="presParOf" srcId="{333A1088-737F-45CB-B68E-254E46348037}" destId="{2BE915AB-18AA-4053-B92C-3BFC9ED204BB}" srcOrd="19" destOrd="0" presId="urn:microsoft.com/office/officeart/2005/8/layout/target3"/>
    <dgm:cxn modelId="{998A6A19-AB33-4264-8247-B201F0B5752F}" type="presParOf" srcId="{333A1088-737F-45CB-B68E-254E46348037}" destId="{6BB5E863-4638-4E1D-BFDE-399D028AC4ED}" srcOrd="20" destOrd="0" presId="urn:microsoft.com/office/officeart/2005/8/layout/target3"/>
    <dgm:cxn modelId="{9CD8B8E3-578E-4C8E-9EC6-D8359F5BC424}" type="presParOf" srcId="{333A1088-737F-45CB-B68E-254E46348037}" destId="{5A5FFA88-C948-4069-8E93-59FA12366E83}" srcOrd="21" destOrd="0" presId="urn:microsoft.com/office/officeart/2005/8/layout/target3"/>
    <dgm:cxn modelId="{4A068DC0-602D-47CC-8BFE-CA3C9C4C3E87}" type="presParOf" srcId="{333A1088-737F-45CB-B68E-254E46348037}" destId="{E353B04C-6B61-4313-99F2-9D4A4F40C2C7}" srcOrd="22" destOrd="0" presId="urn:microsoft.com/office/officeart/2005/8/layout/target3"/>
    <dgm:cxn modelId="{E8528B6E-5017-4986-9300-F5338ED39F7E}" type="presParOf" srcId="{333A1088-737F-45CB-B68E-254E46348037}" destId="{969552C2-B9E5-4C40-9FB7-E6E41757DD78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Alena Darebná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VY_32_INOVACE_02_VLASTIVĚDA </a:t>
          </a:r>
          <a:r>
            <a:rPr lang="cs-CZ" sz="1300" kern="1200" dirty="0" smtClean="0"/>
            <a:t>5.ROČNÍK_STŘEDNÍ ČECHY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STŘEDNÍ ČECHY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C009DAA2-756E-4A91-B4B6-BD693350D8CA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DC465F4-3778-4939-812A-E112A90C2A81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Vytvořeno: srpen 2011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39F0FCBE-EE38-4CC8-922B-F8279BF09204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6282DB-A882-4E49-A8A7-7F92A7D5982C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FB47BC-22BF-4901-8820-D3F6582C98AE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E786E5-93A6-4CD3-9EC2-30ED8EE538B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Hypertextový</a:t>
            </a:r>
            <a:r>
              <a:rPr lang="cs-CZ" baseline="0" dirty="0" smtClean="0"/>
              <a:t> odkaz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786E5-93A6-4CD3-9EC2-30ED8EE538B7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2A8154-41B4-4852-8A6B-F53B22379261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2D60C52-DD07-4670-B5EF-4DB3DDC500B2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14FB2D9-F3B9-41CC-9422-2E35E1259A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emepis.com/images/mapycr/krajecr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ristik.cz/cz/kraje/stredocesky-kraj/kategorie/krajina/prirodni-zajimavosti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7/76/Melnik_-_soutok1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upload.wikimedia.org/wikipedia/commons/thumb/d/dc/Pribramske_Hradcany.jpg/800px-Pribramske_Hradcany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kudyznudy.cz/Cestovani-po-CR/Regiony-CR/Stredni-Cechy.aspx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b/b3/Labe,_K%C5%99ivenice,_Elektr%C3%A1rna_M%C4%9Bln%C3%ADk,_%C5%98%C3%ADp_(leden_2007).jpg/800px-Labe,_K%C5%99ivenice,_Elektr%C3%A1rna_M%C4%9Bln%C3%ADk,_%C5%98%C3%ADp_(leden_2007).jpg" TargetMode="External"/><Relationship Id="rId7" Type="http://schemas.openxmlformats.org/officeDocument/2006/relationships/hyperlink" Target="http://upload.wikimedia.org/wikipedia/commons/thumb/d/d1/KUTNA_HORA_(js)_7.jpg/800px-KUTNA_HORA_(js)_7.jpg" TargetMode="External"/><Relationship Id="rId2" Type="http://schemas.openxmlformats.org/officeDocument/2006/relationships/hyperlink" Target="http://upload.wikimedia.org/wikipedia/commons/7/76/Melnik_-_soutok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a/aa/Cityscape_of_Kutn%C3%A1_Hora_-_Saint_James_church.jpg/800px-Cityscape_of_Kutn%C3%A1_Hora_-_Saint_James_church.jpg" TargetMode="External"/><Relationship Id="rId5" Type="http://schemas.openxmlformats.org/officeDocument/2006/relationships/hyperlink" Target="http://upload.wikimedia.org/wikipedia/commons/thumb/8/8d/Kolin_CZ_town_hall.JPG/800px-Kolin_CZ_town_hall.JPG" TargetMode="External"/><Relationship Id="rId4" Type="http://schemas.openxmlformats.org/officeDocument/2006/relationships/hyperlink" Target="http://upload.wikimedia.org/wikipedia/commons/thumb/9/93/George_of_Pod%C4%9Bbrady_Sq_monument.jpg/800px-George_of_Pod%C4%9Bbrady_Sq_monument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9/9d/Beroun,_D%C4%9Bd,_pohled_na_m%C4%9Bsto.jpg/800px-Beroun,_D%C4%9Bd,_pohled_na_m%C4%9Bsto.jpg" TargetMode="External"/><Relationship Id="rId2" Type="http://schemas.openxmlformats.org/officeDocument/2006/relationships/hyperlink" Target="http://upload.wikimedia.org/wikipedia/commons/b/b7/Mlad%C3%A1_Boleslav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thumb/2/2a/T%C3%BDnec_nad_Labem_od_jezu.jpg/800px-T%C3%BDnec_nad_Labem_od_jezu.jp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b/be/P%C5%99%C3%ADbram_letecky_1.jpg/789px-P%C5%99%C3%ADbram_letecky_1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d/d2/Melnik_-_zamek.jpg" TargetMode="External"/><Relationship Id="rId2" Type="http://schemas.openxmlformats.org/officeDocument/2006/relationships/hyperlink" Target="http://upload.wikimedia.org/wikipedia/commons/thumb/0/01/Polabi_zemedelstvi.JPG/800px-Polabi_zemedelstvi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8/8e/Undewater_formations_Baar.jpg/800px-Undewater_formations_Baar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4/40/Peter_Stehlik_2011.07.30_007.JPG/800px-Peter_Stehlik_2011.07.30_007.JPG" TargetMode="External"/><Relationship Id="rId3" Type="http://schemas.openxmlformats.org/officeDocument/2006/relationships/hyperlink" Target="http://upload.wikimedia.org/wikipedia/commons/thumb/c/c6/Krivoklat_castle_01.jpg/800px-Krivoklat_castle_01.jpg" TargetMode="External"/><Relationship Id="rId7" Type="http://schemas.openxmlformats.org/officeDocument/2006/relationships/hyperlink" Target="http://upload.wikimedia.org/wikipedia/commons/thumb/0/03/Cesky_Sternberk_aerial.jpg/717px-Cesky_Sternberk_aerial.jpg" TargetMode="External"/><Relationship Id="rId2" Type="http://schemas.openxmlformats.org/officeDocument/2006/relationships/hyperlink" Target="http://upload.wikimedia.org/wikipedia/commons/thumb/3/31/Burgkarlstein02.jpg/619px-Burgkarlstein0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2/29/Z%C3%A1mek_%C5%BDleby1.jpg/800px-Z%C3%A1mek_%C5%BDleby1.jpg" TargetMode="External"/><Relationship Id="rId5" Type="http://schemas.openxmlformats.org/officeDocument/2006/relationships/hyperlink" Target="http://upload.wikimedia.org/wikipedia/commons/thumb/2/29/Kolin_Bartolomej2.JPG/800px-Kolin_Bartolomej2.JPG" TargetMode="External"/><Relationship Id="rId4" Type="http://schemas.openxmlformats.org/officeDocument/2006/relationships/hyperlink" Target="http://upload.wikimedia.org/wikipedia/commons/thumb/2/2d/Konopiste_CZ_02.jpg/800px-Konopiste_CZ_02.jpg" TargetMode="External"/><Relationship Id="rId9" Type="http://schemas.openxmlformats.org/officeDocument/2006/relationships/hyperlink" Target="http://upload.wikimedia.org/wikipedia/commons/thumb/c/c3/Breznice_PB_CZ_chateau_598a.jpg/800px-Breznice_PB_CZ_chateau_598a.jpg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82636007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solidFill>
                  <a:schemeClr val="tx2"/>
                </a:solidFill>
              </a:rPr>
              <a:t>ANOTACE</a:t>
            </a:r>
            <a:endParaRPr lang="cs-CZ" sz="3200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Prezentace je určena žákům 5.tříd.</a:t>
            </a:r>
          </a:p>
          <a:p>
            <a:r>
              <a:rPr lang="cs-CZ" dirty="0" smtClean="0"/>
              <a:t>Seznámí je se základními údaji o </a:t>
            </a:r>
            <a:r>
              <a:rPr lang="cs-CZ" b="1" dirty="0" smtClean="0"/>
              <a:t>území středních Čech – krajina, podnebí, města </a:t>
            </a:r>
            <a:r>
              <a:rPr lang="cs-CZ" b="1" smtClean="0"/>
              <a:t>a zajímavosti.</a:t>
            </a:r>
            <a:endParaRPr lang="cs-CZ" b="1" dirty="0" smtClean="0"/>
          </a:p>
          <a:p>
            <a:r>
              <a:rPr lang="cs-CZ" dirty="0" smtClean="0"/>
              <a:t>Prezentace je obohacena o aktuální informace z internetových zdrojů.</a:t>
            </a:r>
          </a:p>
          <a:p>
            <a:r>
              <a:rPr lang="cs-CZ" dirty="0" smtClean="0"/>
              <a:t>Prezentace je zpracována jako doplňkový materiál k učebnici Vlastivědy – Putování po České republice (Alter)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Mapa ČR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4293096"/>
            <a:ext cx="3672408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Krajina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Střední Čechy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Česká tabule </a:t>
            </a:r>
            <a:r>
              <a:rPr lang="cs-CZ" dirty="0" smtClean="0"/>
              <a:t>- Středočeská pahorkatina, Polabská nížina, Brdy, Železné hory</a:t>
            </a:r>
          </a:p>
          <a:p>
            <a:endParaRPr lang="cs-CZ" dirty="0" smtClean="0">
              <a:hlinkClick r:id="rId3"/>
            </a:endParaRPr>
          </a:p>
          <a:p>
            <a:endParaRPr lang="cs-CZ" dirty="0" smtClean="0">
              <a:hlinkClick r:id="rId3"/>
            </a:endParaRPr>
          </a:p>
          <a:p>
            <a:r>
              <a:rPr lang="cs-CZ" dirty="0" smtClean="0">
                <a:hlinkClick r:id="rId3"/>
              </a:rPr>
              <a:t>přírodní zajímavosti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grpSp>
        <p:nvGrpSpPr>
          <p:cNvPr id="8" name="Skupina 7"/>
          <p:cNvGrpSpPr/>
          <p:nvPr/>
        </p:nvGrpSpPr>
        <p:grpSpPr>
          <a:xfrm>
            <a:off x="4572000" y="4005064"/>
            <a:ext cx="914400" cy="914400"/>
            <a:chOff x="4499992" y="3140968"/>
            <a:chExt cx="914400" cy="914400"/>
          </a:xfrm>
        </p:grpSpPr>
        <p:sp>
          <p:nvSpPr>
            <p:cNvPr id="6" name="Pěticípá hvězda 5"/>
            <p:cNvSpPr/>
            <p:nvPr/>
          </p:nvSpPr>
          <p:spPr>
            <a:xfrm rot="19182432">
              <a:off x="4499992" y="3140968"/>
              <a:ext cx="914400" cy="914400"/>
            </a:xfrm>
            <a:prstGeom prst="star5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Pěticípá hvězda 6"/>
            <p:cNvSpPr/>
            <p:nvPr/>
          </p:nvSpPr>
          <p:spPr>
            <a:xfrm>
              <a:off x="4499992" y="3140968"/>
              <a:ext cx="914400" cy="914400"/>
            </a:xfrm>
            <a:prstGeom prst="star5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lačítko akce: Informace 4">
              <a:hlinkClick r:id="" action="ppaction://noaction" highlightClick="1"/>
            </p:cNvPr>
            <p:cNvSpPr/>
            <p:nvPr/>
          </p:nvSpPr>
          <p:spPr>
            <a:xfrm>
              <a:off x="4788024" y="3501008"/>
              <a:ext cx="360040" cy="360040"/>
            </a:xfrm>
            <a:prstGeom prst="actionButtonInformation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Česká tabule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4" name="Zástupný symbol pro obsah 3" descr="IMG_19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Česká tabule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6" name="Zástupný symbol pro obsah 5" descr="IMG_19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Polabská nížina – </a:t>
            </a:r>
            <a:r>
              <a:rPr lang="cs-CZ" sz="3100" dirty="0" smtClean="0"/>
              <a:t>pohled směrem na Čáslav</a:t>
            </a:r>
            <a:endParaRPr lang="cs-CZ" sz="31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556792"/>
            <a:ext cx="6549892" cy="491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Vodstvo a podnebí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u="sng" dirty="0" smtClean="0">
                <a:solidFill>
                  <a:srgbClr val="002060"/>
                </a:solidFill>
              </a:rPr>
              <a:t>Řeky</a:t>
            </a:r>
            <a:r>
              <a:rPr lang="cs-CZ" dirty="0" smtClean="0"/>
              <a:t>: </a:t>
            </a:r>
          </a:p>
          <a:p>
            <a:r>
              <a:rPr lang="cs-CZ" dirty="0" smtClean="0"/>
              <a:t>u </a:t>
            </a:r>
            <a:r>
              <a:rPr lang="cs-CZ" dirty="0" smtClean="0">
                <a:solidFill>
                  <a:srgbClr val="0070C0"/>
                </a:solidFill>
                <a:hlinkClick r:id="rId2"/>
              </a:rPr>
              <a:t>Mělníka</a:t>
            </a:r>
            <a:r>
              <a:rPr lang="cs-CZ" dirty="0" smtClean="0"/>
              <a:t> se nejdelší česká řeka </a:t>
            </a:r>
            <a:r>
              <a:rPr lang="cs-CZ" dirty="0" smtClean="0">
                <a:solidFill>
                  <a:srgbClr val="7030A0"/>
                </a:solidFill>
              </a:rPr>
              <a:t>Vltava</a:t>
            </a:r>
            <a:r>
              <a:rPr lang="cs-CZ" dirty="0" smtClean="0"/>
              <a:t> (433 km) vlévá do </a:t>
            </a:r>
            <a:r>
              <a:rPr lang="cs-CZ" dirty="0" smtClean="0">
                <a:solidFill>
                  <a:srgbClr val="7030A0"/>
                </a:solidFill>
              </a:rPr>
              <a:t>Labe</a:t>
            </a:r>
            <a:r>
              <a:rPr lang="cs-CZ" dirty="0" smtClean="0"/>
              <a:t> 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Sázava</a:t>
            </a:r>
            <a:r>
              <a:rPr lang="cs-CZ" dirty="0" smtClean="0"/>
              <a:t> a </a:t>
            </a:r>
            <a:r>
              <a:rPr lang="cs-CZ" dirty="0" smtClean="0">
                <a:solidFill>
                  <a:srgbClr val="7030A0"/>
                </a:solidFill>
              </a:rPr>
              <a:t>Berounka </a:t>
            </a:r>
            <a:r>
              <a:rPr lang="cs-CZ" dirty="0" smtClean="0"/>
              <a:t>( ústí do Vltavy) – kolem rekreační oblasti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Želivská přehrada </a:t>
            </a:r>
            <a:r>
              <a:rPr lang="cs-CZ" dirty="0" smtClean="0"/>
              <a:t>– pitná voda pro Prahu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Jizera</a:t>
            </a:r>
            <a:r>
              <a:rPr lang="cs-CZ" dirty="0" smtClean="0"/>
              <a:t> – pravý přítok řeky Labe</a:t>
            </a:r>
          </a:p>
          <a:p>
            <a:pPr>
              <a:buNone/>
            </a:pPr>
            <a:r>
              <a:rPr lang="cs-CZ" u="sng" dirty="0" smtClean="0">
                <a:solidFill>
                  <a:srgbClr val="002060"/>
                </a:solidFill>
              </a:rPr>
              <a:t>Podnebí </a:t>
            </a:r>
            <a:r>
              <a:rPr lang="cs-CZ" dirty="0" smtClean="0">
                <a:solidFill>
                  <a:srgbClr val="002060"/>
                </a:solidFill>
              </a:rPr>
              <a:t>: </a:t>
            </a:r>
            <a:r>
              <a:rPr lang="cs-CZ" dirty="0" smtClean="0">
                <a:solidFill>
                  <a:schemeClr val="accent2"/>
                </a:solidFill>
              </a:rPr>
              <a:t>poměrně teplé </a:t>
            </a:r>
            <a:r>
              <a:rPr lang="cs-CZ" dirty="0" smtClean="0"/>
              <a:t>( krátké zimy, léto teplé a suché) – příznivé pro zemědělství</a:t>
            </a:r>
            <a:r>
              <a:rPr lang="cs-CZ" dirty="0" smtClean="0">
                <a:solidFill>
                  <a:schemeClr val="accent2"/>
                </a:solidFill>
              </a:rPr>
              <a:t> </a:t>
            </a:r>
            <a:endParaRPr lang="cs-CZ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Města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Praha</a:t>
            </a:r>
          </a:p>
          <a:p>
            <a:r>
              <a:rPr lang="cs-CZ" dirty="0" smtClean="0">
                <a:solidFill>
                  <a:schemeClr val="accent2"/>
                </a:solidFill>
              </a:rPr>
              <a:t>Mělník</a:t>
            </a:r>
          </a:p>
          <a:p>
            <a:r>
              <a:rPr lang="cs-CZ" dirty="0" smtClean="0">
                <a:solidFill>
                  <a:schemeClr val="accent2"/>
                </a:solidFill>
              </a:rPr>
              <a:t>Mladá Boleslav</a:t>
            </a:r>
          </a:p>
          <a:p>
            <a:r>
              <a:rPr lang="cs-CZ" dirty="0" smtClean="0"/>
              <a:t>Kolín </a:t>
            </a:r>
          </a:p>
          <a:p>
            <a:r>
              <a:rPr lang="cs-CZ" dirty="0" smtClean="0">
                <a:solidFill>
                  <a:schemeClr val="accent2"/>
                </a:solidFill>
              </a:rPr>
              <a:t>Kutná Hora</a:t>
            </a:r>
          </a:p>
          <a:p>
            <a:r>
              <a:rPr lang="cs-CZ" dirty="0" smtClean="0">
                <a:hlinkClick r:id="rId2"/>
              </a:rPr>
              <a:t>Příbram</a:t>
            </a:r>
            <a:endParaRPr lang="cs-CZ" dirty="0" smtClean="0"/>
          </a:p>
          <a:p>
            <a:r>
              <a:rPr lang="cs-CZ" dirty="0" smtClean="0"/>
              <a:t>Benešov</a:t>
            </a:r>
          </a:p>
          <a:p>
            <a:r>
              <a:rPr lang="cs-CZ" dirty="0" smtClean="0">
                <a:solidFill>
                  <a:schemeClr val="accent2"/>
                </a:solidFill>
              </a:rPr>
              <a:t>Beroun</a:t>
            </a:r>
          </a:p>
          <a:p>
            <a:r>
              <a:rPr lang="cs-CZ" dirty="0" smtClean="0"/>
              <a:t>Rakovník </a:t>
            </a:r>
          </a:p>
          <a:p>
            <a:r>
              <a:rPr lang="cs-CZ" dirty="0" smtClean="0">
                <a:solidFill>
                  <a:schemeClr val="accent2"/>
                </a:solidFill>
              </a:rPr>
              <a:t>Kladno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268760"/>
            <a:ext cx="4974832" cy="3316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>
            <a:hlinkClick r:id="rId4"/>
          </p:cNvPr>
          <p:cNvSpPr/>
          <p:nvPr/>
        </p:nvSpPr>
        <p:spPr>
          <a:xfrm>
            <a:off x="3635896" y="5373216"/>
            <a:ext cx="4464496" cy="5760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http://www.</a:t>
            </a:r>
            <a:r>
              <a:rPr lang="cs-CZ" dirty="0" err="1" smtClean="0">
                <a:solidFill>
                  <a:schemeClr val="tx1"/>
                </a:solidFill>
              </a:rPr>
              <a:t>kudyznudy.cz</a:t>
            </a:r>
            <a:r>
              <a:rPr lang="cs-CZ" dirty="0" smtClean="0">
                <a:solidFill>
                  <a:schemeClr val="tx1"/>
                </a:solidFill>
              </a:rPr>
              <a:t>/</a:t>
            </a:r>
            <a:r>
              <a:rPr lang="cs-CZ" dirty="0" err="1" smtClean="0">
                <a:solidFill>
                  <a:schemeClr val="tx1"/>
                </a:solidFill>
              </a:rPr>
              <a:t>Stredni</a:t>
            </a:r>
            <a:r>
              <a:rPr lang="cs-CZ" dirty="0" smtClean="0">
                <a:solidFill>
                  <a:schemeClr val="tx1"/>
                </a:solidFill>
              </a:rPr>
              <a:t>-Cechy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/>
              <a:t>Mladá Boleslav - hrad</a:t>
            </a:r>
            <a:endParaRPr lang="cs-CZ"/>
          </a:p>
        </p:txBody>
      </p:sp>
      <p:pic>
        <p:nvPicPr>
          <p:cNvPr id="4102" name="Picture 6" descr="http://img5.rajce.idnes.cz/d0509/4/4600/4600705_46980c7c079500e8cff2d4c77decdca9/images/P31296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23014" y="1554163"/>
            <a:ext cx="6050372" cy="4525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Města podrobněji I.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77071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accent2"/>
                </a:solidFill>
                <a:hlinkClick r:id="rId2"/>
              </a:rPr>
              <a:t>Mělník</a:t>
            </a:r>
            <a:r>
              <a:rPr lang="cs-CZ" dirty="0" smtClean="0">
                <a:solidFill>
                  <a:schemeClr val="accent2"/>
                </a:solidFill>
              </a:rPr>
              <a:t> - </a:t>
            </a:r>
            <a:r>
              <a:rPr lang="cs-CZ" dirty="0" smtClean="0"/>
              <a:t>leží na soutoku Labe s Vltavou (vinná réva),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/>
              <a:t>	v okolí </a:t>
            </a:r>
            <a:r>
              <a:rPr lang="cs-CZ" u="sng" dirty="0" smtClean="0">
                <a:solidFill>
                  <a:srgbClr val="0070C0"/>
                </a:solidFill>
                <a:hlinkClick r:id="rId3"/>
              </a:rPr>
              <a:t>tepelná elektrárn</a:t>
            </a:r>
            <a:r>
              <a:rPr lang="cs-CZ" u="sng" dirty="0" smtClean="0">
                <a:solidFill>
                  <a:srgbClr val="004A82"/>
                </a:solidFill>
                <a:hlinkClick r:id="rId3"/>
              </a:rPr>
              <a:t>a</a:t>
            </a:r>
            <a:endParaRPr lang="cs-CZ" u="sng" dirty="0" smtClean="0">
              <a:solidFill>
                <a:srgbClr val="004A82"/>
              </a:solidFill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accent2"/>
                </a:solidFill>
                <a:hlinkClick r:id="rId4"/>
              </a:rPr>
              <a:t>Poděbrady</a:t>
            </a:r>
            <a:r>
              <a:rPr lang="cs-CZ" dirty="0" smtClean="0"/>
              <a:t> – na řece Labi – lázně na srdeční choroby, výroba skla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accent2"/>
                </a:solidFill>
                <a:hlinkClick r:id="rId5"/>
              </a:rPr>
              <a:t>Kolín</a:t>
            </a:r>
            <a:r>
              <a:rPr lang="cs-CZ" dirty="0" smtClean="0"/>
              <a:t> – železniční křižovatka, chemické závody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accent2"/>
                </a:solidFill>
                <a:hlinkClick r:id="rId6"/>
              </a:rPr>
              <a:t>Kutná Hora </a:t>
            </a:r>
            <a:r>
              <a:rPr lang="cs-CZ" dirty="0" smtClean="0"/>
              <a:t>– historické město – těžba stříbra, památka UNESCO, </a:t>
            </a:r>
            <a:r>
              <a:rPr lang="cs-CZ" dirty="0" smtClean="0">
                <a:solidFill>
                  <a:srgbClr val="7030A0"/>
                </a:solidFill>
                <a:hlinkClick r:id="rId7"/>
              </a:rPr>
              <a:t>Chrám sv. Barbory</a:t>
            </a:r>
            <a:endParaRPr lang="cs-CZ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/>
                </a:solidFill>
              </a:rPr>
              <a:t>Města podrobněji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  <a:hlinkClick r:id="rId2"/>
              </a:rPr>
              <a:t>Mladá Boleslav</a:t>
            </a:r>
            <a:r>
              <a:rPr lang="cs-CZ" dirty="0" smtClean="0"/>
              <a:t>- na řece Jizeře – automobily značky </a:t>
            </a:r>
            <a:r>
              <a:rPr lang="cs-CZ" dirty="0" smtClean="0">
                <a:solidFill>
                  <a:srgbClr val="7030A0"/>
                </a:solidFill>
              </a:rPr>
              <a:t>Škoda – VW</a:t>
            </a:r>
          </a:p>
          <a:p>
            <a:r>
              <a:rPr lang="cs-CZ" dirty="0" smtClean="0">
                <a:solidFill>
                  <a:schemeClr val="accent2"/>
                </a:solidFill>
              </a:rPr>
              <a:t>Kladno</a:t>
            </a:r>
            <a:r>
              <a:rPr lang="cs-CZ" dirty="0" smtClean="0"/>
              <a:t> – těžba uhlí a hutní závody</a:t>
            </a:r>
          </a:p>
          <a:p>
            <a:r>
              <a:rPr lang="cs-CZ" dirty="0" smtClean="0">
                <a:solidFill>
                  <a:schemeClr val="accent2"/>
                </a:solidFill>
                <a:hlinkClick r:id="rId3"/>
              </a:rPr>
              <a:t>Beroun</a:t>
            </a:r>
            <a:r>
              <a:rPr lang="cs-CZ" dirty="0" smtClean="0">
                <a:solidFill>
                  <a:schemeClr val="accent2"/>
                </a:solidFill>
              </a:rPr>
              <a:t> </a:t>
            </a:r>
            <a:r>
              <a:rPr lang="cs-CZ" dirty="0" smtClean="0"/>
              <a:t>-</a:t>
            </a:r>
            <a:r>
              <a:rPr lang="cs-CZ" dirty="0" smtClean="0">
                <a:solidFill>
                  <a:schemeClr val="accent2"/>
                </a:solidFill>
              </a:rPr>
              <a:t> </a:t>
            </a:r>
            <a:r>
              <a:rPr lang="cs-CZ" dirty="0" smtClean="0"/>
              <a:t>na řece Berounce, v okolí se těží vápenec (cementárny)</a:t>
            </a:r>
          </a:p>
          <a:p>
            <a:r>
              <a:rPr lang="cs-CZ" i="1" dirty="0" smtClean="0">
                <a:solidFill>
                  <a:schemeClr val="accent2"/>
                </a:solidFill>
                <a:hlinkClick r:id="rId4"/>
              </a:rPr>
              <a:t>Týnec nad Labem </a:t>
            </a:r>
            <a:r>
              <a:rPr lang="cs-CZ" i="1" dirty="0" smtClean="0"/>
              <a:t>– </a:t>
            </a:r>
            <a:r>
              <a:rPr lang="cs-CZ" dirty="0" smtClean="0"/>
              <a:t>historické město, leží nedaleko Kolína</a:t>
            </a:r>
            <a:endParaRPr lang="cs-CZ" i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Týnec nad Labem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Hospodářství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r>
              <a:rPr lang="cs-CZ" dirty="0" smtClean="0"/>
              <a:t>Strojírenské závody</a:t>
            </a:r>
          </a:p>
          <a:p>
            <a:r>
              <a:rPr lang="cs-CZ" dirty="0" smtClean="0"/>
              <a:t>Těžba černého uhlí, hutě, ocelárny</a:t>
            </a:r>
          </a:p>
          <a:p>
            <a:r>
              <a:rPr lang="cs-CZ" dirty="0" smtClean="0"/>
              <a:t>Chemický průmysl</a:t>
            </a:r>
          </a:p>
          <a:p>
            <a:r>
              <a:rPr lang="cs-CZ" dirty="0" smtClean="0"/>
              <a:t>Cementárny (oblast Berouna)</a:t>
            </a:r>
          </a:p>
          <a:p>
            <a:r>
              <a:rPr lang="cs-CZ" dirty="0" smtClean="0"/>
              <a:t>Potravinářské závody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Nerostné bohatství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Železné hory – železná ruda, drahé kovy </a:t>
            </a:r>
          </a:p>
          <a:p>
            <a:pPr>
              <a:buNone/>
            </a:pPr>
            <a:r>
              <a:rPr lang="cs-CZ" dirty="0" smtClean="0"/>
              <a:t>( stříbro – Kutná Hora)</a:t>
            </a:r>
          </a:p>
          <a:p>
            <a:r>
              <a:rPr lang="cs-CZ" dirty="0" smtClean="0"/>
              <a:t>Kladno – uhlí</a:t>
            </a:r>
          </a:p>
          <a:p>
            <a:r>
              <a:rPr lang="cs-CZ" dirty="0" smtClean="0">
                <a:hlinkClick r:id="rId2"/>
              </a:rPr>
              <a:t>Příbram</a:t>
            </a:r>
            <a:r>
              <a:rPr lang="cs-CZ" dirty="0" smtClean="0"/>
              <a:t> - uran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Příbram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Zemědělství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hlinkClick r:id="rId2"/>
              </a:rPr>
              <a:t>Polabská nížina</a:t>
            </a:r>
            <a:r>
              <a:rPr lang="cs-CZ" dirty="0" smtClean="0"/>
              <a:t> – nejúrodnější oblast středních Čech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pšenice, ječmen, cukrovka, kukuřice, rané brambory, zelenina</a:t>
            </a:r>
          </a:p>
          <a:p>
            <a:endParaRPr lang="cs-CZ" dirty="0" smtClean="0"/>
          </a:p>
          <a:p>
            <a:r>
              <a:rPr lang="cs-CZ" dirty="0" smtClean="0"/>
              <a:t>Úrodná nížina – </a:t>
            </a:r>
            <a:r>
              <a:rPr lang="cs-CZ" dirty="0" smtClean="0">
                <a:hlinkClick r:id="rId2"/>
              </a:rPr>
              <a:t>zelenina</a:t>
            </a:r>
            <a:r>
              <a:rPr lang="cs-CZ" dirty="0" smtClean="0"/>
              <a:t> (Litoměřice, Kolín)</a:t>
            </a:r>
          </a:p>
          <a:p>
            <a:r>
              <a:rPr lang="cs-CZ" dirty="0" smtClean="0"/>
              <a:t>Vinná réva (</a:t>
            </a:r>
            <a:r>
              <a:rPr lang="cs-CZ" dirty="0" smtClean="0">
                <a:hlinkClick r:id="rId3"/>
              </a:rPr>
              <a:t>Mělník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Cestovní ruch a rekreace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</a:rPr>
              <a:t>Český kras </a:t>
            </a:r>
            <a:r>
              <a:rPr lang="cs-CZ" dirty="0" smtClean="0"/>
              <a:t>– </a:t>
            </a:r>
            <a:r>
              <a:rPr lang="cs-CZ" dirty="0" err="1" smtClean="0">
                <a:solidFill>
                  <a:srgbClr val="0070C0"/>
                </a:solidFill>
                <a:hlinkClick r:id="rId2"/>
              </a:rPr>
              <a:t>Koněpruské</a:t>
            </a:r>
            <a:r>
              <a:rPr lang="cs-CZ" dirty="0" smtClean="0">
                <a:solidFill>
                  <a:srgbClr val="0070C0"/>
                </a:solidFill>
                <a:hlinkClick r:id="rId2"/>
              </a:rPr>
              <a:t> jeskyně </a:t>
            </a:r>
            <a:r>
              <a:rPr lang="cs-CZ" dirty="0" smtClean="0"/>
              <a:t>(okolí Berouna)</a:t>
            </a:r>
          </a:p>
          <a:p>
            <a:r>
              <a:rPr lang="cs-CZ" dirty="0" smtClean="0"/>
              <a:t>Rekreační oblasti v okolí </a:t>
            </a:r>
            <a:r>
              <a:rPr lang="cs-CZ" dirty="0" smtClean="0">
                <a:solidFill>
                  <a:srgbClr val="0070C0"/>
                </a:solidFill>
              </a:rPr>
              <a:t>Vltavy, Berounky </a:t>
            </a:r>
            <a:r>
              <a:rPr lang="cs-CZ" dirty="0" smtClean="0"/>
              <a:t>a </a:t>
            </a:r>
            <a:r>
              <a:rPr lang="cs-CZ" dirty="0" smtClean="0">
                <a:solidFill>
                  <a:srgbClr val="0070C0"/>
                </a:solidFill>
              </a:rPr>
              <a:t>Sázavy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Brdy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Lidice</a:t>
            </a:r>
            <a:r>
              <a:rPr lang="cs-CZ" dirty="0" smtClean="0"/>
              <a:t> – za 2. světové války vyhlazeny fašisty</a:t>
            </a:r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/>
              <a:t>hora</a:t>
            </a:r>
            <a:r>
              <a:rPr lang="cs-CZ" dirty="0" smtClean="0">
                <a:solidFill>
                  <a:schemeClr val="tx2"/>
                </a:solidFill>
              </a:rPr>
              <a:t> Říp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Český kras – okolí Berouna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0099"/>
          <a:stretch>
            <a:fillRect/>
          </a:stretch>
        </p:blipFill>
        <p:spPr bwMode="auto">
          <a:xfrm>
            <a:off x="2555776" y="1340768"/>
            <a:ext cx="5469772" cy="5134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611560" y="5445224"/>
            <a:ext cx="172819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Solvayovy lomy</a:t>
            </a:r>
            <a:endParaRPr lang="cs-CZ" sz="2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Solvayovy lomy – okolí Berouna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Český kras – Malá Amerika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Český kras – Velká Amerika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Významné památky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hlinkClick r:id="rId2"/>
              </a:rPr>
              <a:t>Karlštejn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Křivoklát</a:t>
            </a:r>
            <a:r>
              <a:rPr lang="cs-CZ" dirty="0" smtClean="0"/>
              <a:t>, </a:t>
            </a:r>
            <a:r>
              <a:rPr lang="cs-CZ" dirty="0" smtClean="0">
                <a:hlinkClick r:id="rId4"/>
              </a:rPr>
              <a:t>Konopiště</a:t>
            </a:r>
            <a:endParaRPr lang="cs-CZ" dirty="0" smtClean="0"/>
          </a:p>
          <a:p>
            <a:r>
              <a:rPr lang="cs-CZ" dirty="0" smtClean="0"/>
              <a:t>Kutná Hora – památka UNESCO</a:t>
            </a:r>
          </a:p>
          <a:p>
            <a:r>
              <a:rPr lang="cs-CZ" dirty="0" smtClean="0">
                <a:hlinkClick r:id="rId5"/>
              </a:rPr>
              <a:t>Katedrála sv. Bartoloměje v Kolíně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Žleby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Český Šternberk</a:t>
            </a:r>
            <a:endParaRPr lang="cs-CZ" dirty="0" smtClean="0"/>
          </a:p>
          <a:p>
            <a:r>
              <a:rPr lang="cs-CZ" dirty="0" smtClean="0"/>
              <a:t>Průhonice, </a:t>
            </a:r>
            <a:r>
              <a:rPr lang="cs-CZ" dirty="0" smtClean="0">
                <a:hlinkClick r:id="rId8"/>
              </a:rPr>
              <a:t>Lány</a:t>
            </a:r>
            <a:endParaRPr lang="cs-CZ" dirty="0" smtClean="0"/>
          </a:p>
          <a:p>
            <a:r>
              <a:rPr lang="cs-CZ" dirty="0" smtClean="0"/>
              <a:t>Poděbrady – lázně</a:t>
            </a:r>
          </a:p>
          <a:p>
            <a:r>
              <a:rPr lang="cs-CZ" dirty="0" smtClean="0"/>
              <a:t>Svatá hora u Příbrami</a:t>
            </a:r>
          </a:p>
          <a:p>
            <a:r>
              <a:rPr lang="cs-CZ" dirty="0" smtClean="0">
                <a:hlinkClick r:id="rId9"/>
              </a:rPr>
              <a:t>Zámek Březnice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Hrad Karlštejn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Svatá hora u </a:t>
            </a:r>
            <a:r>
              <a:rPr lang="cs-CZ" sz="2800" dirty="0" err="1" smtClean="0"/>
              <a:t>příbrami</a:t>
            </a:r>
            <a:r>
              <a:rPr lang="cs-CZ" sz="2800" dirty="0" smtClean="0"/>
              <a:t>	Hrob Jakuba </a:t>
            </a:r>
            <a:r>
              <a:rPr lang="cs-CZ" sz="2800" dirty="0" err="1" smtClean="0"/>
              <a:t>j</a:t>
            </a:r>
            <a:r>
              <a:rPr lang="cs-CZ" sz="2800" dirty="0" smtClean="0"/>
              <a:t>. Ryby</a:t>
            </a:r>
            <a:endParaRPr lang="cs-CZ" sz="2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28650" y="1600200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8250" y="1600200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smtClean="0"/>
              <a:t> použité Zdroje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5878488" cy="3085803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000" dirty="0" smtClean="0"/>
              <a:t>PHDR.CHALUPA, Petr, CSc. </a:t>
            </a:r>
            <a:r>
              <a:rPr lang="cs-CZ" sz="2000" i="1" dirty="0" smtClean="0"/>
              <a:t>Vlastivěda</a:t>
            </a:r>
            <a:r>
              <a:rPr lang="cs-CZ" sz="2000" dirty="0" smtClean="0"/>
              <a:t>: </a:t>
            </a:r>
            <a:r>
              <a:rPr lang="cs-CZ" sz="2000" i="1" dirty="0" smtClean="0"/>
              <a:t>Putování po České republice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2. </a:t>
            </a:r>
            <a:r>
              <a:rPr lang="cs-CZ" sz="2000" dirty="0" err="1" smtClean="0"/>
              <a:t>Všeň</a:t>
            </a:r>
            <a:r>
              <a:rPr lang="cs-CZ" sz="2000" dirty="0" smtClean="0"/>
              <a:t>: Alter, 1998c1996, 62 s. ISBN 80-857-7591-3.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hlinkClick r:id="rId2"/>
              </a:rPr>
              <a:t>http://microsoft.com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Foto - archiv autorky</a:t>
            </a:r>
          </a:p>
          <a:p>
            <a:pPr>
              <a:buNone/>
            </a:pPr>
            <a:r>
              <a:rPr lang="cs-CZ" sz="2000" dirty="0" smtClean="0"/>
              <a:t> 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957</TotalTime>
  <Words>464</Words>
  <Application>Microsoft Office PowerPoint</Application>
  <PresentationFormat>Předvádění na obrazovce (4:3)</PresentationFormat>
  <Paragraphs>102</Paragraphs>
  <Slides>26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Cesta</vt:lpstr>
      <vt:lpstr>Snímek 1</vt:lpstr>
      <vt:lpstr>ANOTACE</vt:lpstr>
      <vt:lpstr>Mapa ČR</vt:lpstr>
      <vt:lpstr>Krajina</vt:lpstr>
      <vt:lpstr>Česká tabule</vt:lpstr>
      <vt:lpstr>Česká tabule</vt:lpstr>
      <vt:lpstr>Polabská nížina – pohled směrem na Čáslav</vt:lpstr>
      <vt:lpstr>Vodstvo a podnebí</vt:lpstr>
      <vt:lpstr>Města</vt:lpstr>
      <vt:lpstr>Mladá Boleslav - hrad</vt:lpstr>
      <vt:lpstr>Města podrobněji I.</vt:lpstr>
      <vt:lpstr>Města podrobněji II.</vt:lpstr>
      <vt:lpstr>Týnec nad Labem</vt:lpstr>
      <vt:lpstr>Hospodářství</vt:lpstr>
      <vt:lpstr>Nerostné bohatství</vt:lpstr>
      <vt:lpstr>Příbram</vt:lpstr>
      <vt:lpstr>Zemědělství</vt:lpstr>
      <vt:lpstr>Cestovní ruch a rekreace</vt:lpstr>
      <vt:lpstr>Český kras – okolí Berouna</vt:lpstr>
      <vt:lpstr>Solvayovy lomy – okolí Berouna</vt:lpstr>
      <vt:lpstr>Český kras – Malá Amerika</vt:lpstr>
      <vt:lpstr>Český kras – Velká Amerika</vt:lpstr>
      <vt:lpstr>Významné památky</vt:lpstr>
      <vt:lpstr>Hrad Karlštejn</vt:lpstr>
      <vt:lpstr>Svatá hora u příbrami Hrob Jakuba j. Ryby</vt:lpstr>
      <vt:lpstr> 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107</cp:revision>
  <dcterms:created xsi:type="dcterms:W3CDTF">2012-02-05T18:29:13Z</dcterms:created>
  <dcterms:modified xsi:type="dcterms:W3CDTF">2012-05-22T20:26:55Z</dcterms:modified>
</cp:coreProperties>
</file>