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8" r:id="rId3"/>
    <p:sldId id="256" r:id="rId4"/>
    <p:sldId id="259" r:id="rId5"/>
    <p:sldId id="269" r:id="rId6"/>
    <p:sldId id="271" r:id="rId7"/>
    <p:sldId id="265" r:id="rId8"/>
    <p:sldId id="267" r:id="rId9"/>
    <p:sldId id="263" r:id="rId10"/>
    <p:sldId id="264" r:id="rId11"/>
    <p:sldId id="272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0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68E7D1-A542-496F-8EE0-ADE2C13966C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11EC71-FD09-4182-A47F-72CEADFA95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D10BB-9EEF-4EA0-88FC-141C0AC2070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6C6008-750E-4E9D-80F2-0ECE248562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4A476E-1733-4D2E-9C9F-FA73686B5D0A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CD6475-9E52-4D41-8C19-72C3EAB9F1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696836-5218-4638-871E-769957E42167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7BF75-B202-4A5E-853A-A4BFF8C9E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3E03B-3FAC-4CE6-A235-CD1AC1CC163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5EAF4-1547-4FB4-8FD7-105641FD4B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21697-9202-4443-BE4C-0B3ED2B96A3D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19A456-3792-4747-B189-23F631495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8488BF-D25A-4F37-8894-2C2ABE365A3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191634-65CD-464A-BC6C-8045D5EF5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CDEAD-7751-4453-9CD4-6EE4099432D4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B498C0-357B-43F6-B1F4-EB18F1A0A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0DD934-6322-407B-9D98-8728F9A904D6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8336C4-E106-460C-9DE5-DEB3D40955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AF9B9-F845-42D4-BB96-2B7BA4FFECB8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FE455F-55EC-4205-B24D-1B020520C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BBAD1-C49A-4DDC-B65A-9001BC1C3532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19A08-C3BD-4446-9E9D-537D7FAB87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8CAA3BA-8B6D-48C6-8DCB-8CB69F1DB3FB}" type="datetimeFigureOut">
              <a:rPr lang="cs-CZ"/>
              <a:pPr>
                <a:defRPr/>
              </a:pPr>
              <a:t>20.6.2012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13EC2A-1413-45CD-9F4B-576B277BB8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slide" Target="slide3.xml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19050" y="6350"/>
            <a:ext cx="8229600" cy="19304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dirty="0" smtClean="0"/>
              <a:t>Výukový materiál</a:t>
            </a:r>
          </a:p>
        </p:txBody>
      </p:sp>
      <p:sp>
        <p:nvSpPr>
          <p:cNvPr id="1331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916113"/>
            <a:ext cx="9144000" cy="51577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Název DUMu:  VY_52_INOVACE_23_3_ENERGIE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Číslo skupiny:  2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Vzdělávací oblast/Předmět/Téma: ČLOVĚK A PŘÍRODA / CHEMIE / ENERGIE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Metodický list:	 NE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Anotace: Pomocí Prezentace opakování a procvičení probraného tématu „energie“ (energie, možnosti získávání a využívání energie, dělení a příklady termických reakcí, molární teplo, paliva, možnosti využití či zneužití jaderné energie, pojmy vyčerpatelné a nevyčerpatelné zdroje energie). Prezentace slouží jako uvedení do nového, dále probíraného, tématu. Prezentace může sloužit jako podklad pro samostatné procvičení nebo jako test.</a:t>
            </a:r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endParaRPr lang="cs-CZ" sz="1200" smtClean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Datum ověření:  26.1.2012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Dávám souhlas, aby moje dílo bylo dáno k dispozici veřejnosti k účelům volného užití (§30 odst. 1 zákona 121/2000 Sb.), tj. že k uvedeným účelům může být kýmkoliv 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  <a:p>
            <a:pPr eaLnBrk="1" hangingPunct="1">
              <a:lnSpc>
                <a:spcPct val="80000"/>
              </a:lnSpc>
              <a:buFont typeface="Wingdings 2" pitchFamily="18" charset="2"/>
              <a:buNone/>
            </a:pPr>
            <a:r>
              <a:rPr lang="cs-CZ" sz="1200" smtClean="0"/>
              <a:t>Datum:	 26.1.2012 		Podpis: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r>
              <a:rPr lang="cs-CZ" sz="1200" smtClean="0"/>
              <a:t> </a:t>
            </a: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12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POKYN PRO PREZENTUJÍCÍHO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prezentace je sestavena ze 4 rozdílných úkolů na téma energie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cílem je aby žáci ústně, pomocí interaktivní tabule (nebo počítače) přiřadili k zadání správná řešení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r>
              <a:rPr lang="cs-CZ" dirty="0" smtClean="0"/>
              <a:t>řešení každého úkolu je uvedeno na jiném snímku (zobrazí se přes hypertextový odkaz „Ř“)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SEŘAĎ CHRONOLOGICKY</a:t>
            </a:r>
            <a:endParaRPr lang="cs-CZ" dirty="0"/>
          </a:p>
        </p:txBody>
      </p:sp>
      <p:sp>
        <p:nvSpPr>
          <p:cNvPr id="1536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1536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51500" y="5589588"/>
            <a:ext cx="1660525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1775" y="5589588"/>
            <a:ext cx="1443038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243888" y="5805488"/>
            <a:ext cx="690562" cy="712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308850" y="5661025"/>
            <a:ext cx="927100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84663" y="5732463"/>
            <a:ext cx="1133475" cy="67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39750" y="5516563"/>
            <a:ext cx="2214563" cy="107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9" name="TextovéPole 11"/>
          <p:cNvSpPr txBox="1">
            <a:spLocks noChangeArrowheads="1"/>
          </p:cNvSpPr>
          <p:nvPr/>
        </p:nvSpPr>
        <p:spPr bwMode="auto">
          <a:xfrm>
            <a:off x="8604250" y="260350"/>
            <a:ext cx="3095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8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968597" y="2275"/>
            <a:ext cx="6168579" cy="63234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SPRÁVNĚ PŘIŘAĎ</a:t>
            </a:r>
            <a:endParaRPr lang="cs-CZ" dirty="0"/>
          </a:p>
        </p:txBody>
      </p:sp>
      <p:sp>
        <p:nvSpPr>
          <p:cNvPr id="16386" name="Rectangle 13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0" y="765175"/>
            <a:ext cx="4291013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EXOTERMICKÁ REAKCE</a:t>
            </a:r>
            <a:endParaRPr lang="cs-CZ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851400" y="666750"/>
            <a:ext cx="4292600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ENDORERMICKÁ REAKCE</a:t>
            </a:r>
            <a:endParaRPr lang="cs-CZ" u="sng" dirty="0"/>
          </a:p>
        </p:txBody>
      </p:sp>
      <p:sp>
        <p:nvSpPr>
          <p:cNvPr id="16389" name="Obdélník 8"/>
          <p:cNvSpPr>
            <a:spLocks noChangeArrowheads="1"/>
          </p:cNvSpPr>
          <p:nvPr/>
        </p:nvSpPr>
        <p:spPr bwMode="auto">
          <a:xfrm>
            <a:off x="5673725" y="5780088"/>
            <a:ext cx="347027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reakce, při které se</a:t>
            </a:r>
          </a:p>
          <a:p>
            <a:r>
              <a:rPr lang="cs-CZ" sz="3200">
                <a:latin typeface="Franklin Gothic Book"/>
              </a:rPr>
              <a:t> teplo uvolňuje </a:t>
            </a:r>
          </a:p>
        </p:txBody>
      </p:sp>
      <p:sp>
        <p:nvSpPr>
          <p:cNvPr id="16390" name="Obdélník 9"/>
          <p:cNvSpPr>
            <a:spLocks noChangeArrowheads="1"/>
          </p:cNvSpPr>
          <p:nvPr/>
        </p:nvSpPr>
        <p:spPr bwMode="auto">
          <a:xfrm>
            <a:off x="0" y="6273800"/>
            <a:ext cx="243522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např. hoření</a:t>
            </a:r>
          </a:p>
        </p:txBody>
      </p:sp>
      <p:sp>
        <p:nvSpPr>
          <p:cNvPr id="16391" name="Obdélník 10"/>
          <p:cNvSpPr>
            <a:spLocks noChangeArrowheads="1"/>
          </p:cNvSpPr>
          <p:nvPr/>
        </p:nvSpPr>
        <p:spPr bwMode="auto">
          <a:xfrm>
            <a:off x="5076825" y="4724400"/>
            <a:ext cx="400208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reakce, při které se </a:t>
            </a:r>
          </a:p>
          <a:p>
            <a:r>
              <a:rPr lang="cs-CZ" sz="3200">
                <a:latin typeface="Franklin Gothic Book"/>
              </a:rPr>
              <a:t>  teplo spotřebovává </a:t>
            </a:r>
          </a:p>
        </p:txBody>
      </p:sp>
      <p:sp>
        <p:nvSpPr>
          <p:cNvPr id="16392" name="Obdélník 11"/>
          <p:cNvSpPr>
            <a:spLocks noChangeArrowheads="1"/>
          </p:cNvSpPr>
          <p:nvPr/>
        </p:nvSpPr>
        <p:spPr bwMode="auto">
          <a:xfrm>
            <a:off x="0" y="5229225"/>
            <a:ext cx="41481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např. výroba páleného</a:t>
            </a:r>
          </a:p>
          <a:p>
            <a:r>
              <a:rPr lang="cs-CZ" sz="3200">
                <a:latin typeface="Franklin Gothic Book"/>
              </a:rPr>
              <a:t>  vápna</a:t>
            </a:r>
          </a:p>
        </p:txBody>
      </p:sp>
      <p:sp>
        <p:nvSpPr>
          <p:cNvPr id="16393" name="Obdélník 12"/>
          <p:cNvSpPr>
            <a:spLocks noChangeArrowheads="1"/>
          </p:cNvSpPr>
          <p:nvPr/>
        </p:nvSpPr>
        <p:spPr bwMode="auto">
          <a:xfrm>
            <a:off x="2339975" y="6273800"/>
            <a:ext cx="31670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Qm= - 16 kJ/mol</a:t>
            </a:r>
          </a:p>
        </p:txBody>
      </p:sp>
      <p:sp>
        <p:nvSpPr>
          <p:cNvPr id="16394" name="Obdélník 13"/>
          <p:cNvSpPr>
            <a:spLocks noChangeArrowheads="1"/>
          </p:cNvSpPr>
          <p:nvPr/>
        </p:nvSpPr>
        <p:spPr bwMode="auto">
          <a:xfrm>
            <a:off x="2484438" y="5805488"/>
            <a:ext cx="29495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Qm= 16 kJ/mol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11969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úkol:</a:t>
            </a:r>
          </a:p>
        </p:txBody>
      </p:sp>
      <p:sp>
        <p:nvSpPr>
          <p:cNvPr id="16396" name="TextovéPole 15"/>
          <p:cNvSpPr txBox="1">
            <a:spLocks noChangeArrowheads="1"/>
          </p:cNvSpPr>
          <p:nvPr/>
        </p:nvSpPr>
        <p:spPr bwMode="auto">
          <a:xfrm>
            <a:off x="8316913" y="47625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0" y="549275"/>
            <a:ext cx="8820150" cy="16160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u="sng" cap="all" dirty="0" smtClean="0"/>
              <a:t>seřaď sestupně podle obsahu uhlíku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0"/>
            <a:ext cx="11969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úkol:</a:t>
            </a:r>
          </a:p>
        </p:txBody>
      </p:sp>
      <p:sp>
        <p:nvSpPr>
          <p:cNvPr id="17412" name="Obdélník 10"/>
          <p:cNvSpPr>
            <a:spLocks noChangeArrowheads="1"/>
          </p:cNvSpPr>
          <p:nvPr/>
        </p:nvSpPr>
        <p:spPr bwMode="auto">
          <a:xfrm>
            <a:off x="468313" y="6273800"/>
            <a:ext cx="14684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antracit</a:t>
            </a:r>
          </a:p>
        </p:txBody>
      </p:sp>
      <p:sp>
        <p:nvSpPr>
          <p:cNvPr id="17413" name="Obdélník 11"/>
          <p:cNvSpPr>
            <a:spLocks noChangeArrowheads="1"/>
          </p:cNvSpPr>
          <p:nvPr/>
        </p:nvSpPr>
        <p:spPr bwMode="auto">
          <a:xfrm>
            <a:off x="3203575" y="6273800"/>
            <a:ext cx="28146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90 – 96% uhlíku</a:t>
            </a:r>
          </a:p>
        </p:txBody>
      </p:sp>
      <p:sp>
        <p:nvSpPr>
          <p:cNvPr id="17414" name="Obdélník 12"/>
          <p:cNvSpPr>
            <a:spLocks noChangeArrowheads="1"/>
          </p:cNvSpPr>
          <p:nvPr/>
        </p:nvSpPr>
        <p:spPr bwMode="auto">
          <a:xfrm>
            <a:off x="3708400" y="5661025"/>
            <a:ext cx="193198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černé uhlí </a:t>
            </a:r>
          </a:p>
        </p:txBody>
      </p:sp>
      <p:sp>
        <p:nvSpPr>
          <p:cNvPr id="17415" name="Obdélník 13"/>
          <p:cNvSpPr>
            <a:spLocks noChangeArrowheads="1"/>
          </p:cNvSpPr>
          <p:nvPr/>
        </p:nvSpPr>
        <p:spPr bwMode="auto">
          <a:xfrm>
            <a:off x="6011863" y="5732463"/>
            <a:ext cx="2814637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75 – 90% uhlíku</a:t>
            </a:r>
          </a:p>
        </p:txBody>
      </p:sp>
      <p:sp>
        <p:nvSpPr>
          <p:cNvPr id="17416" name="Obdélník 14"/>
          <p:cNvSpPr>
            <a:spLocks noChangeArrowheads="1"/>
          </p:cNvSpPr>
          <p:nvPr/>
        </p:nvSpPr>
        <p:spPr bwMode="auto">
          <a:xfrm>
            <a:off x="6156325" y="6273800"/>
            <a:ext cx="204946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hnědé uhlí </a:t>
            </a:r>
          </a:p>
        </p:txBody>
      </p:sp>
      <p:sp>
        <p:nvSpPr>
          <p:cNvPr id="17417" name="Obdélník 15"/>
          <p:cNvSpPr>
            <a:spLocks noChangeArrowheads="1"/>
          </p:cNvSpPr>
          <p:nvPr/>
        </p:nvSpPr>
        <p:spPr bwMode="auto">
          <a:xfrm>
            <a:off x="0" y="5805488"/>
            <a:ext cx="28146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60 – 75% uhlíku</a:t>
            </a:r>
          </a:p>
        </p:txBody>
      </p:sp>
      <p:sp>
        <p:nvSpPr>
          <p:cNvPr id="17418" name="TextovéPole 16"/>
          <p:cNvSpPr txBox="1">
            <a:spLocks noChangeArrowheads="1"/>
          </p:cNvSpPr>
          <p:nvPr/>
        </p:nvSpPr>
        <p:spPr bwMode="auto">
          <a:xfrm>
            <a:off x="8834438" y="333375"/>
            <a:ext cx="349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23850" y="1557338"/>
            <a:ext cx="8820150" cy="1616075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u="sng" cap="all" dirty="0" smtClean="0"/>
              <a:t>seřaď sestupně podle obsahu uhlíku</a:t>
            </a:r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Char char=""/>
              <a:defRPr/>
            </a:pP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0"/>
            <a:ext cx="272256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ŘEŠENÍ </a:t>
            </a:r>
            <a:r>
              <a:rPr lang="cs-CZ" sz="3200" cap="all" dirty="0" err="1">
                <a:solidFill>
                  <a:srgbClr val="FF0000"/>
                </a:solidFill>
                <a:latin typeface="+mn-lt"/>
              </a:rPr>
              <a:t>úkolU</a:t>
            </a:r>
            <a:r>
              <a:rPr lang="cs-CZ" sz="3200" cap="all" dirty="0">
                <a:solidFill>
                  <a:srgbClr val="FF0000"/>
                </a:solidFill>
                <a:latin typeface="+mn-lt"/>
              </a:rPr>
              <a:t>:</a:t>
            </a:r>
          </a:p>
        </p:txBody>
      </p:sp>
      <p:sp>
        <p:nvSpPr>
          <p:cNvPr id="18435" name="Obdélník 10"/>
          <p:cNvSpPr>
            <a:spLocks noChangeArrowheads="1"/>
          </p:cNvSpPr>
          <p:nvPr/>
        </p:nvSpPr>
        <p:spPr bwMode="auto">
          <a:xfrm>
            <a:off x="971550" y="2708275"/>
            <a:ext cx="14700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antracit</a:t>
            </a:r>
          </a:p>
        </p:txBody>
      </p:sp>
      <p:sp>
        <p:nvSpPr>
          <p:cNvPr id="18436" name="Obdélník 11"/>
          <p:cNvSpPr>
            <a:spLocks noChangeArrowheads="1"/>
          </p:cNvSpPr>
          <p:nvPr/>
        </p:nvSpPr>
        <p:spPr bwMode="auto">
          <a:xfrm>
            <a:off x="3492500" y="2708275"/>
            <a:ext cx="28146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90 – 96% uhlíku</a:t>
            </a:r>
          </a:p>
        </p:txBody>
      </p:sp>
      <p:sp>
        <p:nvSpPr>
          <p:cNvPr id="18437" name="Obdélník 12"/>
          <p:cNvSpPr>
            <a:spLocks noChangeArrowheads="1"/>
          </p:cNvSpPr>
          <p:nvPr/>
        </p:nvSpPr>
        <p:spPr bwMode="auto">
          <a:xfrm>
            <a:off x="755650" y="3357563"/>
            <a:ext cx="19319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černé uhlí </a:t>
            </a:r>
          </a:p>
        </p:txBody>
      </p:sp>
      <p:sp>
        <p:nvSpPr>
          <p:cNvPr id="18438" name="Obdélník 13"/>
          <p:cNvSpPr>
            <a:spLocks noChangeArrowheads="1"/>
          </p:cNvSpPr>
          <p:nvPr/>
        </p:nvSpPr>
        <p:spPr bwMode="auto">
          <a:xfrm>
            <a:off x="3492500" y="3357563"/>
            <a:ext cx="28146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75 – 90% uhlíku</a:t>
            </a:r>
          </a:p>
        </p:txBody>
      </p:sp>
      <p:sp>
        <p:nvSpPr>
          <p:cNvPr id="18439" name="Obdélník 14"/>
          <p:cNvSpPr>
            <a:spLocks noChangeArrowheads="1"/>
          </p:cNvSpPr>
          <p:nvPr/>
        </p:nvSpPr>
        <p:spPr bwMode="auto">
          <a:xfrm>
            <a:off x="684213" y="3933825"/>
            <a:ext cx="2047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hnědé uhlí </a:t>
            </a:r>
          </a:p>
        </p:txBody>
      </p:sp>
      <p:sp>
        <p:nvSpPr>
          <p:cNvPr id="18440" name="Obdélník 15"/>
          <p:cNvSpPr>
            <a:spLocks noChangeArrowheads="1"/>
          </p:cNvSpPr>
          <p:nvPr/>
        </p:nvSpPr>
        <p:spPr bwMode="auto">
          <a:xfrm>
            <a:off x="3492500" y="4005263"/>
            <a:ext cx="28146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Franklin Gothic Book"/>
              </a:rPr>
              <a:t>60 – 75% uhlíku</a:t>
            </a:r>
          </a:p>
        </p:txBody>
      </p:sp>
      <p:sp>
        <p:nvSpPr>
          <p:cNvPr id="18441" name="TextovéPole 16"/>
          <p:cNvSpPr txBox="1">
            <a:spLocks noChangeArrowheads="1"/>
          </p:cNvSpPr>
          <p:nvPr/>
        </p:nvSpPr>
        <p:spPr bwMode="auto">
          <a:xfrm>
            <a:off x="7885113" y="6308725"/>
            <a:ext cx="635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1975" y="3175"/>
            <a:ext cx="8610600" cy="882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SPRÁVNĚ PŘIŘAĎ</a:t>
            </a:r>
            <a:r>
              <a:rPr lang="cs-CZ" sz="2800" u="sng" dirty="0" smtClean="0"/>
              <a:t> ZDROJE ENERGIE</a:t>
            </a:r>
            <a:endParaRPr lang="cs-CZ" sz="2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80988" y="666750"/>
            <a:ext cx="4291012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u="sng" dirty="0" smtClean="0"/>
              <a:t>OBNOVITELNÉ</a:t>
            </a:r>
            <a:endParaRPr lang="cs-CZ" sz="3200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572000" y="620713"/>
            <a:ext cx="4319588" cy="6397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500" u="sng" dirty="0" smtClean="0"/>
              <a:t>NEOBNOVITELNÉ</a:t>
            </a:r>
            <a:endParaRPr lang="cs-CZ" u="sng" dirty="0"/>
          </a:p>
        </p:txBody>
      </p:sp>
      <p:sp>
        <p:nvSpPr>
          <p:cNvPr id="19460" name="Obdélník 8"/>
          <p:cNvSpPr>
            <a:spLocks noChangeArrowheads="1"/>
          </p:cNvSpPr>
          <p:nvPr/>
        </p:nvSpPr>
        <p:spPr bwMode="auto">
          <a:xfrm>
            <a:off x="5651500" y="6092825"/>
            <a:ext cx="330676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SLUNEČNÍ ZÁŘENÍ</a:t>
            </a:r>
          </a:p>
        </p:txBody>
      </p:sp>
      <p:sp>
        <p:nvSpPr>
          <p:cNvPr id="19461" name="Obdélník 9"/>
          <p:cNvSpPr>
            <a:spLocks noChangeArrowheads="1"/>
          </p:cNvSpPr>
          <p:nvPr/>
        </p:nvSpPr>
        <p:spPr bwMode="auto">
          <a:xfrm>
            <a:off x="0" y="4941888"/>
            <a:ext cx="4432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GEOTERMÁLNÍ ENERGIE</a:t>
            </a:r>
          </a:p>
        </p:txBody>
      </p:sp>
      <p:sp>
        <p:nvSpPr>
          <p:cNvPr id="19462" name="Obdélník 10"/>
          <p:cNvSpPr>
            <a:spLocks noChangeArrowheads="1"/>
          </p:cNvSpPr>
          <p:nvPr/>
        </p:nvSpPr>
        <p:spPr bwMode="auto">
          <a:xfrm>
            <a:off x="323850" y="6092825"/>
            <a:ext cx="1217613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UHLÍ</a:t>
            </a:r>
          </a:p>
        </p:txBody>
      </p:sp>
      <p:sp>
        <p:nvSpPr>
          <p:cNvPr id="19463" name="Obdélník 11"/>
          <p:cNvSpPr>
            <a:spLocks noChangeArrowheads="1"/>
          </p:cNvSpPr>
          <p:nvPr/>
        </p:nvSpPr>
        <p:spPr bwMode="auto">
          <a:xfrm>
            <a:off x="1979613" y="6092825"/>
            <a:ext cx="123825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ROPA</a:t>
            </a:r>
          </a:p>
        </p:txBody>
      </p:sp>
      <p:sp>
        <p:nvSpPr>
          <p:cNvPr id="19464" name="Obdélník 12"/>
          <p:cNvSpPr>
            <a:spLocks noChangeArrowheads="1"/>
          </p:cNvSpPr>
          <p:nvPr/>
        </p:nvSpPr>
        <p:spPr bwMode="auto">
          <a:xfrm>
            <a:off x="5962650" y="5516563"/>
            <a:ext cx="3181350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ENERGIE PŘÍLIVU</a:t>
            </a:r>
          </a:p>
        </p:txBody>
      </p:sp>
      <p:sp>
        <p:nvSpPr>
          <p:cNvPr id="19465" name="Obdélník 13"/>
          <p:cNvSpPr>
            <a:spLocks noChangeArrowheads="1"/>
          </p:cNvSpPr>
          <p:nvPr/>
        </p:nvSpPr>
        <p:spPr bwMode="auto">
          <a:xfrm>
            <a:off x="3276600" y="6092825"/>
            <a:ext cx="23495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ZEMNÍ PLYN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1196975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úkol:</a:t>
            </a:r>
          </a:p>
        </p:txBody>
      </p:sp>
      <p:sp>
        <p:nvSpPr>
          <p:cNvPr id="19467" name="TextovéPole 15"/>
          <p:cNvSpPr txBox="1">
            <a:spLocks noChangeArrowheads="1"/>
          </p:cNvSpPr>
          <p:nvPr/>
        </p:nvSpPr>
        <p:spPr bwMode="auto">
          <a:xfrm>
            <a:off x="8834438" y="692150"/>
            <a:ext cx="3095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Ř</a:t>
            </a:r>
            <a:endParaRPr lang="cs-CZ">
              <a:latin typeface="Franklin Gothic Book"/>
            </a:endParaRPr>
          </a:p>
        </p:txBody>
      </p:sp>
      <p:sp>
        <p:nvSpPr>
          <p:cNvPr id="19468" name="Obdélník 16"/>
          <p:cNvSpPr>
            <a:spLocks noChangeArrowheads="1"/>
          </p:cNvSpPr>
          <p:nvPr/>
        </p:nvSpPr>
        <p:spPr bwMode="auto">
          <a:xfrm>
            <a:off x="0" y="5589588"/>
            <a:ext cx="60420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RYCHLEROSTOUCÍ DŘEVINY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244600" y="3175"/>
            <a:ext cx="8610600" cy="882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SPRÁVNĚ PŘIŘAĎ</a:t>
            </a:r>
            <a:r>
              <a:rPr lang="cs-CZ" u="sng" dirty="0" smtClean="0"/>
              <a:t> ZDROJE ENERGIE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539750" y="765175"/>
            <a:ext cx="4291013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200" u="sng" dirty="0" smtClean="0"/>
              <a:t>OBNOVITELNÉ</a:t>
            </a:r>
            <a:endParaRPr lang="cs-CZ" sz="3200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572000" y="692150"/>
            <a:ext cx="4319588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500" u="sng" dirty="0" smtClean="0"/>
              <a:t>NEOBNOVITELNÉ</a:t>
            </a:r>
            <a:endParaRPr lang="cs-CZ" u="sng" dirty="0"/>
          </a:p>
        </p:txBody>
      </p:sp>
      <p:sp>
        <p:nvSpPr>
          <p:cNvPr id="20484" name="Obdélník 8"/>
          <p:cNvSpPr>
            <a:spLocks noChangeArrowheads="1"/>
          </p:cNvSpPr>
          <p:nvPr/>
        </p:nvSpPr>
        <p:spPr bwMode="auto">
          <a:xfrm>
            <a:off x="0" y="2420938"/>
            <a:ext cx="33051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SLUNEČNÍ ZÁŘENÍ</a:t>
            </a:r>
          </a:p>
        </p:txBody>
      </p:sp>
      <p:sp>
        <p:nvSpPr>
          <p:cNvPr id="20485" name="Obdélník 9"/>
          <p:cNvSpPr>
            <a:spLocks noChangeArrowheads="1"/>
          </p:cNvSpPr>
          <p:nvPr/>
        </p:nvSpPr>
        <p:spPr bwMode="auto">
          <a:xfrm>
            <a:off x="0" y="3429000"/>
            <a:ext cx="4432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GEOTERMÁLNÍ ENERGIE</a:t>
            </a:r>
          </a:p>
        </p:txBody>
      </p:sp>
      <p:sp>
        <p:nvSpPr>
          <p:cNvPr id="20486" name="Obdélník 10"/>
          <p:cNvSpPr>
            <a:spLocks noChangeArrowheads="1"/>
          </p:cNvSpPr>
          <p:nvPr/>
        </p:nvSpPr>
        <p:spPr bwMode="auto">
          <a:xfrm>
            <a:off x="6300788" y="2349500"/>
            <a:ext cx="13652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UHLÍ</a:t>
            </a:r>
          </a:p>
        </p:txBody>
      </p:sp>
      <p:sp>
        <p:nvSpPr>
          <p:cNvPr id="20487" name="Obdélník 11"/>
          <p:cNvSpPr>
            <a:spLocks noChangeArrowheads="1"/>
          </p:cNvSpPr>
          <p:nvPr/>
        </p:nvSpPr>
        <p:spPr bwMode="auto">
          <a:xfrm>
            <a:off x="6227763" y="3429000"/>
            <a:ext cx="147955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ROPA</a:t>
            </a:r>
          </a:p>
        </p:txBody>
      </p:sp>
      <p:sp>
        <p:nvSpPr>
          <p:cNvPr id="20488" name="Obdélník 12"/>
          <p:cNvSpPr>
            <a:spLocks noChangeArrowheads="1"/>
          </p:cNvSpPr>
          <p:nvPr/>
        </p:nvSpPr>
        <p:spPr bwMode="auto">
          <a:xfrm>
            <a:off x="0" y="4365625"/>
            <a:ext cx="3181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ENERGIE PŘÍLIVU</a:t>
            </a:r>
          </a:p>
        </p:txBody>
      </p:sp>
      <p:sp>
        <p:nvSpPr>
          <p:cNvPr id="20489" name="Obdélník 13"/>
          <p:cNvSpPr>
            <a:spLocks noChangeArrowheads="1"/>
          </p:cNvSpPr>
          <p:nvPr/>
        </p:nvSpPr>
        <p:spPr bwMode="auto">
          <a:xfrm>
            <a:off x="6227763" y="4292600"/>
            <a:ext cx="276542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ZEMNÍ PLYN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1403350" cy="5794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úkol:</a:t>
            </a:r>
          </a:p>
        </p:txBody>
      </p:sp>
      <p:sp>
        <p:nvSpPr>
          <p:cNvPr id="20491" name="TextovéPole 15"/>
          <p:cNvSpPr txBox="1">
            <a:spLocks noChangeArrowheads="1"/>
          </p:cNvSpPr>
          <p:nvPr/>
        </p:nvSpPr>
        <p:spPr bwMode="auto">
          <a:xfrm>
            <a:off x="8316913" y="6237288"/>
            <a:ext cx="63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  <p:sp>
        <p:nvSpPr>
          <p:cNvPr id="20492" name="Obdélník 16"/>
          <p:cNvSpPr>
            <a:spLocks noChangeArrowheads="1"/>
          </p:cNvSpPr>
          <p:nvPr/>
        </p:nvSpPr>
        <p:spPr bwMode="auto">
          <a:xfrm>
            <a:off x="0" y="5373688"/>
            <a:ext cx="48783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RYCHLEROSTOUCÍ DŘEVINY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SEŘAĎ CHRONOLOGICKY</a:t>
            </a:r>
            <a:endParaRPr lang="cs-CZ" dirty="0"/>
          </a:p>
        </p:txBody>
      </p:sp>
      <p:sp>
        <p:nvSpPr>
          <p:cNvPr id="21506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1700213"/>
            <a:ext cx="1658937" cy="992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2565400"/>
            <a:ext cx="1443038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2500" y="3284538"/>
            <a:ext cx="90487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0" name="Picture 2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356100" y="4005263"/>
            <a:ext cx="927100" cy="1003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1" name="Picture 2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19700" y="4868863"/>
            <a:ext cx="113347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12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227763" y="5373688"/>
            <a:ext cx="221456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3" name="TextovéPole 11"/>
          <p:cNvSpPr txBox="1">
            <a:spLocks noChangeArrowheads="1"/>
          </p:cNvSpPr>
          <p:nvPr/>
        </p:nvSpPr>
        <p:spPr bwMode="auto">
          <a:xfrm>
            <a:off x="8509000" y="6488113"/>
            <a:ext cx="63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8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765550" y="3175"/>
            <a:ext cx="8610600" cy="882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SPRÁVNĚ PŘIŘAĎ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80988" y="666750"/>
            <a:ext cx="4291012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EXOTERMICKÁ REAKCE</a:t>
            </a:r>
            <a:endParaRPr lang="cs-CZ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600" cy="639763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u="sng" dirty="0" smtClean="0"/>
              <a:t>ENDORERMICKÁ REAKCE</a:t>
            </a:r>
            <a:endParaRPr lang="cs-CZ" u="sng" dirty="0"/>
          </a:p>
        </p:txBody>
      </p:sp>
      <p:sp>
        <p:nvSpPr>
          <p:cNvPr id="22532" name="Obdélník 8"/>
          <p:cNvSpPr>
            <a:spLocks noChangeArrowheads="1"/>
          </p:cNvSpPr>
          <p:nvPr/>
        </p:nvSpPr>
        <p:spPr bwMode="auto">
          <a:xfrm>
            <a:off x="539750" y="2492375"/>
            <a:ext cx="346868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reakce, při které se</a:t>
            </a:r>
          </a:p>
          <a:p>
            <a:r>
              <a:rPr lang="cs-CZ" sz="3200">
                <a:latin typeface="Franklin Gothic Book"/>
              </a:rPr>
              <a:t> teplo uvolňuje </a:t>
            </a:r>
          </a:p>
        </p:txBody>
      </p:sp>
      <p:sp>
        <p:nvSpPr>
          <p:cNvPr id="22533" name="Obdélník 9"/>
          <p:cNvSpPr>
            <a:spLocks noChangeArrowheads="1"/>
          </p:cNvSpPr>
          <p:nvPr/>
        </p:nvSpPr>
        <p:spPr bwMode="auto">
          <a:xfrm>
            <a:off x="539750" y="3716338"/>
            <a:ext cx="24352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např. hoření</a:t>
            </a:r>
          </a:p>
        </p:txBody>
      </p:sp>
      <p:sp>
        <p:nvSpPr>
          <p:cNvPr id="22534" name="Obdélník 10"/>
          <p:cNvSpPr>
            <a:spLocks noChangeArrowheads="1"/>
          </p:cNvSpPr>
          <p:nvPr/>
        </p:nvSpPr>
        <p:spPr bwMode="auto">
          <a:xfrm>
            <a:off x="4643438" y="2492375"/>
            <a:ext cx="36671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reakce, při které se </a:t>
            </a:r>
          </a:p>
          <a:p>
            <a:r>
              <a:rPr lang="cs-CZ" sz="3200">
                <a:latin typeface="Franklin Gothic Book"/>
              </a:rPr>
              <a:t>  teplo spotřebovává </a:t>
            </a:r>
          </a:p>
        </p:txBody>
      </p:sp>
      <p:sp>
        <p:nvSpPr>
          <p:cNvPr id="22535" name="Obdélník 11"/>
          <p:cNvSpPr>
            <a:spLocks noChangeArrowheads="1"/>
          </p:cNvSpPr>
          <p:nvPr/>
        </p:nvSpPr>
        <p:spPr bwMode="auto">
          <a:xfrm>
            <a:off x="4643438" y="3644900"/>
            <a:ext cx="4148137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např. výroba páleného</a:t>
            </a:r>
          </a:p>
          <a:p>
            <a:r>
              <a:rPr lang="cs-CZ" sz="3200">
                <a:latin typeface="Franklin Gothic Book"/>
              </a:rPr>
              <a:t>  vápna</a:t>
            </a:r>
          </a:p>
        </p:txBody>
      </p:sp>
      <p:sp>
        <p:nvSpPr>
          <p:cNvPr id="22536" name="Obdélník 12"/>
          <p:cNvSpPr>
            <a:spLocks noChangeArrowheads="1"/>
          </p:cNvSpPr>
          <p:nvPr/>
        </p:nvSpPr>
        <p:spPr bwMode="auto">
          <a:xfrm>
            <a:off x="468313" y="4724400"/>
            <a:ext cx="31670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Qm= - 16 kJ/mol</a:t>
            </a:r>
          </a:p>
        </p:txBody>
      </p:sp>
      <p:sp>
        <p:nvSpPr>
          <p:cNvPr id="22537" name="Obdélník 13"/>
          <p:cNvSpPr>
            <a:spLocks noChangeArrowheads="1"/>
          </p:cNvSpPr>
          <p:nvPr/>
        </p:nvSpPr>
        <p:spPr bwMode="auto">
          <a:xfrm>
            <a:off x="4643438" y="4724400"/>
            <a:ext cx="2951162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Arial" charset="0"/>
              <a:buChar char="•"/>
            </a:pPr>
            <a:r>
              <a:rPr lang="cs-CZ" sz="3200">
                <a:latin typeface="Franklin Gothic Book"/>
              </a:rPr>
              <a:t> Qm= 16 kJ/mol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0" y="0"/>
            <a:ext cx="2722563" cy="584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cap="all" dirty="0">
                <a:solidFill>
                  <a:srgbClr val="FF0000"/>
                </a:solidFill>
                <a:latin typeface="+mn-lt"/>
              </a:rPr>
              <a:t>řešení úkolu:</a:t>
            </a:r>
          </a:p>
        </p:txBody>
      </p:sp>
      <p:sp>
        <p:nvSpPr>
          <p:cNvPr id="22539" name="TextovéPole 1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8172450" y="6488113"/>
            <a:ext cx="635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Franklin Gothic Book"/>
                <a:hlinkClick r:id="rId2" action="ppaction://hlinksldjump"/>
              </a:rPr>
              <a:t>ZPĚT</a:t>
            </a:r>
            <a:endParaRPr lang="cs-CZ">
              <a:latin typeface="Franklin Gothic Book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Autorem materiálu a všech jeho částí, není-li uvedeno jinak, je Ing. Stanislava Kolářová.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58</TotalTime>
  <Words>385</Words>
  <Application>Microsoft Office PowerPoint</Application>
  <PresentationFormat>Předvádění na obrazovce (4:3)</PresentationFormat>
  <Paragraphs>97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11</vt:i4>
      </vt:variant>
    </vt:vector>
  </HeadingPairs>
  <TitlesOfParts>
    <vt:vector size="25" baseType="lpstr">
      <vt:lpstr>Arial</vt:lpstr>
      <vt:lpstr>Franklin Gothic Medium</vt:lpstr>
      <vt:lpstr>Franklin Gothic Book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                Výukový materiál</dc:title>
  <dc:creator>Morden</dc:creator>
  <cp:lastModifiedBy>Jaroslav Pešek</cp:lastModifiedBy>
  <cp:revision>8</cp:revision>
  <dcterms:created xsi:type="dcterms:W3CDTF">2012-06-19T17:16:19Z</dcterms:created>
  <dcterms:modified xsi:type="dcterms:W3CDTF">2012-06-20T20:29:49Z</dcterms:modified>
</cp:coreProperties>
</file>