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068FC-0C35-4524-9312-863C155C87B5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CCEF2-928A-4D32-BEBF-D2ED7239C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FA5E8-0254-48B8-A679-14FE57A907F4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F1E71-1392-4AF9-913A-BA9BB41263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28A0A-4E25-4874-AE4D-80221D11011D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6048A-E6EA-4C56-A7DB-AC1C00CD40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E4FBC-82EE-4CA5-A9EB-0D5C9B4CBADC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DCAFD-A2C9-40B7-9BB4-9CE5715AAE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0071C-F23A-4DD2-B937-7D97DD76A84C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ECFFF-308E-447D-9244-8A7510CDDF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3CE47-D1AD-42C7-BB31-E97C13F81A13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FCB16-0C78-498D-99EC-6C03CD474D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A3C8D-2F85-48C2-90DE-D6D02D623B65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74117-74FB-4938-BBD7-8DC5BE27D8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3818E-08B0-4A2B-B6BB-571FC8B6A560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E567F-301C-47D2-B66D-43ACDA2694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351B0-C719-4A0D-882F-867A2E16D297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82A51-B729-4989-90A2-634155A92E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AF0F4-568F-4FE3-9C40-DD52B6CE841A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17E2F-8295-426A-B361-786E1163D0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C1A0D-EA46-4F09-A11B-6E11F24630EE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EE213-0C82-4757-B88C-4CAB87D3B4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446089-AB37-4D06-B4D7-1C275322C9C9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3D267D-A6FB-4698-A18C-603AAB5217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enze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3"/>
          <p:cNvSpPr>
            <a:spLocks noGrp="1"/>
          </p:cNvSpPr>
          <p:nvPr>
            <p:ph type="title" idx="4294967295"/>
          </p:nvPr>
        </p:nvSpPr>
        <p:spPr>
          <a:xfrm>
            <a:off x="19050" y="6350"/>
            <a:ext cx="8229600" cy="1930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13314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844675"/>
            <a:ext cx="9144000" cy="50133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Název </a:t>
            </a:r>
            <a:r>
              <a:rPr lang="cs-CZ" sz="1200" dirty="0" err="1" smtClean="0"/>
              <a:t>DUMu</a:t>
            </a:r>
            <a:r>
              <a:rPr lang="cs-CZ" sz="1200" dirty="0" smtClean="0"/>
              <a:t>:  VY_52_INOVACE_24_3_ORGANICKÁ CHEMIE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Číslo skupiny:  3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Autor: Ing. Stanislava Kolářová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Vzdělávací oblast/Předmět/Téma: ČLOVĚK A PŘÍRODA / CHEMIE / ORGANICKÁ CHEMIE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Druh učebního materiálu: PREZENTACE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Metodický list:	NE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Anotace: Pomocí prezentace  uvedení do organické chemie. Vysvětlení rozdílu  mezi látkami organickými a anorganickými, uvedení do zákonitostí tvorby vazeb jednoduchých uhlovodíků (vaznosti, druhy vazeb, uhlovodíkových řetězců).  Zápis do sešitu.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Ověřeno ve třídě: 9. 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Datum ověření: 26.1. 2012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 dle zákona 121/2000 Sb. (autorský zákon). Nesu veškerou právní odpovědnost za obsah a původ svého díla. Prohlašuji dále, že výše uvedený materiál jsem ověřil(a) ve výuce a provedl(a) o tom zápis do TK.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Dávám souhlas, aby moje dílo bylo dáno k dispozici veřejnosti k účelům volného užití (§30 odst. 1 zákona 121/2000 Sb.), tj. že </a:t>
            </a:r>
            <a:r>
              <a:rPr lang="cs-CZ" sz="1200" dirty="0" smtClean="0"/>
              <a:t>                         k </a:t>
            </a:r>
            <a:r>
              <a:rPr lang="cs-CZ" sz="1200" dirty="0" smtClean="0"/>
              <a:t>uvedeným účelům může být kýmkoliv  zveřejňováno, používáno, upravováno a uchováváno.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Datum:	 26.1. 2012		Podpis: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dirty="0" smtClean="0"/>
              <a:t> 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Organická chemie - úvod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184775"/>
          </a:xfrm>
        </p:spPr>
        <p:txBody>
          <a:bodyPr/>
          <a:lstStyle/>
          <a:p>
            <a:pPr eaLnBrk="1" hangingPunct="1"/>
            <a:r>
              <a:rPr lang="cs-CZ" smtClean="0"/>
              <a:t>Organické látky </a:t>
            </a:r>
          </a:p>
          <a:p>
            <a:pPr lvl="1" eaLnBrk="1" hangingPunct="1"/>
            <a:r>
              <a:rPr lang="cs-CZ" smtClean="0"/>
              <a:t>látky obsažené v organismech a organismy produkované, ale též vytvořené uměle</a:t>
            </a:r>
          </a:p>
          <a:p>
            <a:pPr lvl="1" eaLnBrk="1" hangingPunct="1"/>
            <a:r>
              <a:rPr lang="cs-CZ" smtClean="0"/>
              <a:t>např. uhlovodíky, cukry, tuky, organické kyseliny (mravenčí, octová apod.), plasty</a:t>
            </a:r>
          </a:p>
          <a:p>
            <a:pPr lvl="1" eaLnBrk="1" hangingPunct="1">
              <a:buFont typeface="Wingdings 2" pitchFamily="18" charset="2"/>
              <a:buNone/>
            </a:pPr>
            <a:endParaRPr lang="cs-CZ" sz="1400" smtClean="0"/>
          </a:p>
          <a:p>
            <a:pPr eaLnBrk="1" hangingPunct="1"/>
            <a:r>
              <a:rPr lang="cs-CZ" smtClean="0"/>
              <a:t>Anorganické látky </a:t>
            </a:r>
          </a:p>
          <a:p>
            <a:pPr lvl="1" eaLnBrk="1" hangingPunct="1"/>
            <a:r>
              <a:rPr lang="cs-CZ" smtClean="0"/>
              <a:t>látky neústrojné (nerostné)</a:t>
            </a:r>
          </a:p>
          <a:p>
            <a:pPr lvl="1" eaLnBrk="1" hangingPunct="1"/>
            <a:r>
              <a:rPr lang="cs-CZ" smtClean="0"/>
              <a:t>např. oxidy, hydroxidy, halogenidy, sulfidy a anorganické kyseliny (HCl, H</a:t>
            </a:r>
            <a:r>
              <a:rPr lang="cs-CZ" sz="1400" smtClean="0"/>
              <a:t>2</a:t>
            </a:r>
            <a:r>
              <a:rPr lang="cs-CZ" smtClean="0"/>
              <a:t>SO</a:t>
            </a:r>
            <a:r>
              <a:rPr lang="cs-CZ" sz="1400" smtClean="0"/>
              <a:t>4</a:t>
            </a:r>
            <a:r>
              <a:rPr lang="cs-CZ" smtClean="0"/>
              <a:t>, HNO</a:t>
            </a:r>
            <a:r>
              <a:rPr lang="cs-CZ" sz="1400" smtClean="0"/>
              <a:t>3</a:t>
            </a:r>
            <a:r>
              <a:rPr lang="cs-CZ" smtClean="0"/>
              <a:t>, H</a:t>
            </a:r>
            <a:r>
              <a:rPr lang="cs-CZ" sz="1400" smtClean="0"/>
              <a:t>3</a:t>
            </a:r>
            <a:r>
              <a:rPr lang="cs-CZ" smtClean="0"/>
              <a:t>PO</a:t>
            </a:r>
            <a:r>
              <a:rPr lang="cs-CZ" sz="1400" smtClean="0"/>
              <a:t>4</a:t>
            </a:r>
            <a:r>
              <a:rPr lang="cs-CZ" smtClean="0"/>
              <a:t>…) a jejich soli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Organické sloučeniny</a:t>
            </a:r>
            <a:endParaRPr lang="cs-CZ" dirty="0"/>
          </a:p>
        </p:txBody>
      </p:sp>
      <p:sp>
        <p:nvSpPr>
          <p:cNvPr id="16386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sloučeniny, ve kterých jsou vázány atomy uhlíku a vodíku (odtud odvozen název „uhlovodíky“) 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krom C a H mohou obsahovat i jiné atomy – např. kyslík, dusík, fosfor, síru, méně často halogeny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výjimkou CO, CO</a:t>
            </a:r>
            <a:r>
              <a:rPr lang="cs-CZ" sz="1400" smtClean="0"/>
              <a:t>2</a:t>
            </a:r>
            <a:r>
              <a:rPr lang="cs-CZ" smtClean="0"/>
              <a:t>, H</a:t>
            </a:r>
            <a:r>
              <a:rPr lang="cs-CZ" sz="1800" smtClean="0"/>
              <a:t>2</a:t>
            </a:r>
            <a:r>
              <a:rPr lang="cs-CZ" smtClean="0"/>
              <a:t>CO</a:t>
            </a:r>
            <a:r>
              <a:rPr lang="cs-CZ" sz="1800" smtClean="0"/>
              <a:t>3</a:t>
            </a:r>
            <a:r>
              <a:rPr lang="cs-CZ" smtClean="0"/>
              <a:t> a uhličitany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Vaznosti prvků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závisí na počtu volných míst ve valenční vrstvě atomu, proto je vaznost neměnná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b="1" smtClean="0"/>
              <a:t>C – čtyřvazný</a:t>
            </a:r>
          </a:p>
          <a:p>
            <a:pPr eaLnBrk="1" hangingPunct="1"/>
            <a:r>
              <a:rPr lang="cs-CZ" smtClean="0"/>
              <a:t>N, P – trojvazné</a:t>
            </a:r>
          </a:p>
          <a:p>
            <a:pPr eaLnBrk="1" hangingPunct="1"/>
            <a:r>
              <a:rPr lang="cs-CZ" smtClean="0"/>
              <a:t>O, S – dvouvazné</a:t>
            </a:r>
          </a:p>
          <a:p>
            <a:pPr eaLnBrk="1" hangingPunct="1"/>
            <a:r>
              <a:rPr lang="cs-CZ" b="1" smtClean="0"/>
              <a:t>H</a:t>
            </a:r>
            <a:r>
              <a:rPr lang="cs-CZ" smtClean="0"/>
              <a:t>, halogenidy – </a:t>
            </a:r>
            <a:r>
              <a:rPr lang="cs-CZ" b="1" smtClean="0"/>
              <a:t>jednovazné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Typy uhlíkatých řetězců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395288" y="2060575"/>
            <a:ext cx="8229600" cy="4525963"/>
          </a:xfrm>
        </p:spPr>
        <p:txBody>
          <a:bodyPr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cs-CZ" smtClean="0"/>
              <a:t>1.  otevřený – přímý</a:t>
            </a:r>
          </a:p>
          <a:p>
            <a:pPr marL="514350" indent="-514350" eaLnBrk="1" hangingPunct="1">
              <a:buFont typeface="Wingdings 2" pitchFamily="18" charset="2"/>
              <a:buNone/>
            </a:pPr>
            <a:endParaRPr lang="cs-CZ" sz="1800" smtClean="0"/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cs-CZ" smtClean="0"/>
              <a:t>			   - rozvětvený</a:t>
            </a:r>
          </a:p>
          <a:p>
            <a:pPr marL="514350" indent="-514350" eaLnBrk="1" hangingPunct="1">
              <a:buFont typeface="Wingdings 2" pitchFamily="18" charset="2"/>
              <a:buNone/>
            </a:pPr>
            <a:endParaRPr lang="cs-CZ" smtClean="0"/>
          </a:p>
          <a:p>
            <a:pPr marL="514350" indent="-514350" eaLnBrk="1" hangingPunct="1">
              <a:buFont typeface="Wingdings 2" pitchFamily="18" charset="2"/>
              <a:buNone/>
            </a:pPr>
            <a:endParaRPr lang="cs-CZ" sz="1800" smtClean="0"/>
          </a:p>
          <a:p>
            <a:pPr marL="514350" indent="-514350" eaLnBrk="1" hangingPunct="1">
              <a:buFont typeface="Wingdings 2" pitchFamily="18" charset="2"/>
              <a:buNone/>
            </a:pPr>
            <a:endParaRPr lang="cs-CZ" sz="1800" smtClean="0"/>
          </a:p>
          <a:p>
            <a:pPr marL="514350" indent="-514350" eaLnBrk="1" hangingPunct="1">
              <a:buFont typeface="Wingdings 2" pitchFamily="18" charset="2"/>
              <a:buNone/>
            </a:pPr>
            <a:endParaRPr lang="cs-CZ" sz="1800" smtClean="0"/>
          </a:p>
          <a:p>
            <a:pPr marL="514350" indent="-514350" eaLnBrk="1" hangingPunct="1">
              <a:buFont typeface="Wingdings 2" pitchFamily="18" charset="2"/>
              <a:buNone/>
            </a:pPr>
            <a:endParaRPr lang="cs-CZ" sz="1800" smtClean="0"/>
          </a:p>
        </p:txBody>
      </p:sp>
      <p:pic>
        <p:nvPicPr>
          <p:cNvPr id="1843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3298825"/>
            <a:ext cx="2808287" cy="355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Obdélník 7"/>
          <p:cNvSpPr>
            <a:spLocks noChangeArrowheads="1"/>
          </p:cNvSpPr>
          <p:nvPr/>
        </p:nvSpPr>
        <p:spPr bwMode="auto">
          <a:xfrm>
            <a:off x="4859338" y="2133600"/>
            <a:ext cx="33131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Franklin Gothic Book"/>
              </a:rPr>
              <a:t>CH</a:t>
            </a:r>
            <a:r>
              <a:rPr lang="cs-CZ" sz="2000" baseline="-25000">
                <a:latin typeface="Franklin Gothic Book"/>
              </a:rPr>
              <a:t>3</a:t>
            </a:r>
            <a:r>
              <a:rPr lang="cs-CZ" sz="2000">
                <a:latin typeface="Franklin Gothic Book"/>
              </a:rPr>
              <a:t>(CH</a:t>
            </a:r>
            <a:r>
              <a:rPr lang="cs-CZ" sz="2000" baseline="-25000">
                <a:latin typeface="Franklin Gothic Book"/>
              </a:rPr>
              <a:t>2</a:t>
            </a:r>
            <a:r>
              <a:rPr lang="cs-CZ" sz="2000">
                <a:latin typeface="Franklin Gothic Book"/>
              </a:rPr>
              <a:t>)</a:t>
            </a:r>
            <a:r>
              <a:rPr lang="cs-CZ" sz="2000" baseline="-25000">
                <a:latin typeface="Franklin Gothic Book"/>
              </a:rPr>
              <a:t>12</a:t>
            </a:r>
            <a:r>
              <a:rPr lang="cs-CZ" sz="2000">
                <a:latin typeface="Franklin Gothic Book"/>
              </a:rPr>
              <a:t>CH=CH-CH</a:t>
            </a:r>
            <a:r>
              <a:rPr lang="cs-CZ" sz="2000" baseline="-25000">
                <a:latin typeface="Franklin Gothic Book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2.  uzavřený (cyklický, kruhový)</a:t>
            </a:r>
          </a:p>
          <a:p>
            <a:pPr eaLnBrk="1" hangingPunct="1"/>
            <a:endParaRPr lang="cs-CZ" smtClean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708275"/>
            <a:ext cx="30956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4210050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ovéPole 5"/>
          <p:cNvSpPr txBox="1">
            <a:spLocks noChangeArrowheads="1"/>
          </p:cNvSpPr>
          <p:nvPr/>
        </p:nvSpPr>
        <p:spPr bwMode="auto">
          <a:xfrm>
            <a:off x="6659563" y="4797425"/>
            <a:ext cx="1968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obr. č. 1 - benzen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Atomy uhlíku (popř. uhlíku a jiného prvku) se mohou spojovat nejen </a:t>
            </a:r>
            <a:r>
              <a:rPr lang="cs-CZ" b="1" smtClean="0"/>
              <a:t>jednoduchou</a:t>
            </a:r>
            <a:r>
              <a:rPr lang="cs-CZ" smtClean="0"/>
              <a:t> vazbou, ale též vazbou </a:t>
            </a:r>
            <a:r>
              <a:rPr lang="cs-CZ" b="1" smtClean="0"/>
              <a:t>dvojnou</a:t>
            </a:r>
            <a:r>
              <a:rPr lang="cs-CZ" smtClean="0"/>
              <a:t> nebo  </a:t>
            </a:r>
            <a:r>
              <a:rPr lang="cs-CZ" b="1" i="1" smtClean="0"/>
              <a:t>trojnou</a:t>
            </a:r>
            <a:endParaRPr lang="cs-CZ" smtClean="0"/>
          </a:p>
          <a:p>
            <a:pPr eaLnBrk="1" hangingPunct="1"/>
            <a:endParaRPr lang="cs-CZ" smtClean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3933825"/>
            <a:ext cx="1566862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9513" y="4149725"/>
            <a:ext cx="1565275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4365625"/>
            <a:ext cx="17621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správně zařaď následující řetězce: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otevřený – přímý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otevřený – rozvětvený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r>
              <a:rPr lang="cs-CZ" smtClean="0"/>
              <a:t>uzavřený (cyklický, kruhový)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5516563"/>
            <a:ext cx="1565275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013325"/>
            <a:ext cx="1800225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4724400"/>
            <a:ext cx="1584325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5229225"/>
            <a:ext cx="1566862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7"/>
          <p:cNvSpPr txBox="1">
            <a:spLocks noChangeArrowheads="1"/>
          </p:cNvSpPr>
          <p:nvPr/>
        </p:nvSpPr>
        <p:spPr bwMode="auto">
          <a:xfrm>
            <a:off x="8532813" y="6237288"/>
            <a:ext cx="350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6" action="ppaction://hlinksldjump"/>
              </a:rPr>
              <a:t>Ř</a:t>
            </a:r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základní uhlovodíky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303837"/>
          </a:xfrm>
        </p:spPr>
        <p:txBody>
          <a:bodyPr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err="1" smtClean="0"/>
              <a:t>methan</a:t>
            </a:r>
            <a:r>
              <a:rPr lang="cs-CZ" dirty="0" smtClean="0"/>
              <a:t>		</a:t>
            </a:r>
            <a:endParaRPr lang="cs-CZ" sz="15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err="1" smtClean="0"/>
              <a:t>ethan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propan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butan						</a:t>
            </a:r>
            <a:endParaRPr lang="cs-CZ" sz="15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pentan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hexan				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heptan			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oktan			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err="1" smtClean="0"/>
              <a:t>nonan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dekan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8224838" y="6400800"/>
            <a:ext cx="768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hlinkClick r:id="rId2" action="ppaction://hlinksldjump"/>
              </a:rPr>
              <a:t>ZPĚT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90872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zápis do sešitu: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043488"/>
          </a:xfrm>
        </p:spPr>
        <p:txBody>
          <a:bodyPr/>
          <a:lstStyle/>
          <a:p>
            <a:pPr eaLnBrk="1" hangingPunct="1"/>
            <a:r>
              <a:rPr lang="cs-CZ" smtClean="0"/>
              <a:t>Organické látky</a:t>
            </a:r>
          </a:p>
          <a:p>
            <a:pPr lvl="1" eaLnBrk="1" hangingPunct="1"/>
            <a:r>
              <a:rPr lang="cs-CZ" sz="3200" smtClean="0"/>
              <a:t>chemické látky vznikající převážně činností organismů</a:t>
            </a:r>
          </a:p>
          <a:p>
            <a:pPr lvl="1" eaLnBrk="1" hangingPunct="1"/>
            <a:r>
              <a:rPr lang="cs-CZ" sz="3200" smtClean="0"/>
              <a:t>tvořeny atomy uhlíku a většinou vodíku (též O, N, P, S, halogeny)</a:t>
            </a:r>
          </a:p>
          <a:p>
            <a:pPr lvl="1" eaLnBrk="1" hangingPunct="1"/>
            <a:endParaRPr lang="cs-CZ" sz="3200" smtClean="0"/>
          </a:p>
          <a:p>
            <a:pPr eaLnBrk="1" hangingPunct="1"/>
            <a:r>
              <a:rPr lang="cs-CZ" smtClean="0"/>
              <a:t>vaznost  </a:t>
            </a:r>
          </a:p>
          <a:p>
            <a:pPr lvl="1" eaLnBrk="1" hangingPunct="1"/>
            <a:r>
              <a:rPr lang="cs-CZ" sz="3200" smtClean="0"/>
              <a:t>uhlík 4 vazný, vodík 1 vazný, vaznost neměnná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typy řetězců </a:t>
            </a:r>
            <a:r>
              <a:rPr lang="cs-CZ" dirty="0" smtClean="0">
                <a:solidFill>
                  <a:srgbClr val="FF0000"/>
                </a:solidFill>
              </a:rPr>
              <a:t>+ uveď příklady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sz="3200" dirty="0" smtClean="0"/>
              <a:t> otevřený (přímý, rozvětvený) 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sz="3200" dirty="0" smtClean="0"/>
              <a:t> uzavřený (cyklický)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endParaRPr lang="cs-CZ" sz="32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vazby</a:t>
            </a:r>
            <a:r>
              <a:rPr lang="cs-CZ" dirty="0" smtClean="0">
                <a:solidFill>
                  <a:srgbClr val="FF0000"/>
                </a:solidFill>
              </a:rPr>
              <a:t> + uveď příklady</a:t>
            </a:r>
            <a:endParaRPr lang="cs-CZ" dirty="0" smtClean="0"/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r>
              <a:rPr lang="cs-CZ" sz="3200" dirty="0" smtClean="0"/>
              <a:t>jednoduché, dvojné, trojné</a:t>
            </a:r>
          </a:p>
          <a:p>
            <a:pPr lvl="1" eaLnBrk="1" fontAlgn="auto" hangingPunct="1">
              <a:spcAft>
                <a:spcPts val="0"/>
              </a:spcAft>
              <a:buFont typeface="Wingdings 2"/>
              <a:buChar char="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základní uhlovodíky (</a:t>
            </a:r>
            <a:r>
              <a:rPr lang="cs-CZ" sz="2400" cap="all" dirty="0" smtClean="0">
                <a:solidFill>
                  <a:srgbClr val="FF0000"/>
                </a:solidFill>
              </a:rPr>
              <a:t>vypiš na samostatný list</a:t>
            </a:r>
            <a:r>
              <a:rPr lang="cs-CZ" dirty="0" smtClean="0"/>
              <a:t>)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  <p:sp>
        <p:nvSpPr>
          <p:cNvPr id="24579" name="TextovéPole 3"/>
          <p:cNvSpPr txBox="1">
            <a:spLocks noChangeArrowheads="1"/>
          </p:cNvSpPr>
          <p:nvPr/>
        </p:nvSpPr>
        <p:spPr bwMode="auto">
          <a:xfrm>
            <a:off x="6804025" y="6381750"/>
            <a:ext cx="221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2" action="ppaction://hlinksldjump"/>
              </a:rPr>
              <a:t>Základní</a:t>
            </a:r>
            <a:r>
              <a:rPr lang="cs-CZ">
                <a:latin typeface="Franklin Gothic Book"/>
              </a:rPr>
              <a:t> </a:t>
            </a:r>
            <a:r>
              <a:rPr lang="cs-CZ">
                <a:latin typeface="Franklin Gothic Book"/>
                <a:hlinkClick r:id="rId2" action="ppaction://hlinksldjump"/>
              </a:rPr>
              <a:t>uhlovodíky</a:t>
            </a:r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správně zařaď následující řetězce: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otevřený – přímý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otevřený – rozvětvený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uzavřený (cyklický, kruhový)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1412875"/>
            <a:ext cx="1565275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5084763"/>
            <a:ext cx="1800225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2997200"/>
            <a:ext cx="1584325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1268413"/>
            <a:ext cx="1566863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0" y="0"/>
            <a:ext cx="33559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cap="all" dirty="0">
                <a:solidFill>
                  <a:srgbClr val="FF0000"/>
                </a:solidFill>
                <a:latin typeface="+mn-lt"/>
              </a:rPr>
              <a:t>řešení úkolu:</a:t>
            </a:r>
            <a:endParaRPr lang="cs-CZ" sz="3200" cap="all" dirty="0">
              <a:latin typeface="+mn-lt"/>
            </a:endParaRPr>
          </a:p>
        </p:txBody>
      </p:sp>
      <p:sp>
        <p:nvSpPr>
          <p:cNvPr id="25608" name="TextovéPole 8"/>
          <p:cNvSpPr txBox="1">
            <a:spLocks noChangeArrowheads="1"/>
          </p:cNvSpPr>
          <p:nvPr/>
        </p:nvSpPr>
        <p:spPr bwMode="auto">
          <a:xfrm>
            <a:off x="8532813" y="6453188"/>
            <a:ext cx="6207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6" action="ppaction://hlinksldjump"/>
              </a:rPr>
              <a:t>zpět</a:t>
            </a:r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cs-CZ" sz="3000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cs-CZ" sz="3000" smtClean="0"/>
              <a:t>Obr.č.1 (benzen). </a:t>
            </a:r>
          </a:p>
          <a:p>
            <a:pPr eaLnBrk="1" hangingPunct="1">
              <a:lnSpc>
                <a:spcPct val="90000"/>
              </a:lnSpc>
            </a:pPr>
            <a:r>
              <a:rPr lang="cs-CZ" sz="3000" smtClean="0"/>
              <a:t>In wikipedia: the free encyklopeddia </a:t>
            </a:r>
            <a:r>
              <a:rPr lang="en-US" sz="3000" smtClean="0"/>
              <a:t>[</a:t>
            </a:r>
            <a:r>
              <a:rPr lang="cs-CZ" sz="3000" smtClean="0"/>
              <a:t>online</a:t>
            </a:r>
            <a:r>
              <a:rPr lang="en-US" sz="3000" smtClean="0"/>
              <a:t>]</a:t>
            </a:r>
            <a:r>
              <a:rPr lang="cs-CZ" sz="3000" smtClean="0"/>
              <a:t>. St.Petersburg (Florida): Wikipedia Foundation, 25. 11. 2005, last modifakated on 28. 12. 2011 </a:t>
            </a:r>
            <a:r>
              <a:rPr lang="en-US" sz="3000" smtClean="0"/>
              <a:t>[</a:t>
            </a:r>
            <a:r>
              <a:rPr lang="cs-CZ" sz="3000" smtClean="0"/>
              <a:t>cit.15.1.2012</a:t>
            </a:r>
            <a:r>
              <a:rPr lang="en-US" sz="3000" smtClean="0"/>
              <a:t>]</a:t>
            </a:r>
            <a:r>
              <a:rPr lang="cs-CZ" sz="3000" smtClean="0"/>
              <a:t>.Dostupné z WWW: </a:t>
            </a:r>
            <a:r>
              <a:rPr lang="cs-CZ" sz="3000" smtClean="0">
                <a:hlinkClick r:id="rId2"/>
              </a:rPr>
              <a:t>http://cs.wikipedia.org/wiki/Benzen</a:t>
            </a:r>
            <a:endParaRPr lang="cs-CZ" sz="3000" smtClean="0"/>
          </a:p>
          <a:p>
            <a:pPr eaLnBrk="1" hangingPunct="1">
              <a:lnSpc>
                <a:spcPct val="90000"/>
              </a:lnSpc>
            </a:pPr>
            <a:endParaRPr lang="cs-CZ" smtClean="0"/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Autorem materiálu a všech jeho částí, není-li uvedeno jinak, je Ing. Stanislava Kolářová.</a:t>
            </a:r>
            <a:endParaRPr lang="cs-CZ" sz="3000" smtClean="0"/>
          </a:p>
          <a:p>
            <a:pPr eaLnBrk="1" hangingPunct="1">
              <a:lnSpc>
                <a:spcPct val="90000"/>
              </a:lnSpc>
            </a:pPr>
            <a:endParaRPr lang="cs-CZ" sz="1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</TotalTime>
  <Words>415</Words>
  <Application>Microsoft Office PowerPoint</Application>
  <PresentationFormat>Předvádění na obrazovce (4:3)</PresentationFormat>
  <Paragraphs>109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Organická chemie - úvod</vt:lpstr>
      <vt:lpstr>Snímek 3</vt:lpstr>
      <vt:lpstr>Organické sloučeniny</vt:lpstr>
      <vt:lpstr>Vaznosti prvků</vt:lpstr>
      <vt:lpstr>Typy uhlíkatých řetězců</vt:lpstr>
      <vt:lpstr>Snímek 7</vt:lpstr>
      <vt:lpstr>Snímek 8</vt:lpstr>
      <vt:lpstr>správně zařaď následující řetězce:</vt:lpstr>
      <vt:lpstr>základní uhlovodíky</vt:lpstr>
      <vt:lpstr>zápis do sešitu:</vt:lpstr>
      <vt:lpstr>Snímek 12</vt:lpstr>
      <vt:lpstr>správně zařaď následující řetězce: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test</dc:creator>
  <cp:lastModifiedBy>Dum</cp:lastModifiedBy>
  <cp:revision>6</cp:revision>
  <dcterms:created xsi:type="dcterms:W3CDTF">2012-01-18T13:21:14Z</dcterms:created>
  <dcterms:modified xsi:type="dcterms:W3CDTF">2012-06-20T20:35:04Z</dcterms:modified>
</cp:coreProperties>
</file>