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3" r:id="rId6"/>
    <p:sldId id="270" r:id="rId7"/>
    <p:sldId id="267" r:id="rId8"/>
    <p:sldId id="266" r:id="rId9"/>
    <p:sldId id="265" r:id="rId10"/>
    <p:sldId id="262" r:id="rId11"/>
    <p:sldId id="268" r:id="rId12"/>
    <p:sldId id="261" r:id="rId13"/>
    <p:sldId id="256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40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algn="l" rtl="0"/>
          <a:r>
            <a:rPr lang="cs-CZ" dirty="0" smtClean="0"/>
            <a:t>VY_32_INOVACE_04_VLASTIVĚDA 5.ROČNÍK_VÝCHODNÍ </a:t>
          </a:r>
          <a:r>
            <a:rPr lang="cs-CZ" dirty="0" smtClean="0"/>
            <a:t>ČECHY – MĚSTA  A PRŮMYSL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D1B46980-6531-4606-95E6-44980827E919}">
      <dgm:prSet/>
      <dgm:spPr/>
      <dgm:t>
        <a:bodyPr/>
        <a:lstStyle/>
        <a:p>
          <a:pPr algn="l" rtl="0"/>
          <a:r>
            <a:rPr lang="cs-CZ" dirty="0" smtClean="0"/>
            <a:t>AUTOR: Alena Darebná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D8197B8C-B260-4A16-BDF4-0947B075E274}">
      <dgm:prSet/>
      <dgm:spPr/>
      <dgm:t>
        <a:bodyPr/>
        <a:lstStyle/>
        <a:p>
          <a:pPr algn="l" rtl="0"/>
          <a:r>
            <a:rPr lang="cs-CZ" dirty="0" smtClean="0"/>
            <a:t>Téma: VÝCHODNÍ ČECHY – MĚSTA  A PRŮMYSL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4C35D32F-0EAB-4CD7-82EE-45574DC2A586}">
      <dgm:prSet/>
      <dgm:spPr/>
      <dgm:t>
        <a:bodyPr/>
        <a:lstStyle/>
        <a:p>
          <a:pPr algn="l"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5525797F-438B-4454-B96B-2E7B2CD0D911}">
      <dgm:prSet/>
      <dgm:spPr/>
      <dgm:t>
        <a:bodyPr/>
        <a:lstStyle/>
        <a:p>
          <a:pPr algn="l" rtl="0"/>
          <a:r>
            <a:rPr lang="cs-CZ" dirty="0" smtClean="0"/>
            <a:t>Vytvořeno: září 2011</a:t>
          </a:r>
          <a:endParaRPr lang="cs-CZ" dirty="0"/>
        </a:p>
      </dgm:t>
    </dgm:pt>
    <dgm:pt modelId="{24D155E0-E005-42A7-B63B-C2BA742C1220}" type="parTrans" cxnId="{240C46D7-48B2-427D-964F-6EC7899811BD}">
      <dgm:prSet/>
      <dgm:spPr/>
      <dgm:t>
        <a:bodyPr/>
        <a:lstStyle/>
        <a:p>
          <a:pPr algn="l"/>
          <a:endParaRPr lang="cs-CZ"/>
        </a:p>
      </dgm:t>
    </dgm:pt>
    <dgm:pt modelId="{9CE84EAB-1D14-44BC-A5DF-A128B17F6A73}" type="sibTrans" cxnId="{240C46D7-48B2-427D-964F-6EC7899811BD}">
      <dgm:prSet/>
      <dgm:spPr/>
      <dgm:t>
        <a:bodyPr/>
        <a:lstStyle/>
        <a:p>
          <a:pPr algn="l"/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A299AF91-9EF6-4F7D-8B1A-91E9E18271DE}" type="pres">
      <dgm:prSet presAssocID="{5525797F-438B-4454-B96B-2E7B2CD0D911}" presName="vertSpace5" presStyleLbl="node1" presStyleIdx="3" presStyleCnt="6"/>
      <dgm:spPr/>
      <dgm:t>
        <a:bodyPr/>
        <a:lstStyle/>
        <a:p>
          <a:endParaRPr lang="cs-CZ"/>
        </a:p>
      </dgm:t>
    </dgm:pt>
    <dgm:pt modelId="{8C28C9C2-4583-448A-9EE6-FAEE11C87338}" type="pres">
      <dgm:prSet presAssocID="{5525797F-438B-4454-B96B-2E7B2CD0D911}" presName="circle5" presStyleLbl="node1" presStyleIdx="4" presStyleCnt="6"/>
      <dgm:spPr/>
      <dgm:t>
        <a:bodyPr/>
        <a:lstStyle/>
        <a:p>
          <a:endParaRPr lang="cs-CZ"/>
        </a:p>
      </dgm:t>
    </dgm:pt>
    <dgm:pt modelId="{27A1594F-289D-4FBF-B22D-55BB115C4BC0}" type="pres">
      <dgm:prSet presAssocID="{5525797F-438B-4454-B96B-2E7B2CD0D911}" presName="rect5" presStyleLbl="alignAcc1" presStyleIdx="4" presStyleCnt="6"/>
      <dgm:spPr/>
      <dgm:t>
        <a:bodyPr/>
        <a:lstStyle/>
        <a:p>
          <a:endParaRPr lang="cs-CZ"/>
        </a:p>
      </dgm:t>
    </dgm:pt>
    <dgm:pt modelId="{D070FCFA-E32C-4A99-9202-86A4D7F5DC39}" type="pres">
      <dgm:prSet presAssocID="{4C35D32F-0EAB-4CD7-82EE-45574DC2A586}" presName="vertSpace6" presStyleLbl="node1" presStyleIdx="4" presStyleCnt="6"/>
      <dgm:spPr/>
      <dgm:t>
        <a:bodyPr/>
        <a:lstStyle/>
        <a:p>
          <a:endParaRPr lang="cs-CZ"/>
        </a:p>
      </dgm:t>
    </dgm:pt>
    <dgm:pt modelId="{36C23B0F-AC48-4744-8936-83ADE304F51B}" type="pres">
      <dgm:prSet presAssocID="{4C35D32F-0EAB-4CD7-82EE-45574DC2A586}" presName="circle6" presStyleLbl="node1" presStyleIdx="5" presStyleCnt="6"/>
      <dgm:spPr/>
      <dgm:t>
        <a:bodyPr/>
        <a:lstStyle/>
        <a:p>
          <a:endParaRPr lang="cs-CZ"/>
        </a:p>
      </dgm:t>
    </dgm:pt>
    <dgm:pt modelId="{54C07F11-F4B9-41D7-B61F-8653FEAA71C8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A88948-F77E-4FA4-90C7-9733381D229D}" type="pres">
      <dgm:prSet presAssocID="{5525797F-438B-4454-B96B-2E7B2CD0D911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B6FAE6-3F01-4949-AA61-FC71A6D8CABE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D20179E-04F8-4686-889F-24C1D551F0C0}" type="presOf" srcId="{4C35D32F-0EAB-4CD7-82EE-45574DC2A586}" destId="{ADB6FAE6-3F01-4949-AA61-FC71A6D8CABE}" srcOrd="1" destOrd="0" presId="urn:microsoft.com/office/officeart/2005/8/layout/target3"/>
    <dgm:cxn modelId="{6AB74873-04CB-4A2C-B726-62949438A466}" type="presOf" srcId="{D1B46980-6531-4606-95E6-44980827E919}" destId="{6140AFEC-043D-4C43-A2F9-D0F5331DF3A3}" srcOrd="0" destOrd="0" presId="urn:microsoft.com/office/officeart/2005/8/layout/target3"/>
    <dgm:cxn modelId="{84938CA1-040C-443E-8A51-6BC43A75DDE4}" type="presOf" srcId="{4C35D32F-0EAB-4CD7-82EE-45574DC2A586}" destId="{54C07F11-F4B9-41D7-B61F-8653FEAA71C8}" srcOrd="0" destOrd="0" presId="urn:microsoft.com/office/officeart/2005/8/layout/target3"/>
    <dgm:cxn modelId="{56BEA311-5F54-4998-84EE-5967A7B59E46}" type="presOf" srcId="{757F3AB3-0718-4624-B441-E567A8F0AB56}" destId="{333A1088-737F-45CB-B68E-254E46348037}" srcOrd="0" destOrd="0" presId="urn:microsoft.com/office/officeart/2005/8/layout/target3"/>
    <dgm:cxn modelId="{B9DCC4BB-3A33-4049-89C8-0A88483C8F49}" type="presOf" srcId="{5525797F-438B-4454-B96B-2E7B2CD0D911}" destId="{7FA88948-F77E-4FA4-90C7-9733381D229D}" srcOrd="1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D680189E-C8F1-4900-8651-E19F79D29D2A}" type="presOf" srcId="{D8197B8C-B260-4A16-BDF4-0947B075E274}" destId="{25B08C86-7E15-44DC-BE7F-FFB55DD49D12}" srcOrd="0" destOrd="0" presId="urn:microsoft.com/office/officeart/2005/8/layout/target3"/>
    <dgm:cxn modelId="{9229286F-2340-4970-9590-B99CD90EDCCC}" type="presOf" srcId="{B651F6E3-6281-48DB-9319-2AEAFDAE7572}" destId="{6BB5E863-4638-4E1D-BFDE-399D028AC4ED}" srcOrd="1" destOrd="0" presId="urn:microsoft.com/office/officeart/2005/8/layout/target3"/>
    <dgm:cxn modelId="{322D3DB0-F251-42A2-AD34-A55AC8971900}" type="presOf" srcId="{D1B46980-6531-4606-95E6-44980827E919}" destId="{2BE915AB-18AA-4053-B92C-3BFC9ED204BB}" srcOrd="1" destOrd="0" presId="urn:microsoft.com/office/officeart/2005/8/layout/target3"/>
    <dgm:cxn modelId="{F6634462-15C9-4526-B3E9-8512B1082AC4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EAA88CB-764D-4312-BA39-81D1A6875106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40C46D7-48B2-427D-964F-6EC7899811BD}" srcId="{757F3AB3-0718-4624-B441-E567A8F0AB56}" destId="{5525797F-438B-4454-B96B-2E7B2CD0D911}" srcOrd="4" destOrd="0" parTransId="{24D155E0-E005-42A7-B63B-C2BA742C1220}" sibTransId="{9CE84EAB-1D14-44BC-A5DF-A128B17F6A73}"/>
    <dgm:cxn modelId="{F8586146-AE76-4CC5-AEEA-E5EB25D6C78D}" type="presOf" srcId="{D8197B8C-B260-4A16-BDF4-0947B075E274}" destId="{5A5FFA88-C948-4069-8E93-59FA12366E83}" srcOrd="1" destOrd="0" presId="urn:microsoft.com/office/officeart/2005/8/layout/target3"/>
    <dgm:cxn modelId="{EC714229-666C-4874-AF6F-B8396A2A5FDE}" type="presOf" srcId="{D1D4F407-5343-4D3F-B5B9-D407B03CAEB4}" destId="{D005CE8C-CC26-4C3E-AC11-E15060ECD759}" srcOrd="0" destOrd="0" presId="urn:microsoft.com/office/officeart/2005/8/layout/target3"/>
    <dgm:cxn modelId="{82FAC6CF-BF25-4FF9-BAA7-7D125A362755}" type="presOf" srcId="{5525797F-438B-4454-B96B-2E7B2CD0D911}" destId="{27A1594F-289D-4FBF-B22D-55BB115C4BC0}" srcOrd="0" destOrd="0" presId="urn:microsoft.com/office/officeart/2005/8/layout/target3"/>
    <dgm:cxn modelId="{1C65571B-F9E4-4781-8DD8-B0A326F9B415}" type="presParOf" srcId="{333A1088-737F-45CB-B68E-254E46348037}" destId="{F5ABB229-8D3B-4694-996A-96F23CF14429}" srcOrd="0" destOrd="0" presId="urn:microsoft.com/office/officeart/2005/8/layout/target3"/>
    <dgm:cxn modelId="{31C525EF-6C7E-4786-B20E-2096398AD131}" type="presParOf" srcId="{333A1088-737F-45CB-B68E-254E46348037}" destId="{F41139FD-01EE-4571-8B17-4FB00FC51163}" srcOrd="1" destOrd="0" presId="urn:microsoft.com/office/officeart/2005/8/layout/target3"/>
    <dgm:cxn modelId="{45DA4292-560D-495B-8BB6-EA3D1E2CEE54}" type="presParOf" srcId="{333A1088-737F-45CB-B68E-254E46348037}" destId="{D005CE8C-CC26-4C3E-AC11-E15060ECD759}" srcOrd="2" destOrd="0" presId="urn:microsoft.com/office/officeart/2005/8/layout/target3"/>
    <dgm:cxn modelId="{54424552-1BEC-4FF4-86F6-4C787A34A330}" type="presParOf" srcId="{333A1088-737F-45CB-B68E-254E46348037}" destId="{2C702D82-9B77-49B7-9568-BB8EB47C3372}" srcOrd="3" destOrd="0" presId="urn:microsoft.com/office/officeart/2005/8/layout/target3"/>
    <dgm:cxn modelId="{19EAE58C-4C3B-42AB-86E0-BEA9D5E7A578}" type="presParOf" srcId="{333A1088-737F-45CB-B68E-254E46348037}" destId="{A52A0455-90FF-4808-ABD0-F02540D31D5A}" srcOrd="4" destOrd="0" presId="urn:microsoft.com/office/officeart/2005/8/layout/target3"/>
    <dgm:cxn modelId="{40E4240F-DA61-420D-AAB3-30108116F843}" type="presParOf" srcId="{333A1088-737F-45CB-B68E-254E46348037}" destId="{6140AFEC-043D-4C43-A2F9-D0F5331DF3A3}" srcOrd="5" destOrd="0" presId="urn:microsoft.com/office/officeart/2005/8/layout/target3"/>
    <dgm:cxn modelId="{F2AD780D-9D13-4E44-B748-1C046CBC129F}" type="presParOf" srcId="{333A1088-737F-45CB-B68E-254E46348037}" destId="{9358AC05-5D7D-4327-9F80-1AD486AEA664}" srcOrd="6" destOrd="0" presId="urn:microsoft.com/office/officeart/2005/8/layout/target3"/>
    <dgm:cxn modelId="{393FD980-F33E-4254-9809-1A0C445A3186}" type="presParOf" srcId="{333A1088-737F-45CB-B68E-254E46348037}" destId="{313FC574-E1CD-4FB4-B054-0B805CE0447D}" srcOrd="7" destOrd="0" presId="urn:microsoft.com/office/officeart/2005/8/layout/target3"/>
    <dgm:cxn modelId="{51776C31-45A1-432D-ABB1-7A4EC7A0E52B}" type="presParOf" srcId="{333A1088-737F-45CB-B68E-254E46348037}" destId="{619D679B-A015-4ECF-8348-D1034C574F40}" srcOrd="8" destOrd="0" presId="urn:microsoft.com/office/officeart/2005/8/layout/target3"/>
    <dgm:cxn modelId="{83256EDE-63B3-4795-973A-1629D268CD7D}" type="presParOf" srcId="{333A1088-737F-45CB-B68E-254E46348037}" destId="{322283A8-4A27-4CDA-BAE3-F381106A9174}" srcOrd="9" destOrd="0" presId="urn:microsoft.com/office/officeart/2005/8/layout/target3"/>
    <dgm:cxn modelId="{8F639988-6E63-44DB-A2DE-0362EF673140}" type="presParOf" srcId="{333A1088-737F-45CB-B68E-254E46348037}" destId="{FFC9F71D-1B4F-4AD9-A4A6-86ADEFC8AF5C}" srcOrd="10" destOrd="0" presId="urn:microsoft.com/office/officeart/2005/8/layout/target3"/>
    <dgm:cxn modelId="{3BA9E718-D637-4064-82DA-31152BFC8A18}" type="presParOf" srcId="{333A1088-737F-45CB-B68E-254E46348037}" destId="{25B08C86-7E15-44DC-BE7F-FFB55DD49D12}" srcOrd="11" destOrd="0" presId="urn:microsoft.com/office/officeart/2005/8/layout/target3"/>
    <dgm:cxn modelId="{44B56FD1-6D91-4EEC-B94C-D3175CC46047}" type="presParOf" srcId="{333A1088-737F-45CB-B68E-254E46348037}" destId="{A299AF91-9EF6-4F7D-8B1A-91E9E18271DE}" srcOrd="12" destOrd="0" presId="urn:microsoft.com/office/officeart/2005/8/layout/target3"/>
    <dgm:cxn modelId="{BB51BE72-FE65-43A2-B86D-F89269DEABA0}" type="presParOf" srcId="{333A1088-737F-45CB-B68E-254E46348037}" destId="{8C28C9C2-4583-448A-9EE6-FAEE11C87338}" srcOrd="13" destOrd="0" presId="urn:microsoft.com/office/officeart/2005/8/layout/target3"/>
    <dgm:cxn modelId="{670AAE4D-35C2-4AEF-BABF-69A2C87D7EEC}" type="presParOf" srcId="{333A1088-737F-45CB-B68E-254E46348037}" destId="{27A1594F-289D-4FBF-B22D-55BB115C4BC0}" srcOrd="14" destOrd="0" presId="urn:microsoft.com/office/officeart/2005/8/layout/target3"/>
    <dgm:cxn modelId="{A391FB5D-01AA-499C-BB5E-499356056EF1}" type="presParOf" srcId="{333A1088-737F-45CB-B68E-254E46348037}" destId="{D070FCFA-E32C-4A99-9202-86A4D7F5DC39}" srcOrd="15" destOrd="0" presId="urn:microsoft.com/office/officeart/2005/8/layout/target3"/>
    <dgm:cxn modelId="{E5D3914B-661B-4A93-BFA0-077A651626BD}" type="presParOf" srcId="{333A1088-737F-45CB-B68E-254E46348037}" destId="{36C23B0F-AC48-4744-8936-83ADE304F51B}" srcOrd="16" destOrd="0" presId="urn:microsoft.com/office/officeart/2005/8/layout/target3"/>
    <dgm:cxn modelId="{4788E941-6BDB-46B4-9465-D2AFF94A49F1}" type="presParOf" srcId="{333A1088-737F-45CB-B68E-254E46348037}" destId="{54C07F11-F4B9-41D7-B61F-8653FEAA71C8}" srcOrd="17" destOrd="0" presId="urn:microsoft.com/office/officeart/2005/8/layout/target3"/>
    <dgm:cxn modelId="{1414806A-0ED0-4402-93D5-C363842DF0E5}" type="presParOf" srcId="{333A1088-737F-45CB-B68E-254E46348037}" destId="{AED2198E-93D5-4001-81B4-73124B309672}" srcOrd="18" destOrd="0" presId="urn:microsoft.com/office/officeart/2005/8/layout/target3"/>
    <dgm:cxn modelId="{3FB81C66-C317-43E6-8B84-15849AE01D19}" type="presParOf" srcId="{333A1088-737F-45CB-B68E-254E46348037}" destId="{2BE915AB-18AA-4053-B92C-3BFC9ED204BB}" srcOrd="19" destOrd="0" presId="urn:microsoft.com/office/officeart/2005/8/layout/target3"/>
    <dgm:cxn modelId="{A2231B5F-6CFE-4B9A-A656-89E7A3AA5F57}" type="presParOf" srcId="{333A1088-737F-45CB-B68E-254E46348037}" destId="{6BB5E863-4638-4E1D-BFDE-399D028AC4ED}" srcOrd="20" destOrd="0" presId="urn:microsoft.com/office/officeart/2005/8/layout/target3"/>
    <dgm:cxn modelId="{44A003C7-9BA4-4B54-BD07-D70B67F900EF}" type="presParOf" srcId="{333A1088-737F-45CB-B68E-254E46348037}" destId="{5A5FFA88-C948-4069-8E93-59FA12366E83}" srcOrd="21" destOrd="0" presId="urn:microsoft.com/office/officeart/2005/8/layout/target3"/>
    <dgm:cxn modelId="{6B4F6DD1-6FBE-40D1-A21A-24C10B3F84A7}" type="presParOf" srcId="{333A1088-737F-45CB-B68E-254E46348037}" destId="{7FA88948-F77E-4FA4-90C7-9733381D229D}" srcOrd="22" destOrd="0" presId="urn:microsoft.com/office/officeart/2005/8/layout/target3"/>
    <dgm:cxn modelId="{AFE3B468-C74B-4851-8351-ABB4CC6E3FFB}" type="presParOf" srcId="{333A1088-737F-45CB-B68E-254E46348037}" destId="{ADB6FAE6-3F01-4949-AA61-FC71A6D8CABE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l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ZŠ Týnec nad Labem</a:t>
          </a:r>
          <a:endParaRPr lang="cs-CZ" sz="9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l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AUTOR: Alena Darebná</a:t>
          </a:r>
          <a:endParaRPr lang="cs-CZ" sz="9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l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VY_32_INOVACE_04_VLASTIVĚDA 5.ROČNÍK_VÝCHODNÍ </a:t>
          </a:r>
          <a:r>
            <a:rPr lang="cs-CZ" sz="900" kern="1200" dirty="0" smtClean="0"/>
            <a:t>ČECHY – MĚSTA  A PRŮMYSL</a:t>
          </a:r>
          <a:endParaRPr lang="cs-CZ" sz="9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l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Téma: VÝCHODNÍ ČECHY – MĚSTA  A PRŮMYSL</a:t>
          </a:r>
          <a:endParaRPr lang="cs-CZ" sz="900" kern="1200" dirty="0"/>
        </a:p>
      </dsp:txBody>
      <dsp:txXfrm>
        <a:off x="1273857" y="955392"/>
        <a:ext cx="5350878" cy="318465"/>
      </dsp:txXfrm>
    </dsp:sp>
    <dsp:sp modelId="{8C28C9C2-4583-448A-9EE6-FAEE11C87338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7A1594F-289D-4FBF-B22D-55BB115C4BC0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l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Vytvořeno: září 2011</a:t>
          </a:r>
          <a:endParaRPr lang="cs-CZ" sz="900" kern="1200" dirty="0"/>
        </a:p>
      </dsp:txBody>
      <dsp:txXfrm>
        <a:off x="1273857" y="1273857"/>
        <a:ext cx="5350878" cy="318465"/>
      </dsp:txXfrm>
    </dsp:sp>
    <dsp:sp modelId="{36C23B0F-AC48-4744-8936-83ADE304F51B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4C07F11-F4B9-41D7-B61F-8653FEAA71C8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l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CZ.1.07/1.4.00/21.1921</a:t>
          </a:r>
          <a:endParaRPr lang="cs-CZ" sz="9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C5E7F-1E37-476A-BDB9-5EDBA5E95298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417BF53-3885-4060-8296-7942D956BD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C5E7F-1E37-476A-BDB9-5EDBA5E95298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417BF53-3885-4060-8296-7942D956BD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C5E7F-1E37-476A-BDB9-5EDBA5E95298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7BF53-3885-4060-8296-7942D956BD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C5E7F-1E37-476A-BDB9-5EDBA5E95298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7BF53-3885-4060-8296-7942D956BD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C5E7F-1E37-476A-BDB9-5EDBA5E95298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417BF53-3885-4060-8296-7942D956BD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C5E7F-1E37-476A-BDB9-5EDBA5E95298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7BF53-3885-4060-8296-7942D956BD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C5E7F-1E37-476A-BDB9-5EDBA5E95298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7BF53-3885-4060-8296-7942D956BD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C5E7F-1E37-476A-BDB9-5EDBA5E95298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7BF53-3885-4060-8296-7942D956BD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C5E7F-1E37-476A-BDB9-5EDBA5E95298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7BF53-3885-4060-8296-7942D956BD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C5E7F-1E37-476A-BDB9-5EDBA5E95298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7BF53-3885-4060-8296-7942D956BD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C5E7F-1E37-476A-BDB9-5EDBA5E95298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7BF53-3885-4060-8296-7942D956BD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AEC5E7F-1E37-476A-BDB9-5EDBA5E95298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417BF53-3885-4060-8296-7942D956BD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zemepis.com/images/mapycr/krajecr.jpg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e/e3/Pardubice_CZ_Zelena_brana.JPG/450px-Pardubice_CZ_Zelena_brana.JPG" TargetMode="External"/><Relationship Id="rId2" Type="http://schemas.openxmlformats.org/officeDocument/2006/relationships/hyperlink" Target="http://upload.wikimedia.org/wikipedia/commons/9/9b/HK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upload.wikimedia.org/wikipedia/commons/thumb/5/53/Paramo_Pardubice_1.JPG/800px-Paramo_Pardubice_1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e/e7/Jicin1.jpg/800px-Jicin1.jpg" TargetMode="External"/><Relationship Id="rId2" Type="http://schemas.openxmlformats.org/officeDocument/2006/relationships/hyperlink" Target="http://upload.wikimedia.org/wikipedia/commons/thumb/a/a9/Nachod_square_castle.jpg/800px-Nachod_square_castle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upload.wikimedia.org/wikipedia/commons/thumb/a/a3/Trosky002.jpg/800px-Trosky002.jpg" TargetMode="External"/><Relationship Id="rId4" Type="http://schemas.openxmlformats.org/officeDocument/2006/relationships/hyperlink" Target="http://upload.wikimedia.org/wikipedia/commons/thumb/1/18/Prachovske_skaly_CZ_02.jpg/800px-Prachovske_skaly_CZ_02.jpg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thumb/f/f9/Trutnov_Krakono%C5%A1ovo_n%C3%A1m%C4%9Bst%C3%AD.jpg/800px-Trutnov_Krakono%C5%A1ovo_n%C3%A1m%C4%9Bst%C3%AD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b/b4/He%C5%99man%C5%AFv_M%C4%9Bstec-Jewish_cemetery.jpg/800px-He%C5%99man%C5%AFv_M%C4%9Bstec-Jewish_cemetery.jpg" TargetMode="External"/><Relationship Id="rId2" Type="http://schemas.openxmlformats.org/officeDocument/2006/relationships/hyperlink" Target="http://upload.wikimedia.org/wikipedia/commons/thumb/d/d4/Ceska-Trebova-Zeleznice-Nadrazi-1.jpg/800px-Ceska-Trebova-Zeleznice-Nadrazi-1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upload.wikimedia.org/wikipedia/commons/thumb/c/c8/Ob%C4%8Dansk%C3%A1_z%C3%A1lo%C5%BEna_v_P%C5%99elou%C4%8Di.jpg/800px-Ob%C4%8Dansk%C3%A1_z%C3%A1lo%C5%BEna_v_P%C5%99elou%C4%8Di.jpg" TargetMode="External"/><Relationship Id="rId4" Type="http://schemas.openxmlformats.org/officeDocument/2006/relationships/hyperlink" Target="http://cs.wikipedia.org/wiki/Prachovice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826360072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>
                <a:solidFill>
                  <a:schemeClr val="tx2"/>
                </a:solidFill>
              </a:rPr>
              <a:t>ANOTACE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5.tříd.</a:t>
            </a:r>
          </a:p>
          <a:p>
            <a:r>
              <a:rPr lang="cs-CZ" dirty="0" smtClean="0"/>
              <a:t>Seznámí je se základními údaji o </a:t>
            </a:r>
            <a:r>
              <a:rPr lang="cs-CZ" b="1" dirty="0" smtClean="0"/>
              <a:t>městech a průmyslu východních Čech.</a:t>
            </a:r>
          </a:p>
          <a:p>
            <a:r>
              <a:rPr lang="cs-CZ" dirty="0" smtClean="0"/>
              <a:t>Prezentace je obohacena o aktuální informace z internetových zdrojů.</a:t>
            </a:r>
          </a:p>
          <a:p>
            <a:r>
              <a:rPr lang="cs-CZ" dirty="0" smtClean="0"/>
              <a:t>Prezentace je zpracována jako doplňkový materiál k učebnici Vlastivědy – Putování po České republice (Alter)</a:t>
            </a:r>
          </a:p>
          <a:p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Mapa ČR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Obyvatelstvo a města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Okolí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hlinkClick r:id="rId2"/>
              </a:rPr>
              <a:t>Hradce Králové</a:t>
            </a:r>
            <a:r>
              <a:rPr lang="cs-CZ" dirty="0" smtClean="0"/>
              <a:t> a </a:t>
            </a:r>
            <a:r>
              <a:rPr lang="cs-CZ" dirty="0" smtClean="0">
                <a:hlinkClick r:id="rId3"/>
              </a:rPr>
              <a:t>Pardubic</a:t>
            </a:r>
            <a:r>
              <a:rPr lang="cs-CZ" dirty="0" smtClean="0"/>
              <a:t> – nejhustší zalidnění</a:t>
            </a:r>
          </a:p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Hradec Králové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–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strojírenský průmysl a výroba klavírů (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</a:rPr>
              <a:t>Petrof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)</a:t>
            </a:r>
          </a:p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Pardubice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-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 výroba perníku, chemický (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hlinkClick r:id="rId4"/>
              </a:rPr>
              <a:t>PARAMO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) a strojírenský průmysl, dostihy koní (Velká pardubická)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Obyvatelstvo a 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Dvůr Králové nad Labem -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ZOO</a:t>
            </a:r>
          </a:p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hlinkClick r:id="rId2"/>
              </a:rPr>
              <a:t>Náchod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– </a:t>
            </a:r>
            <a:r>
              <a:rPr lang="cs-CZ" dirty="0" smtClean="0">
                <a:solidFill>
                  <a:schemeClr val="tx1"/>
                </a:solidFill>
              </a:rPr>
              <a:t>hraniční přechod do Polska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Turnov,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hlinkClick r:id="rId3"/>
              </a:rPr>
              <a:t>Jičín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– </a:t>
            </a:r>
            <a:r>
              <a:rPr lang="cs-CZ" dirty="0" smtClean="0">
                <a:solidFill>
                  <a:schemeClr val="tx1"/>
                </a:solidFill>
              </a:rPr>
              <a:t>vstupní brána do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hlinkClick r:id="rId4"/>
              </a:rPr>
              <a:t>Českého ráje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(Prachovské skály </a:t>
            </a:r>
            <a:r>
              <a:rPr lang="cs-CZ" dirty="0" smtClean="0">
                <a:solidFill>
                  <a:schemeClr val="tx1"/>
                </a:solidFill>
              </a:rPr>
              <a:t>a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hlinkClick r:id="rId5"/>
              </a:rPr>
              <a:t>Trosky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)</a:t>
            </a:r>
          </a:p>
          <a:p>
            <a:endParaRPr lang="cs-CZ" dirty="0" smtClean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Náchodský zámek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1543" y="1554163"/>
            <a:ext cx="8053313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Prachovské skály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1340768"/>
            <a:ext cx="6621900" cy="4966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Obyvatelstvo a 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hlinkClick r:id="rId2"/>
              </a:rPr>
              <a:t>Trutnov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- </a:t>
            </a:r>
            <a:r>
              <a:rPr lang="cs-CZ" dirty="0" smtClean="0">
                <a:solidFill>
                  <a:schemeClr val="tx1"/>
                </a:solidFill>
              </a:rPr>
              <a:t>východisko pro návštěvníky Krkonoš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Krkonoše – poničené lesní porosty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353" y="1554163"/>
            <a:ext cx="6057693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r>
              <a:rPr lang="cs-CZ" dirty="0" smtClean="0"/>
              <a:t>Obyvatelstvo a 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052736"/>
            <a:ext cx="8686800" cy="5616624"/>
          </a:xfrm>
        </p:spPr>
        <p:txBody>
          <a:bodyPr>
            <a:normAutofit/>
          </a:bodyPr>
          <a:lstStyle/>
          <a:p>
            <a:endParaRPr lang="cs-CZ" b="1" dirty="0" smtClean="0">
              <a:solidFill>
                <a:schemeClr val="accent6">
                  <a:lumMod val="75000"/>
                </a:schemeClr>
              </a:solidFill>
              <a:hlinkClick r:id="rId2"/>
            </a:endParaRPr>
          </a:p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hlinkClick r:id="rId2"/>
              </a:rPr>
              <a:t>Česká Třebová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- </a:t>
            </a:r>
            <a:r>
              <a:rPr lang="cs-CZ" dirty="0" smtClean="0">
                <a:solidFill>
                  <a:schemeClr val="tx1"/>
                </a:solidFill>
              </a:rPr>
              <a:t>významná železniční </a:t>
            </a:r>
            <a:r>
              <a:rPr lang="cs-CZ" dirty="0" err="1" smtClean="0">
                <a:solidFill>
                  <a:schemeClr val="tx1"/>
                </a:solidFill>
              </a:rPr>
              <a:t>křížovatka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hlinkClick r:id="rId3"/>
              </a:rPr>
              <a:t>Heřmanův Městec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– židovský hřbitov a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sinagoga</a:t>
            </a:r>
            <a:endParaRPr lang="cs-CZ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  <a:hlinkClick r:id="rId4"/>
              </a:rPr>
              <a:t>Prachovice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– největší vápencový lom, cementárny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hlinkClick r:id="rId5"/>
              </a:rPr>
              <a:t>Přelouč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– bývalé okresní město nedaleko Týnce nad Labem</a:t>
            </a:r>
          </a:p>
          <a:p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Česká Třebová - nádraží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23014" y="1554163"/>
            <a:ext cx="6050372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Převažuje průmysl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textilní</a:t>
            </a:r>
            <a:r>
              <a:rPr lang="cs-CZ" b="1" dirty="0" smtClean="0"/>
              <a:t> </a:t>
            </a:r>
            <a:r>
              <a:rPr lang="cs-CZ" dirty="0" smtClean="0"/>
              <a:t>a</a:t>
            </a:r>
            <a:r>
              <a:rPr lang="cs-CZ" b="1" dirty="0" smtClean="0"/>
              <a:t>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sklářský</a:t>
            </a:r>
          </a:p>
          <a:p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Na horách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papírny</a:t>
            </a:r>
          </a:p>
          <a:p>
            <a:pPr>
              <a:buNone/>
            </a:pPr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Ve velkých městech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potravinářský, chemický a strojírenský</a:t>
            </a:r>
          </a:p>
          <a:p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chemeClr val="tx1"/>
                </a:solidFill>
              </a:rPr>
              <a:t>Zemědělství:	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podhorské oblasti: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oves, brambory, len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svahy –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skot a ovce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hory –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těžba dřeva</a:t>
            </a:r>
          </a:p>
          <a:p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nížiny –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pšenice, cukrovka a kukuřice</a:t>
            </a:r>
          </a:p>
          <a:p>
            <a:pPr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	(okolí Hradce Králové, Pardubic a Přelouče)</a:t>
            </a:r>
            <a:endParaRPr lang="cs-CZ" dirty="0" smtClean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smtClean="0"/>
              <a:t>Použité Zdroje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8352928" cy="3085803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1400" dirty="0" smtClean="0"/>
              <a:t>PHDR.CHALUPA, Petr, CSc. </a:t>
            </a:r>
            <a:r>
              <a:rPr lang="cs-CZ" sz="1400" i="1" dirty="0" smtClean="0"/>
              <a:t>Vlastivěda</a:t>
            </a:r>
            <a:r>
              <a:rPr lang="cs-CZ" sz="1400" dirty="0" smtClean="0"/>
              <a:t>: </a:t>
            </a:r>
            <a:r>
              <a:rPr lang="cs-CZ" sz="1400" i="1" dirty="0" smtClean="0"/>
              <a:t>Putování po České republice</a:t>
            </a:r>
            <a:r>
              <a:rPr lang="cs-CZ" sz="1400" dirty="0" smtClean="0"/>
              <a:t>. </a:t>
            </a:r>
            <a:r>
              <a:rPr lang="cs-CZ" sz="1400" dirty="0" err="1" smtClean="0"/>
              <a:t>Vyd</a:t>
            </a:r>
            <a:r>
              <a:rPr lang="cs-CZ" sz="1400" dirty="0" smtClean="0"/>
              <a:t>. 2. </a:t>
            </a:r>
            <a:r>
              <a:rPr lang="cs-CZ" sz="1400" dirty="0" err="1" smtClean="0"/>
              <a:t>Všeň</a:t>
            </a:r>
            <a:r>
              <a:rPr lang="cs-CZ" sz="1400" dirty="0" smtClean="0"/>
              <a:t>: Alter, 1998c1996, 62 s. ISBN 80-857-7591-3.</a:t>
            </a:r>
          </a:p>
          <a:p>
            <a:pPr>
              <a:buFont typeface="Arial" pitchFamily="34" charset="0"/>
              <a:buChar char="•"/>
            </a:pPr>
            <a:r>
              <a:rPr lang="cs-CZ" sz="1400" dirty="0" smtClean="0">
                <a:hlinkClick r:id="rId2"/>
              </a:rPr>
              <a:t>http://microsoft.com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Foto - archiv autorky</a:t>
            </a:r>
          </a:p>
          <a:p>
            <a:pPr>
              <a:buNone/>
            </a:pPr>
            <a:r>
              <a:rPr lang="cs-CZ" sz="1400" dirty="0" smtClean="0"/>
              <a:t> 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271</TotalTime>
  <Words>260</Words>
  <Application>Microsoft Office PowerPoint</Application>
  <PresentationFormat>Předvádění na obrazovce (4:3)</PresentationFormat>
  <Paragraphs>52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Cesta</vt:lpstr>
      <vt:lpstr>Snímek 1</vt:lpstr>
      <vt:lpstr>ANOTACE</vt:lpstr>
      <vt:lpstr>Mapa ČR</vt:lpstr>
      <vt:lpstr>Obyvatelstvo a města</vt:lpstr>
      <vt:lpstr>Obyvatelstvo a města</vt:lpstr>
      <vt:lpstr>Náchodský zámek</vt:lpstr>
      <vt:lpstr>Prachovské skály</vt:lpstr>
      <vt:lpstr>Obyvatelstvo a města</vt:lpstr>
      <vt:lpstr>Krkonoše – poničené lesní porosty</vt:lpstr>
      <vt:lpstr>Obyvatelstvo a města</vt:lpstr>
      <vt:lpstr>Česká Třebová - nádraží</vt:lpstr>
      <vt:lpstr>Hospodářství</vt:lpstr>
      <vt:lpstr>Hospodářství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</dc:creator>
  <cp:lastModifiedBy>Alena</cp:lastModifiedBy>
  <cp:revision>19</cp:revision>
  <dcterms:created xsi:type="dcterms:W3CDTF">2012-04-02T17:57:31Z</dcterms:created>
  <dcterms:modified xsi:type="dcterms:W3CDTF">2012-05-22T20:25:05Z</dcterms:modified>
</cp:coreProperties>
</file>