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84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EE18B39-21A7-4672-8FD8-426214AAACE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3960331-C37B-4B56-A82D-D9B3C80717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0C4D48-683C-40B0-AE70-797FF1AF61A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E437FE-A658-4F12-8C01-9299E26601A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CEF377-0034-4B41-985C-A8A26047DA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E8A74D-08FB-4EF6-966B-BC71AAC5493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2481D7-07C5-42DB-816D-6516FF1563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3A86D-A1BE-44A1-AB3A-5D973481CF3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BA5F7-9820-42B7-AE80-01E1EC2EBC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03ECF-4917-45ED-94F0-57BA3A1C788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CE141-30A9-4D57-9F47-1B4FCA8084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E5DB8-D6B1-4167-8411-30A299B52F6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574288-C0C9-45D2-9BEF-0515AB1A6F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55AE6-1077-4664-8312-9A5D1AFFC76E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9A2A29-2E09-42CF-B123-41F02D2BE2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31B1DB-E058-42F2-98AC-418716C7605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6DF11-3207-4498-BB28-85E50F9836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8AA610-9BBD-4389-98AA-93DA48B8A82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AFAD0-4C5E-47B8-89ED-70CDF35465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2F3A7-19A9-46BE-ABC3-2093E6135A7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9C335-0FAA-4A61-9ECC-C55924DBBE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AB2A9-4727-4E20-B420-4BB8DFC89936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2F66C-87AE-4432-AA5F-76A43FAB21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EBB2D-40FC-4691-9777-4FE6F29F68AE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DCE1E-118F-4C23-A1E9-E0039974FD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7134539-E522-4CD0-A4C4-D52517C5513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7B9E72C-F0D6-4CBB-9EA4-41EEE9C5B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slide" Target="slide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slide" Target="slide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91440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0243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844675"/>
            <a:ext cx="9144000" cy="5013325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Název DUMu:  VY_52_INOVACE_26_3_JEDNODUCHÉ UHLOVODÍKY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Číslo skupiny:  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Autor: Ing. Stanislava Kolářová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Vzdělávací oblast/Předmět/Téma: ČLOVĚK A PŘÍRODA / CHEMIE / ORGANICKÁ CHEMIE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Druh učebního materiálu: PRACOVNÍ LIST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Metodický list:	 ANO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Anotace: Procvičování názvosloví jednoduchých uhlovodíků spočívající v přiřazování( vzorce molekulární, strukturální, racionální, názvy). Možnost opakování individuální nebo skupinové s pomocí interaktivní tabule nebo individuální pomocí vytištěných testů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Ověřeno ve třídě: 9. 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Datum ověření: 22.3.2012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Datum:	 22.3.2012 	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Metodický list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23850" y="1125538"/>
          <a:ext cx="8496300" cy="5395912"/>
        </p:xfrm>
        <a:graphic>
          <a:graphicData uri="http://schemas.openxmlformats.org/drawingml/2006/table">
            <a:tbl>
              <a:tblPr/>
              <a:tblGrid>
                <a:gridCol w="2453524"/>
                <a:gridCol w="6043420"/>
              </a:tblGrid>
              <a:tr h="6480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cap="all" dirty="0" smtClean="0"/>
                        <a:t>VY_52_INOVACE_26_3_jednoduché uhlovodíky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Cíl: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Procvičení s možností ohodnocení získaných znalostí tvorby vzorců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a názvů jednoduchých uhlovodíků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40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Motivace: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Práce s interaktivní tabulí, písemná forma testu.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Potřeby a materiál: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interaktivní tabule, test v tištěné podobě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1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Postup: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Materiál má více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variant použití. Lze použít pro skupinové doplnění nebo zkoušení jednotlivců pomocí přiřazení daných variant pomocí interaktivní tabule nebo jako test (ve vytištění podobě)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1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Reflexe: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Celá správně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vyplněná tabulka odpovídá známce 1, každé 4 nesprávně vyplněné hodnoty snižují známku o jeden stupeň.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U vyplňování pouze po řádcích snižuje stupeň známky nesprávně vyplněná buňka tabulky.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388" y="1341438"/>
          <a:ext cx="8686800" cy="4027487"/>
        </p:xfrm>
        <a:graphic>
          <a:graphicData uri="http://schemas.openxmlformats.org/drawingml/2006/table">
            <a:tbl>
              <a:tblPr/>
              <a:tblGrid>
                <a:gridCol w="1094997"/>
                <a:gridCol w="1160047"/>
                <a:gridCol w="2431220"/>
                <a:gridCol w="2742915"/>
                <a:gridCol w="1257621"/>
              </a:tblGrid>
              <a:tr h="65868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název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molekulární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strukturální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racionální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uhlovodíková skupina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16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alken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16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79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70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642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0425" y="5949950"/>
            <a:ext cx="752475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Šestiúhelník 6"/>
          <p:cNvSpPr/>
          <p:nvPr/>
        </p:nvSpPr>
        <p:spPr>
          <a:xfrm>
            <a:off x="7812088" y="5516563"/>
            <a:ext cx="688975" cy="619125"/>
          </a:xfrm>
          <a:prstGeom prst="hexagon">
            <a:avLst/>
          </a:prstGeom>
          <a:solidFill>
            <a:schemeClr val="lt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marL="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6426" name="Picture 1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71550" y="5732463"/>
            <a:ext cx="1081088" cy="68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7" name="Picture 1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35375" y="5445125"/>
            <a:ext cx="1146175" cy="69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8" name="Picture 2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356100" y="6229350"/>
            <a:ext cx="1381125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29" name="Obdélník 14"/>
          <p:cNvSpPr>
            <a:spLocks noChangeArrowheads="1"/>
          </p:cNvSpPr>
          <p:nvPr/>
        </p:nvSpPr>
        <p:spPr bwMode="auto">
          <a:xfrm>
            <a:off x="107950" y="6381750"/>
            <a:ext cx="7397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buten</a:t>
            </a:r>
            <a:endParaRPr lang="cs-CZ">
              <a:latin typeface="Franklin Gothic Book"/>
            </a:endParaRPr>
          </a:p>
        </p:txBody>
      </p:sp>
      <p:sp>
        <p:nvSpPr>
          <p:cNvPr id="16430" name="Obdélník 15"/>
          <p:cNvSpPr>
            <a:spLocks noChangeArrowheads="1"/>
          </p:cNvSpPr>
          <p:nvPr/>
        </p:nvSpPr>
        <p:spPr bwMode="auto">
          <a:xfrm>
            <a:off x="6948488" y="6021388"/>
            <a:ext cx="793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pentin</a:t>
            </a:r>
            <a:endParaRPr lang="cs-CZ">
              <a:latin typeface="Franklin Gothic Book"/>
            </a:endParaRPr>
          </a:p>
        </p:txBody>
      </p:sp>
      <p:sp>
        <p:nvSpPr>
          <p:cNvPr id="16431" name="Obdélník 16"/>
          <p:cNvSpPr>
            <a:spLocks noChangeArrowheads="1"/>
          </p:cNvSpPr>
          <p:nvPr/>
        </p:nvSpPr>
        <p:spPr bwMode="auto">
          <a:xfrm>
            <a:off x="323850" y="5516563"/>
            <a:ext cx="609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4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8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16432" name="Obdélník 17"/>
          <p:cNvSpPr>
            <a:spLocks noChangeArrowheads="1"/>
          </p:cNvSpPr>
          <p:nvPr/>
        </p:nvSpPr>
        <p:spPr bwMode="auto">
          <a:xfrm>
            <a:off x="1403350" y="6488113"/>
            <a:ext cx="609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5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8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16433" name="Obdélník 18"/>
          <p:cNvSpPr>
            <a:spLocks noChangeArrowheads="1"/>
          </p:cNvSpPr>
          <p:nvPr/>
        </p:nvSpPr>
        <p:spPr bwMode="auto">
          <a:xfrm>
            <a:off x="4932363" y="5516563"/>
            <a:ext cx="17478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=CH-CH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16434" name="Obdélník 19"/>
          <p:cNvSpPr>
            <a:spLocks noChangeArrowheads="1"/>
          </p:cNvSpPr>
          <p:nvPr/>
        </p:nvSpPr>
        <p:spPr bwMode="auto">
          <a:xfrm>
            <a:off x="7956550" y="2997200"/>
            <a:ext cx="627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alkin</a:t>
            </a:r>
          </a:p>
        </p:txBody>
      </p:sp>
      <p:sp>
        <p:nvSpPr>
          <p:cNvPr id="16435" name="Obdélník 20"/>
          <p:cNvSpPr>
            <a:spLocks noChangeArrowheads="1"/>
          </p:cNvSpPr>
          <p:nvPr/>
        </p:nvSpPr>
        <p:spPr bwMode="auto">
          <a:xfrm>
            <a:off x="1979613" y="5445125"/>
            <a:ext cx="1227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cyklohexan</a:t>
            </a:r>
            <a:endParaRPr lang="cs-CZ">
              <a:latin typeface="Franklin Gothic Book"/>
            </a:endParaRPr>
          </a:p>
        </p:txBody>
      </p:sp>
      <p:sp>
        <p:nvSpPr>
          <p:cNvPr id="16436" name="Obdélník 21"/>
          <p:cNvSpPr>
            <a:spLocks noChangeArrowheads="1"/>
          </p:cNvSpPr>
          <p:nvPr/>
        </p:nvSpPr>
        <p:spPr bwMode="auto">
          <a:xfrm>
            <a:off x="7667625" y="3789363"/>
            <a:ext cx="11620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cykloalkan</a:t>
            </a:r>
          </a:p>
        </p:txBody>
      </p:sp>
      <p:sp>
        <p:nvSpPr>
          <p:cNvPr id="16437" name="Obdélník 22"/>
          <p:cNvSpPr>
            <a:spLocks noChangeArrowheads="1"/>
          </p:cNvSpPr>
          <p:nvPr/>
        </p:nvSpPr>
        <p:spPr bwMode="auto">
          <a:xfrm>
            <a:off x="3132138" y="6488113"/>
            <a:ext cx="687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7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16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16438" name="Obdélník 23"/>
          <p:cNvSpPr>
            <a:spLocks noChangeArrowheads="1"/>
          </p:cNvSpPr>
          <p:nvPr/>
        </p:nvSpPr>
        <p:spPr bwMode="auto">
          <a:xfrm>
            <a:off x="7559675" y="6488113"/>
            <a:ext cx="1584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-(CH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)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5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16439" name="Obdélník 24"/>
          <p:cNvSpPr>
            <a:spLocks noChangeArrowheads="1"/>
          </p:cNvSpPr>
          <p:nvPr/>
        </p:nvSpPr>
        <p:spPr bwMode="auto">
          <a:xfrm>
            <a:off x="7956550" y="4797425"/>
            <a:ext cx="681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alkan</a:t>
            </a:r>
          </a:p>
        </p:txBody>
      </p:sp>
      <p:sp>
        <p:nvSpPr>
          <p:cNvPr id="16440" name="Obdélník 25"/>
          <p:cNvSpPr>
            <a:spLocks noChangeArrowheads="1"/>
          </p:cNvSpPr>
          <p:nvPr/>
        </p:nvSpPr>
        <p:spPr bwMode="auto">
          <a:xfrm>
            <a:off x="2555875" y="5949950"/>
            <a:ext cx="8493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heptan</a:t>
            </a:r>
            <a:endParaRPr lang="cs-CZ">
              <a:latin typeface="Franklin Gothic Book"/>
            </a:endParaRPr>
          </a:p>
        </p:txBody>
      </p:sp>
      <p:sp>
        <p:nvSpPr>
          <p:cNvPr id="16441" name="Obdélník 26"/>
          <p:cNvSpPr>
            <a:spLocks noChangeArrowheads="1"/>
          </p:cNvSpPr>
          <p:nvPr/>
        </p:nvSpPr>
        <p:spPr bwMode="auto">
          <a:xfrm>
            <a:off x="0" y="5949950"/>
            <a:ext cx="6873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6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12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16442" name="TextovéPole 29"/>
          <p:cNvSpPr txBox="1">
            <a:spLocks noChangeArrowheads="1"/>
          </p:cNvSpPr>
          <p:nvPr/>
        </p:nvSpPr>
        <p:spPr bwMode="auto">
          <a:xfrm>
            <a:off x="8243888" y="549275"/>
            <a:ext cx="3270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7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TABULKU – TEST 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388" y="1341438"/>
          <a:ext cx="8686800" cy="4027487"/>
        </p:xfrm>
        <a:graphic>
          <a:graphicData uri="http://schemas.openxmlformats.org/drawingml/2006/table">
            <a:tbl>
              <a:tblPr/>
              <a:tblGrid>
                <a:gridCol w="1094997"/>
                <a:gridCol w="1160047"/>
                <a:gridCol w="2431220"/>
                <a:gridCol w="2742915"/>
                <a:gridCol w="1257621"/>
              </a:tblGrid>
              <a:tr h="65868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název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molekulární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strukturální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racionální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uhlovodíková skupina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16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=CH-CH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1605"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79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cyklohexan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70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72" name="Picture 1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2824163"/>
            <a:ext cx="1146175" cy="70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73" name="TextovéPole 10"/>
          <p:cNvSpPr txBox="1">
            <a:spLocks noChangeArrowheads="1"/>
          </p:cNvSpPr>
          <p:nvPr/>
        </p:nvSpPr>
        <p:spPr bwMode="auto">
          <a:xfrm>
            <a:off x="5776913" y="0"/>
            <a:ext cx="33670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JMÉNO .....................  TŘÍDA ........</a:t>
            </a:r>
          </a:p>
          <a:p>
            <a:r>
              <a:rPr lang="cs-CZ">
                <a:latin typeface="Franklin Gothic Book"/>
              </a:rPr>
              <a:t>DATUM ......................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388" y="1341438"/>
          <a:ext cx="8686800" cy="4027487"/>
        </p:xfrm>
        <a:graphic>
          <a:graphicData uri="http://schemas.openxmlformats.org/drawingml/2006/table">
            <a:tbl>
              <a:tblPr/>
              <a:tblGrid>
                <a:gridCol w="1094997"/>
                <a:gridCol w="1160047"/>
                <a:gridCol w="2431220"/>
                <a:gridCol w="2742915"/>
                <a:gridCol w="1257621"/>
              </a:tblGrid>
              <a:tr h="65868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název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molekulární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strukturální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racionální vzorec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uhlovodíková skupina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16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buten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=CH-CH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alken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16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16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pentin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-(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)</a:t>
                      </a:r>
                      <a:r>
                        <a:rPr lang="cs-CZ" sz="1600" b="0" i="0" u="none" strike="noStrike" baseline="-2500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-C   CH</a:t>
                      </a:r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alkin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79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cyklohexan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cykloalkan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270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heptan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-(CH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)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alkan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949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3573463"/>
            <a:ext cx="935038" cy="8636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Šestiúhelník 6"/>
          <p:cNvSpPr/>
          <p:nvPr/>
        </p:nvSpPr>
        <p:spPr>
          <a:xfrm>
            <a:off x="5867400" y="3716338"/>
            <a:ext cx="690563" cy="619125"/>
          </a:xfrm>
          <a:prstGeom prst="hexagon">
            <a:avLst/>
          </a:prstGeom>
          <a:solidFill>
            <a:schemeClr val="lt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marL="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9498" name="Picture 1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9113" y="2060575"/>
            <a:ext cx="1081087" cy="68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99" name="Picture 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32138" y="2824163"/>
            <a:ext cx="1146175" cy="70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500" name="Picture 21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59113" y="4652963"/>
            <a:ext cx="1381125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88125" y="3068638"/>
            <a:ext cx="114300" cy="17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</p:pic>
      <p:sp>
        <p:nvSpPr>
          <p:cNvPr id="19502" name="TextovéPole 10"/>
          <p:cNvSpPr txBox="1">
            <a:spLocks noChangeArrowheads="1"/>
          </p:cNvSpPr>
          <p:nvPr/>
        </p:nvSpPr>
        <p:spPr bwMode="auto">
          <a:xfrm>
            <a:off x="7812088" y="6237288"/>
            <a:ext cx="673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7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79388" y="1341438"/>
          <a:ext cx="8713787" cy="3816350"/>
        </p:xfrm>
        <a:graphic>
          <a:graphicData uri="http://schemas.openxmlformats.org/drawingml/2006/table">
            <a:tbl>
              <a:tblPr/>
              <a:tblGrid>
                <a:gridCol w="1098296"/>
                <a:gridCol w="1163542"/>
                <a:gridCol w="2438544"/>
                <a:gridCol w="2751178"/>
                <a:gridCol w="1261409"/>
              </a:tblGrid>
              <a:tr h="62564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název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molekulární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strukturální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racionální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uhlovodíková skupina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289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alkin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289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alkan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95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alken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10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aren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20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6143625"/>
            <a:ext cx="1092200" cy="714375"/>
          </a:xfrm>
          <a:prstGeom prst="rect">
            <a:avLst/>
          </a:prstGeom>
          <a:noFill/>
          <a:ln w="1">
            <a:noFill/>
            <a:miter lim="800000"/>
            <a:headEnd/>
            <a:tailEnd/>
          </a:ln>
        </p:spPr>
      </p:pic>
      <p:pic>
        <p:nvPicPr>
          <p:cNvPr id="20521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47813" y="5661025"/>
            <a:ext cx="1295400" cy="59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2" name="obrázek 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35825" y="5967413"/>
            <a:ext cx="1546225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3" name="Picture 1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88125" y="5732463"/>
            <a:ext cx="1028700" cy="31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4" name="Picture 19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4213" y="5373688"/>
            <a:ext cx="70485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5" name="Obdélník 12"/>
          <p:cNvSpPr>
            <a:spLocks noChangeArrowheads="1"/>
          </p:cNvSpPr>
          <p:nvPr/>
        </p:nvSpPr>
        <p:spPr bwMode="auto">
          <a:xfrm>
            <a:off x="107950" y="5805488"/>
            <a:ext cx="671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ethin</a:t>
            </a:r>
            <a:endParaRPr lang="cs-CZ">
              <a:latin typeface="Franklin Gothic Book"/>
            </a:endParaRPr>
          </a:p>
        </p:txBody>
      </p:sp>
      <p:sp>
        <p:nvSpPr>
          <p:cNvPr id="20526" name="Obdélník 13"/>
          <p:cNvSpPr>
            <a:spLocks noChangeArrowheads="1"/>
          </p:cNvSpPr>
          <p:nvPr/>
        </p:nvSpPr>
        <p:spPr bwMode="auto">
          <a:xfrm>
            <a:off x="3635375" y="5805488"/>
            <a:ext cx="858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propan</a:t>
            </a:r>
            <a:endParaRPr lang="cs-CZ">
              <a:latin typeface="Franklin Gothic Book"/>
            </a:endParaRPr>
          </a:p>
        </p:txBody>
      </p:sp>
      <p:sp>
        <p:nvSpPr>
          <p:cNvPr id="20527" name="Obdélník 14"/>
          <p:cNvSpPr>
            <a:spLocks noChangeArrowheads="1"/>
          </p:cNvSpPr>
          <p:nvPr/>
        </p:nvSpPr>
        <p:spPr bwMode="auto">
          <a:xfrm>
            <a:off x="6300788" y="6237288"/>
            <a:ext cx="609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20528" name="Obdélník 15"/>
          <p:cNvSpPr>
            <a:spLocks noChangeArrowheads="1"/>
          </p:cNvSpPr>
          <p:nvPr/>
        </p:nvSpPr>
        <p:spPr bwMode="auto">
          <a:xfrm>
            <a:off x="5003800" y="5876925"/>
            <a:ext cx="787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nonen</a:t>
            </a:r>
            <a:endParaRPr lang="cs-CZ">
              <a:latin typeface="Franklin Gothic Book"/>
            </a:endParaRPr>
          </a:p>
        </p:txBody>
      </p:sp>
      <p:sp>
        <p:nvSpPr>
          <p:cNvPr id="20529" name="Obdélník 16"/>
          <p:cNvSpPr>
            <a:spLocks noChangeArrowheads="1"/>
          </p:cNvSpPr>
          <p:nvPr/>
        </p:nvSpPr>
        <p:spPr bwMode="auto">
          <a:xfrm>
            <a:off x="395288" y="6237288"/>
            <a:ext cx="29416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-(CH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)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-CH=CH-(CH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)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20530" name="Obdélník 17"/>
          <p:cNvSpPr>
            <a:spLocks noChangeArrowheads="1"/>
          </p:cNvSpPr>
          <p:nvPr/>
        </p:nvSpPr>
        <p:spPr bwMode="auto">
          <a:xfrm>
            <a:off x="4643438" y="6381750"/>
            <a:ext cx="13652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2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-CH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pic>
        <p:nvPicPr>
          <p:cNvPr id="20531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76825" y="5445125"/>
            <a:ext cx="869950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2" name="Obdélník 19"/>
          <p:cNvSpPr>
            <a:spLocks noChangeArrowheads="1"/>
          </p:cNvSpPr>
          <p:nvPr/>
        </p:nvSpPr>
        <p:spPr bwMode="auto">
          <a:xfrm>
            <a:off x="2843213" y="5300663"/>
            <a:ext cx="609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3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8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20533" name="Obdélník 20"/>
          <p:cNvSpPr>
            <a:spLocks noChangeArrowheads="1"/>
          </p:cNvSpPr>
          <p:nvPr/>
        </p:nvSpPr>
        <p:spPr bwMode="auto">
          <a:xfrm>
            <a:off x="3924300" y="5373688"/>
            <a:ext cx="9604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Franklin Gothic Book"/>
              </a:rPr>
              <a:t>naftalen</a:t>
            </a:r>
            <a:endParaRPr lang="cs-CZ">
              <a:latin typeface="Franklin Gothic Book"/>
            </a:endParaRPr>
          </a:p>
        </p:txBody>
      </p:sp>
      <p:sp>
        <p:nvSpPr>
          <p:cNvPr id="20534" name="Obdélník 21"/>
          <p:cNvSpPr>
            <a:spLocks noChangeArrowheads="1"/>
          </p:cNvSpPr>
          <p:nvPr/>
        </p:nvSpPr>
        <p:spPr bwMode="auto">
          <a:xfrm>
            <a:off x="6156325" y="5300663"/>
            <a:ext cx="6873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10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8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  <p:sp>
        <p:nvSpPr>
          <p:cNvPr id="20535" name="Obdélník 22"/>
          <p:cNvSpPr>
            <a:spLocks noChangeArrowheads="1"/>
          </p:cNvSpPr>
          <p:nvPr/>
        </p:nvSpPr>
        <p:spPr bwMode="auto">
          <a:xfrm>
            <a:off x="8101013" y="5373688"/>
            <a:ext cx="6873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fontAlgn="ctr"/>
            <a:r>
              <a:rPr lang="cs-CZ">
                <a:solidFill>
                  <a:srgbClr val="000000"/>
                </a:solidFill>
                <a:latin typeface="Franklin Gothic Book"/>
              </a:rPr>
              <a:t>C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9</a:t>
            </a:r>
            <a:r>
              <a:rPr lang="cs-CZ">
                <a:solidFill>
                  <a:srgbClr val="000000"/>
                </a:solidFill>
                <a:latin typeface="Franklin Gothic Book"/>
              </a:rPr>
              <a:t>H</a:t>
            </a:r>
            <a:r>
              <a:rPr lang="cs-CZ" baseline="-25000">
                <a:solidFill>
                  <a:srgbClr val="000000"/>
                </a:solidFill>
                <a:latin typeface="Franklin Gothic Book"/>
              </a:rPr>
              <a:t>18</a:t>
            </a:r>
            <a:endParaRPr lang="cs-CZ">
              <a:solidFill>
                <a:srgbClr val="000000"/>
              </a:solidFill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TABULKU – TEST b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79388" y="1844675"/>
          <a:ext cx="8713787" cy="3816350"/>
        </p:xfrm>
        <a:graphic>
          <a:graphicData uri="http://schemas.openxmlformats.org/drawingml/2006/table">
            <a:tbl>
              <a:tblPr/>
              <a:tblGrid>
                <a:gridCol w="1098296"/>
                <a:gridCol w="1163542"/>
                <a:gridCol w="2438544"/>
                <a:gridCol w="2751178"/>
                <a:gridCol w="1261409"/>
              </a:tblGrid>
              <a:tr h="62564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název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molekulární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strukturální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racionální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uhlovodíková skupina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2897">
                <a:tc>
                  <a:txBody>
                    <a:bodyPr/>
                    <a:lstStyle/>
                    <a:p>
                      <a:pPr algn="l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289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95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10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1544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4724400"/>
            <a:ext cx="1092200" cy="714375"/>
          </a:xfrm>
          <a:prstGeom prst="rect">
            <a:avLst/>
          </a:prstGeom>
          <a:noFill/>
          <a:ln w="1">
            <a:noFill/>
            <a:miter lim="800000"/>
            <a:headEnd/>
            <a:tailEnd/>
          </a:ln>
        </p:spPr>
      </p:pic>
      <p:pic>
        <p:nvPicPr>
          <p:cNvPr id="21545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9113" y="4005263"/>
            <a:ext cx="1296987" cy="59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46" name="TextovéPole 12"/>
          <p:cNvSpPr txBox="1">
            <a:spLocks noChangeArrowheads="1"/>
          </p:cNvSpPr>
          <p:nvPr/>
        </p:nvSpPr>
        <p:spPr bwMode="auto">
          <a:xfrm>
            <a:off x="5378450" y="0"/>
            <a:ext cx="37655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JMÉNO .....................  TŘÍDA ........</a:t>
            </a:r>
          </a:p>
          <a:p>
            <a:r>
              <a:rPr lang="cs-CZ">
                <a:latin typeface="Franklin Gothic Book"/>
              </a:rPr>
              <a:t>DATUM ......................</a:t>
            </a:r>
          </a:p>
        </p:txBody>
      </p:sp>
      <p:pic>
        <p:nvPicPr>
          <p:cNvPr id="21547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67400" y="2708275"/>
            <a:ext cx="871538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79388" y="1844675"/>
          <a:ext cx="8713787" cy="3816350"/>
        </p:xfrm>
        <a:graphic>
          <a:graphicData uri="http://schemas.openxmlformats.org/drawingml/2006/table">
            <a:tbl>
              <a:tblPr/>
              <a:tblGrid>
                <a:gridCol w="1098296"/>
                <a:gridCol w="1163542"/>
                <a:gridCol w="2438544"/>
                <a:gridCol w="2751178"/>
                <a:gridCol w="1261409"/>
              </a:tblGrid>
              <a:tr h="62564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název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molekulární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strukturální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racionální vzorec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uhlovodíková skupina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289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16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ethin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CH   </a:t>
                      </a:r>
                      <a:r>
                        <a:rPr lang="cs-CZ" sz="16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alkin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289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propan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-CH</a:t>
                      </a:r>
                      <a:r>
                        <a:rPr lang="cs-CZ" sz="16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alkan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95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16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nonen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-(CH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)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-CH=CH-(CH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)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-CH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alken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10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naftalen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r>
                        <a:rPr lang="cs-CZ" sz="1600" b="0" i="0" u="none" strike="noStrike" baseline="-2500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aren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2568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4724400"/>
            <a:ext cx="1092200" cy="714375"/>
          </a:xfrm>
          <a:prstGeom prst="rect">
            <a:avLst/>
          </a:prstGeom>
          <a:noFill/>
          <a:ln w="1">
            <a:noFill/>
            <a:miter lim="800000"/>
            <a:headEnd/>
            <a:tailEnd/>
          </a:ln>
        </p:spPr>
      </p:pic>
      <p:pic>
        <p:nvPicPr>
          <p:cNvPr id="22569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9113" y="4005263"/>
            <a:ext cx="1296987" cy="59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70" name="obrázek 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54338" y="4699000"/>
            <a:ext cx="1546225" cy="89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71" name="Picture 1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76600" y="2708275"/>
            <a:ext cx="1028700" cy="31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72" name="Picture 19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19475" y="3284538"/>
            <a:ext cx="70485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73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27763" y="2781300"/>
            <a:ext cx="114300" cy="17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</a:rPr>
              <a:t>CITACE</a:t>
            </a:r>
          </a:p>
        </p:txBody>
      </p:sp>
      <p:sp>
        <p:nvSpPr>
          <p:cNvPr id="31747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Ing. Stanislava Kolářová.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64</TotalTime>
  <Words>412</Words>
  <Application>Microsoft Office PowerPoint</Application>
  <PresentationFormat>Předvádění na obrazovce (4:3)</PresentationFormat>
  <Paragraphs>152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9</vt:i4>
      </vt:variant>
    </vt:vector>
  </HeadingPairs>
  <TitlesOfParts>
    <vt:vector size="24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Jaroslav Pešek</cp:lastModifiedBy>
  <cp:revision>5</cp:revision>
  <dcterms:created xsi:type="dcterms:W3CDTF">2012-01-21T19:14:13Z</dcterms:created>
  <dcterms:modified xsi:type="dcterms:W3CDTF">2012-06-20T17:35:55Z</dcterms:modified>
</cp:coreProperties>
</file>