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C4E19-FBDC-482D-BA11-95C63A15C4A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15F09C-5BCB-492E-8089-C1F9F5ABA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670F2-1B8F-404E-84B4-14C5185CE7A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0699FA-DB6B-4BD9-AB58-9A92A8CAD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C6BB9-32C8-45F3-AC7D-66E4725C29D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C8C97-D0BD-4B8E-8E49-7A9970E11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FD051-2F18-45AA-A6FC-A12FF94E30D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69D4E-19D0-429B-956E-8211AD278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F811E-3358-47E6-9CE6-C328FE5C3FF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2B9879-89B4-4DB6-8872-58D71CA05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00598-599F-4D8C-AB98-ECEF38A0F02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898CA-612E-49C6-9E01-D29D55812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FEF21-6619-47DF-86A9-8444C41AC36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41C4B-D8FA-4AD3-B2E8-A3A497669F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9ACDB-4FAF-41C5-9DB5-30C166A5B49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B1D0-1C97-4141-AB8E-CE4E03512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9AE69-8EE2-4ECE-8C5E-6FB6087E6B0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EB736-6A59-458A-A2B4-27E664EAE3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D0EBB-E274-4F5F-BA80-A9ADFC86D8D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E40F5-A717-4CD0-908F-22F70C78F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8F0FF-E5D4-49C7-8198-462BB56DFEB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A8D91-6FE7-4EAD-BCBF-4BA27E749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5088" y="20177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45088" y="4151313"/>
            <a:ext cx="38100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89BE6-DA38-4DD0-9158-37D245ABF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361AF-99DD-417D-BD65-D70634B19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437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8537830-AD0D-4A4A-8D9D-3536060B681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903CD1-B2BE-43AC-93B4-C58B094702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5" r:id="rId4"/>
    <p:sldLayoutId id="2147483679" r:id="rId5"/>
    <p:sldLayoutId id="2147483674" r:id="rId6"/>
    <p:sldLayoutId id="2147483680" r:id="rId7"/>
    <p:sldLayoutId id="2147483681" r:id="rId8"/>
    <p:sldLayoutId id="2147483682" r:id="rId9"/>
    <p:sldLayoutId id="2147483673" r:id="rId10"/>
    <p:sldLayoutId id="2147483683" r:id="rId11"/>
    <p:sldLayoutId id="2147483684" r:id="rId12"/>
    <p:sldLayoutId id="2147483685" r:id="rId13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5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5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5.bin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7.v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8.v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19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3"/>
          <p:cNvSpPr>
            <a:spLocks noGrp="1"/>
          </p:cNvSpPr>
          <p:nvPr>
            <p:ph type="title" idx="4294967295"/>
          </p:nvPr>
        </p:nvSpPr>
        <p:spPr>
          <a:xfrm>
            <a:off x="19050" y="635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2291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989138"/>
            <a:ext cx="9144000" cy="5084762"/>
          </a:xfrm>
        </p:spPr>
        <p:txBody>
          <a:bodyPr>
            <a:normAutofit lnSpcReduction="1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VY_52_INOVACE_27_3_DERIVÁTY UHLOVODÍKŮ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Číslo skupiny:  1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Autor: Ing. Stanislava Kolářová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Vzdělávací oblast/Předmět/Téma: ČLOVĚK A PŘÍRODA / CHEMIE / DERIVÁTY UHLOVODÍKŮ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Druh učebního materiálu: 	PREZENTACE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Metodický list:	  NE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Anotace: Prezentace slouží jako celené shrnutí derivátů uhlovodíků, opakuje již probrané - vznik, rozdělení a příklady derivátů a jejich využití a zdůrazňuje tak vzájemné souvislosti.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Ověřeno ve třídě: 9.A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>
              <a:solidFill>
                <a:schemeClr val="accent2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Datum ověření: </a:t>
            </a:r>
            <a:r>
              <a:rPr lang="cs-CZ" sz="1200" dirty="0"/>
              <a:t>12.4.2012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    k </a:t>
            </a:r>
            <a:r>
              <a:rPr lang="cs-CZ" sz="1200" dirty="0" smtClean="0"/>
              <a:t>uvedeným účelům může být kýmkoliv  zveřejňováno, používáno, upravováno a uchováváno.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Datum:	 12.4.2012 		Podpis:</a:t>
            </a:r>
            <a:endParaRPr lang="cs-CZ" sz="7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Deriváty uhlovodíků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16013" y="3886200"/>
            <a:ext cx="7488237" cy="766763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mtClean="0"/>
              <a:t>souhrnné opakování derivátů uhlovodíků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Deriváty uhlovodíků</a:t>
            </a:r>
          </a:p>
        </p:txBody>
      </p:sp>
      <p:sp>
        <p:nvSpPr>
          <p:cNvPr id="103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7961312" cy="1916112"/>
          </a:xfrm>
        </p:spPr>
        <p:txBody>
          <a:bodyPr/>
          <a:lstStyle/>
          <a:p>
            <a:endParaRPr lang="cs-CZ" sz="2800" smtClean="0"/>
          </a:p>
          <a:p>
            <a:r>
              <a:rPr lang="cs-CZ" sz="2800" smtClean="0"/>
              <a:t>organické látky, které se odvozují náhradou atomů vodíku v uhlovodíku atomy nebo skupinou atomů jiných prvků.</a:t>
            </a:r>
          </a:p>
          <a:p>
            <a:endParaRPr lang="cs-CZ" sz="2800" smtClean="0"/>
          </a:p>
          <a:p>
            <a:endParaRPr lang="cs-CZ" sz="2800" smtClean="0"/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395288" y="4437063"/>
          <a:ext cx="2038350" cy="2144712"/>
        </p:xfrm>
        <a:graphic>
          <a:graphicData uri="http://schemas.openxmlformats.org/presentationml/2006/ole">
            <p:oleObj spid="_x0000_s1026" name="Rastrový obrázek" r:id="rId3" imgW="1286055" imgH="1352381" progId="PBrush">
              <p:embed/>
            </p:oleObj>
          </a:graphicData>
        </a:graphic>
      </p:graphicFrame>
      <p:graphicFrame>
        <p:nvGraphicFramePr>
          <p:cNvPr id="4102" name="Object 6"/>
          <p:cNvGraphicFramePr>
            <a:graphicFrameLocks noChangeAspect="1"/>
          </p:cNvGraphicFramePr>
          <p:nvPr>
            <p:ph sz="quarter" idx="3"/>
          </p:nvPr>
        </p:nvGraphicFramePr>
        <p:xfrm>
          <a:off x="3276600" y="4365625"/>
          <a:ext cx="2233613" cy="2173288"/>
        </p:xfrm>
        <a:graphic>
          <a:graphicData uri="http://schemas.openxmlformats.org/presentationml/2006/ole">
            <p:oleObj spid="_x0000_s1027" name="Rastrový obrázek" r:id="rId4" imgW="1409897" imgH="1371429" progId="PBrush">
              <p:embed/>
            </p:oleObj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6659563" y="4292600"/>
          <a:ext cx="2176462" cy="2289175"/>
        </p:xfrm>
        <a:graphic>
          <a:graphicData uri="http://schemas.openxmlformats.org/presentationml/2006/ole">
            <p:oleObj spid="_x0000_s1028" name="Rastrový obrázek" r:id="rId5" imgW="1286055" imgH="1352381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205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7450" y="1989138"/>
            <a:ext cx="7493000" cy="19161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 smtClean="0"/>
              <a:t>Část molekuly uhlovodíku bez atomu vodíku je uhlovodíkový zbytek a má koncovku –</a:t>
            </a:r>
            <a:r>
              <a:rPr lang="cs-CZ" sz="2800" dirty="0" err="1" smtClean="0"/>
              <a:t>yl</a:t>
            </a:r>
            <a:endParaRPr lang="cs-CZ" sz="2800" dirty="0" smtClean="0"/>
          </a:p>
          <a:p>
            <a:pPr>
              <a:lnSpc>
                <a:spcPct val="90000"/>
              </a:lnSpc>
            </a:pPr>
            <a:endParaRPr lang="cs-CZ" sz="2800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		</a:t>
            </a:r>
            <a:r>
              <a:rPr lang="cs-CZ" sz="2800" dirty="0" err="1" smtClean="0"/>
              <a:t>methan</a:t>
            </a:r>
            <a:r>
              <a:rPr lang="cs-CZ" sz="2800" dirty="0" smtClean="0"/>
              <a:t>		</a:t>
            </a:r>
            <a:r>
              <a:rPr lang="cs-CZ" sz="2800" dirty="0" err="1" smtClean="0"/>
              <a:t>methyl</a:t>
            </a:r>
            <a:endParaRPr lang="cs-CZ" sz="2800" dirty="0" smtClean="0"/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2051720" y="4149080"/>
          <a:ext cx="1439863" cy="1512887"/>
        </p:xfrm>
        <a:graphic>
          <a:graphicData uri="http://schemas.openxmlformats.org/presentationml/2006/ole">
            <p:oleObj spid="_x0000_s2050" name="Rastrový obrázek" r:id="rId3" imgW="933580" imgH="980952" progId="PBrush">
              <p:embed/>
            </p:oleObj>
          </a:graphicData>
        </a:graphic>
      </p:graphicFrame>
      <p:graphicFrame>
        <p:nvGraphicFramePr>
          <p:cNvPr id="2051" name="Object 7"/>
          <p:cNvGraphicFramePr>
            <a:graphicFrameLocks noChangeAspect="1"/>
          </p:cNvGraphicFramePr>
          <p:nvPr>
            <p:ph sz="quarter" idx="3"/>
          </p:nvPr>
        </p:nvGraphicFramePr>
        <p:xfrm>
          <a:off x="4859338" y="4076700"/>
          <a:ext cx="1252537" cy="1512888"/>
        </p:xfrm>
        <a:graphic>
          <a:graphicData uri="http://schemas.openxmlformats.org/presentationml/2006/ole">
            <p:oleObj spid="_x0000_s2051" name="Rastrový obrázek" r:id="rId4" imgW="781159" imgH="942857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Halogenové deriváty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7338"/>
            <a:ext cx="8532813" cy="486886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charakteristickou skupinu tvoří atomy halogenů (F, Cl, Br, I)</a:t>
            </a:r>
          </a:p>
          <a:p>
            <a:endParaRPr lang="cs-CZ" dirty="0" smtClean="0"/>
          </a:p>
          <a:p>
            <a:r>
              <a:rPr lang="cs-CZ" dirty="0" smtClean="0"/>
              <a:t>využití: rozpouštědla, surovina pro výrobu plastů (PVC), náplně halogenových zářivek, v lékařství, dříve též jako hnací plyny </a:t>
            </a:r>
            <a:r>
              <a:rPr lang="cs-CZ" dirty="0" smtClean="0"/>
              <a:t>                             a </a:t>
            </a:r>
            <a:r>
              <a:rPr lang="cs-CZ" dirty="0" smtClean="0"/>
              <a:t>pro chladírenská zařízení (freony), mnohé jedovaté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620713"/>
            <a:ext cx="7489825" cy="6453187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tetrachlormethan (rozpouštědlo)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tetrafluorethylen (výroba teflonu)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vinylchlorid (výroba PVC)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Freony obsahují alespoň 2 vázané halogeny, přičemž jeden z nich je fluor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	např. freon 12 (dichlordiflourmethan)</a:t>
            </a:r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6227763" y="3213100"/>
          <a:ext cx="1000125" cy="971550"/>
        </p:xfrm>
        <a:graphic>
          <a:graphicData uri="http://schemas.openxmlformats.org/presentationml/2006/ole">
            <p:oleObj spid="_x0000_s3074" name="Rastrový obrázek" r:id="rId3" imgW="1000000" imgH="971686" progId="PBrush">
              <p:embed/>
            </p:oleObj>
          </a:graphicData>
        </a:graphic>
      </p:graphicFrame>
      <p:graphicFrame>
        <p:nvGraphicFramePr>
          <p:cNvPr id="3075" name="Object 7"/>
          <p:cNvGraphicFramePr>
            <a:graphicFrameLocks noChangeAspect="1"/>
          </p:cNvGraphicFramePr>
          <p:nvPr>
            <p:ph sz="quarter" idx="3"/>
          </p:nvPr>
        </p:nvGraphicFramePr>
        <p:xfrm>
          <a:off x="7235825" y="1125538"/>
          <a:ext cx="1474788" cy="1263650"/>
        </p:xfrm>
        <a:graphic>
          <a:graphicData uri="http://schemas.openxmlformats.org/presentationml/2006/ole">
            <p:oleObj spid="_x0000_s3075" name="Rastrový obrázek" r:id="rId4" imgW="1066667" imgH="914286" progId="PBrush">
              <p:embed/>
            </p:oleObj>
          </a:graphicData>
        </a:graphic>
      </p:graphicFrame>
      <p:graphicFrame>
        <p:nvGraphicFramePr>
          <p:cNvPr id="3076" name="Object 10"/>
          <p:cNvGraphicFramePr>
            <a:graphicFrameLocks noChangeAspect="1"/>
          </p:cNvGraphicFramePr>
          <p:nvPr/>
        </p:nvGraphicFramePr>
        <p:xfrm>
          <a:off x="7019925" y="2636838"/>
          <a:ext cx="1908175" cy="876300"/>
        </p:xfrm>
        <a:graphic>
          <a:graphicData uri="http://schemas.openxmlformats.org/presentationml/2006/ole">
            <p:oleObj spid="_x0000_s3076" name="Rastrový obrázek" r:id="rId5" imgW="1286055" imgH="590476" progId="PBrush">
              <p:embed/>
            </p:oleObj>
          </a:graphicData>
        </a:graphic>
      </p:graphicFrame>
      <p:graphicFrame>
        <p:nvGraphicFramePr>
          <p:cNvPr id="3077" name="Object 11"/>
          <p:cNvGraphicFramePr>
            <a:graphicFrameLocks noChangeAspect="1"/>
          </p:cNvGraphicFramePr>
          <p:nvPr/>
        </p:nvGraphicFramePr>
        <p:xfrm>
          <a:off x="5580063" y="4292600"/>
          <a:ext cx="2043112" cy="862013"/>
        </p:xfrm>
        <a:graphic>
          <a:graphicData uri="http://schemas.openxmlformats.org/presentationml/2006/ole">
            <p:oleObj spid="_x0000_s3077" name="Rastrový obrázek" r:id="rId6" imgW="1467055" imgH="619211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Kyslíkaté deriváty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deriváty uhlovodíků, které ve svých molekulách obsahují vázané atomy kyslíku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r>
              <a:rPr lang="cs-CZ" dirty="0" smtClean="0"/>
              <a:t>mezi kyslíkaté deriváty řadíme alkoholy </a:t>
            </a:r>
            <a:r>
              <a:rPr lang="cs-CZ" dirty="0" smtClean="0"/>
              <a:t>                a </a:t>
            </a:r>
            <a:r>
              <a:rPr lang="cs-CZ" dirty="0" smtClean="0"/>
              <a:t>fenoly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2"/>
          <p:cNvSpPr>
            <a:spLocks noGrp="1" noChangeArrowheads="1"/>
          </p:cNvSpPr>
          <p:nvPr>
            <p:ph type="title"/>
          </p:nvPr>
        </p:nvSpPr>
        <p:spPr>
          <a:xfrm>
            <a:off x="1100138" y="6350"/>
            <a:ext cx="7793037" cy="14620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alkoholy</a:t>
            </a:r>
          </a:p>
        </p:txBody>
      </p:sp>
      <p:sp>
        <p:nvSpPr>
          <p:cNvPr id="410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7450" y="1628775"/>
            <a:ext cx="7710488" cy="4114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sz="2800" smtClean="0"/>
          </a:p>
          <a:p>
            <a:r>
              <a:rPr lang="cs-CZ" sz="2800" smtClean="0"/>
              <a:t>mají vázánu skupinu -OH, název alkoholu zakončen na –ol</a:t>
            </a:r>
          </a:p>
          <a:p>
            <a:endParaRPr lang="cs-CZ" sz="2800" smtClean="0"/>
          </a:p>
          <a:p>
            <a:r>
              <a:rPr lang="cs-CZ" sz="2800" smtClean="0"/>
              <a:t>př. methanol, ethanol, ethylenglykol</a:t>
            </a:r>
          </a:p>
          <a:p>
            <a:endParaRPr lang="cs-CZ" sz="2800" smtClean="0"/>
          </a:p>
        </p:txBody>
      </p:sp>
      <p:graphicFrame>
        <p:nvGraphicFramePr>
          <p:cNvPr id="7172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3492500" y="4292600"/>
          <a:ext cx="1574800" cy="1198563"/>
        </p:xfrm>
        <a:graphic>
          <a:graphicData uri="http://schemas.openxmlformats.org/presentationml/2006/ole">
            <p:oleObj spid="_x0000_s4098" name="Rastrový obrázek" r:id="rId3" imgW="1790476" imgH="1362265" progId="PBrush">
              <p:embed/>
            </p:oleObj>
          </a:graphicData>
        </a:graphic>
      </p:graphicFrame>
      <p:graphicFrame>
        <p:nvGraphicFramePr>
          <p:cNvPr id="7174" name="Object 6"/>
          <p:cNvGraphicFramePr>
            <a:graphicFrameLocks noChangeAspect="1"/>
          </p:cNvGraphicFramePr>
          <p:nvPr>
            <p:ph sz="quarter" idx="3"/>
          </p:nvPr>
        </p:nvGraphicFramePr>
        <p:xfrm>
          <a:off x="1331913" y="4221163"/>
          <a:ext cx="1579562" cy="1222375"/>
        </p:xfrm>
        <a:graphic>
          <a:graphicData uri="http://schemas.openxmlformats.org/presentationml/2006/ole">
            <p:oleObj spid="_x0000_s4099" name="Rastrový obrázek" r:id="rId4" imgW="1219370" imgH="942857" progId="PBrush">
              <p:embed/>
            </p:oleObj>
          </a:graphicData>
        </a:graphic>
      </p:graphicFrame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5724525" y="4292600"/>
          <a:ext cx="1584325" cy="1189038"/>
        </p:xfrm>
        <a:graphic>
          <a:graphicData uri="http://schemas.openxmlformats.org/presentationml/2006/ole">
            <p:oleObj spid="_x0000_s4100" name="Rastrový obrázek" r:id="rId5" imgW="1219370" imgH="914286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268413"/>
            <a:ext cx="8820150" cy="48402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 err="1" smtClean="0"/>
              <a:t>methanol</a:t>
            </a:r>
            <a:r>
              <a:rPr lang="cs-CZ" sz="2800" dirty="0" smtClean="0"/>
              <a:t> – bezbarvá, hořlavá a prudce jedovatá látka, </a:t>
            </a:r>
            <a:r>
              <a:rPr lang="cs-CZ" sz="2800" dirty="0" smtClean="0"/>
              <a:t>vzniká </a:t>
            </a:r>
            <a:r>
              <a:rPr lang="cs-CZ" sz="2800" dirty="0" smtClean="0"/>
              <a:t>při nedokonalém </a:t>
            </a:r>
            <a:r>
              <a:rPr lang="cs-CZ" sz="2800" dirty="0" err="1" smtClean="0"/>
              <a:t>ethanolovém</a:t>
            </a:r>
            <a:r>
              <a:rPr lang="cs-CZ" sz="2800" dirty="0" smtClean="0"/>
              <a:t> kvašení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800" dirty="0" smtClean="0"/>
          </a:p>
          <a:p>
            <a:pPr>
              <a:lnSpc>
                <a:spcPct val="80000"/>
              </a:lnSpc>
            </a:pPr>
            <a:endParaRPr lang="cs-CZ" sz="1000" dirty="0" smtClean="0"/>
          </a:p>
          <a:p>
            <a:pPr>
              <a:lnSpc>
                <a:spcPct val="80000"/>
              </a:lnSpc>
            </a:pPr>
            <a:r>
              <a:rPr lang="cs-CZ" sz="2800" dirty="0" err="1" smtClean="0"/>
              <a:t>ethanol</a:t>
            </a:r>
            <a:r>
              <a:rPr lang="cs-CZ" sz="2800" dirty="0" smtClean="0"/>
              <a:t> – příjemně vonící bezbarvá kapalina, hořlavá; páry </a:t>
            </a:r>
            <a:r>
              <a:rPr lang="cs-CZ" sz="2800" dirty="0" err="1" smtClean="0"/>
              <a:t>ethanolu</a:t>
            </a:r>
            <a:r>
              <a:rPr lang="cs-CZ" sz="2800" dirty="0" smtClean="0"/>
              <a:t> v určitém poměru se vzduchem tvoří výbušnou směs, vzniká kvašením cukrů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 smtClean="0"/>
              <a:t>			C</a:t>
            </a:r>
            <a:r>
              <a:rPr lang="cs-CZ" sz="2800" baseline="-25000" dirty="0" smtClean="0"/>
              <a:t>6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12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6</a:t>
            </a:r>
            <a:r>
              <a:rPr lang="cs-CZ" sz="2800" dirty="0" smtClean="0"/>
              <a:t> -&gt; 2C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5</a:t>
            </a:r>
            <a:r>
              <a:rPr lang="cs-CZ" sz="2800" dirty="0" smtClean="0"/>
              <a:t>OH + 2CO</a:t>
            </a:r>
            <a:r>
              <a:rPr lang="cs-CZ" sz="2800" baseline="-25000" dirty="0" smtClean="0"/>
              <a:t>2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1000" baseline="-25000" dirty="0" smtClean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 baseline="-25000" dirty="0" smtClean="0"/>
          </a:p>
          <a:p>
            <a:pPr>
              <a:lnSpc>
                <a:spcPct val="80000"/>
              </a:lnSpc>
            </a:pPr>
            <a:r>
              <a:rPr lang="cs-CZ" sz="2800" dirty="0" err="1" smtClean="0"/>
              <a:t>ethylenglykol</a:t>
            </a:r>
            <a:r>
              <a:rPr lang="cs-CZ" sz="2800" dirty="0" smtClean="0"/>
              <a:t> – bezbarvá olejovitá kapalina neomezeně mísitelná s vodou; použití jako složka do nemrznoucích chladících směsí a jako surovina pro výrobu plastů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188640"/>
            <a:ext cx="7793037" cy="14620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fenoly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557338"/>
            <a:ext cx="6989762" cy="4114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sz="2800" dirty="0" smtClean="0"/>
          </a:p>
          <a:p>
            <a:r>
              <a:rPr lang="cs-CZ" sz="2800" dirty="0" smtClean="0"/>
              <a:t>hydroxylová skupina vázána na zbytek </a:t>
            </a:r>
            <a:r>
              <a:rPr lang="cs-CZ" sz="2800" dirty="0" err="1" smtClean="0"/>
              <a:t>arenů</a:t>
            </a:r>
            <a:endParaRPr lang="cs-CZ" sz="2800" dirty="0" smtClean="0"/>
          </a:p>
          <a:p>
            <a:pPr>
              <a:buFont typeface="Wingdings" pitchFamily="2" charset="2"/>
              <a:buNone/>
            </a:pPr>
            <a:endParaRPr lang="cs-CZ" sz="2800" dirty="0" smtClean="0"/>
          </a:p>
          <a:p>
            <a:r>
              <a:rPr lang="cs-CZ" sz="2800" dirty="0" smtClean="0"/>
              <a:t>př. fenol</a:t>
            </a:r>
          </a:p>
          <a:p>
            <a:pPr>
              <a:buFontTx/>
              <a:buChar char="-"/>
            </a:pPr>
            <a:r>
              <a:rPr lang="cs-CZ" sz="2800" dirty="0" smtClean="0"/>
              <a:t>jedovatá krystalická látka, leptá pokožku,</a:t>
            </a:r>
          </a:p>
          <a:p>
            <a:pPr>
              <a:buFontTx/>
              <a:buChar char="-"/>
            </a:pPr>
            <a:r>
              <a:rPr lang="cs-CZ" sz="2800" dirty="0" smtClean="0"/>
              <a:t>využití k výrobě plastů, barviv, léčiv </a:t>
            </a:r>
            <a:r>
              <a:rPr lang="cs-CZ" sz="2800" dirty="0" smtClean="0"/>
              <a:t>                 a </a:t>
            </a:r>
            <a:r>
              <a:rPr lang="cs-CZ" sz="2800" dirty="0" smtClean="0"/>
              <a:t>prostředků k hubení škůdců</a:t>
            </a:r>
          </a:p>
          <a:p>
            <a:endParaRPr lang="cs-CZ" sz="2800" dirty="0" smtClean="0"/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>
            <p:ph sz="half" idx="2"/>
          </p:nvPr>
        </p:nvGraphicFramePr>
        <p:xfrm>
          <a:off x="7164388" y="1628775"/>
          <a:ext cx="1795462" cy="2444750"/>
        </p:xfrm>
        <a:graphic>
          <a:graphicData uri="http://schemas.openxmlformats.org/presentationml/2006/ole">
            <p:oleObj spid="_x0000_s5122" name="Rastrový obrázek" r:id="rId3" imgW="1343212" imgH="1828571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Karbonylové sloučeniny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7338"/>
            <a:ext cx="8686800" cy="4525962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obsahují karbonylovou skupinu C=O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r>
              <a:rPr lang="cs-CZ" smtClean="0"/>
              <a:t>mezi karbonylové sloučeniny řadíme aldehydy a ketony</a:t>
            </a:r>
          </a:p>
          <a:p>
            <a:endParaRPr lang="cs-CZ" smtClean="0"/>
          </a:p>
        </p:txBody>
      </p:sp>
      <p:sp>
        <p:nvSpPr>
          <p:cNvPr id="30723" name="Line 4"/>
          <p:cNvSpPr>
            <a:spLocks noChangeShapeType="1"/>
          </p:cNvSpPr>
          <p:nvPr/>
        </p:nvSpPr>
        <p:spPr bwMode="auto">
          <a:xfrm flipV="1">
            <a:off x="6227763" y="2060575"/>
            <a:ext cx="0" cy="2159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4" name="Line 5"/>
          <p:cNvSpPr>
            <a:spLocks noChangeShapeType="1"/>
          </p:cNvSpPr>
          <p:nvPr/>
        </p:nvSpPr>
        <p:spPr bwMode="auto">
          <a:xfrm flipV="1">
            <a:off x="6227763" y="2636838"/>
            <a:ext cx="0" cy="21590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71575" y="6350"/>
            <a:ext cx="7793037" cy="14620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aldehydy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7566025" cy="27066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sz="2800" smtClean="0"/>
          </a:p>
          <a:p>
            <a:r>
              <a:rPr lang="cs-CZ" sz="2800" smtClean="0"/>
              <a:t>ke karbonylové skupině vázán atom vodíku a uhlovodíkový zbytek</a:t>
            </a:r>
          </a:p>
          <a:p>
            <a:pPr>
              <a:buFont typeface="Wingdings" pitchFamily="2" charset="2"/>
              <a:buNone/>
            </a:pPr>
            <a:endParaRPr lang="cs-CZ" sz="2800" smtClean="0"/>
          </a:p>
          <a:p>
            <a:r>
              <a:rPr lang="cs-CZ" sz="2800" smtClean="0"/>
              <a:t>př. acetaldehyd, formaldehyd</a:t>
            </a:r>
          </a:p>
          <a:p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2205038"/>
            <a:ext cx="7710488" cy="40751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/>
              <a:t>acetaldehyd – kapalina štiplavého zápachu, použití k výrobě kaučuku, barviv a léčiv</a:t>
            </a:r>
          </a:p>
          <a:p>
            <a:pPr>
              <a:lnSpc>
                <a:spcPct val="90000"/>
              </a:lnSpc>
            </a:pPr>
            <a:endParaRPr lang="cs-CZ" sz="2800" smtClean="0"/>
          </a:p>
          <a:p>
            <a:pPr>
              <a:lnSpc>
                <a:spcPct val="90000"/>
              </a:lnSpc>
            </a:pPr>
            <a:endParaRPr lang="cs-CZ" sz="2800" smtClean="0"/>
          </a:p>
          <a:p>
            <a:pPr>
              <a:lnSpc>
                <a:spcPct val="90000"/>
              </a:lnSpc>
            </a:pP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z="2800" smtClean="0"/>
              <a:t>formaldehyd – bezbarvá, kapalná, štiplavě páchnoucí jedovatá látka, použití jako dezinfekční a konzervační prostředek, surovina pro výrobu plastů</a:t>
            </a:r>
          </a:p>
        </p:txBody>
      </p:sp>
      <p:pic>
        <p:nvPicPr>
          <p:cNvPr id="32771" name="Picture 5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092950" y="2997200"/>
            <a:ext cx="1133475" cy="981075"/>
          </a:xfrm>
        </p:spPr>
      </p:pic>
      <p:pic>
        <p:nvPicPr>
          <p:cNvPr id="32772" name="Picture 9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235825" y="5734050"/>
            <a:ext cx="1038225" cy="600075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ketony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1916113"/>
            <a:ext cx="7961313" cy="4681537"/>
          </a:xfrm>
        </p:spPr>
        <p:txBody>
          <a:bodyPr/>
          <a:lstStyle/>
          <a:p>
            <a:r>
              <a:rPr lang="cs-CZ" smtClean="0"/>
              <a:t>ke karbonylové skupině vázány dva uhlovodíkové zbytky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r>
              <a:rPr lang="cs-CZ" smtClean="0"/>
              <a:t>př. aceton</a:t>
            </a:r>
          </a:p>
          <a:p>
            <a:pPr>
              <a:buFont typeface="Wingdings" pitchFamily="2" charset="2"/>
              <a:buNone/>
            </a:pPr>
            <a:r>
              <a:rPr lang="cs-CZ" sz="2800" smtClean="0"/>
              <a:t>-  bezbarvá, těkavá a hořlavá látka s typickým zápachem, použití k výrobě barviv, léčiv, plastů, významné rozpouštědlo barev a laků; zdravý škodlivý a jeho páry se vzduchem vytvářejí výbušnou směs</a:t>
            </a:r>
          </a:p>
          <a:p>
            <a:endParaRPr lang="cs-CZ" sz="2800" smtClean="0"/>
          </a:p>
        </p:txBody>
      </p:sp>
      <p:pic>
        <p:nvPicPr>
          <p:cNvPr id="33795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372225" y="2581275"/>
            <a:ext cx="2411413" cy="1476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Karboxylové kyseliny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vázána karboxylová skupina –COOH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r>
              <a:rPr lang="cs-CZ" smtClean="0"/>
              <a:t>př. kyselina mravenčí, octová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614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700213"/>
            <a:ext cx="8135938" cy="48402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kyselina mravenčí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smtClean="0"/>
              <a:t>součást nejen mravenčího jedu, použití jako desinfekční a konzervační prostředek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mtClean="0"/>
              <a:t>kyselina octová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smtClean="0"/>
              <a:t>kapalná, štiplavě páchnoucí látka, působí leptavě na pokožku, její vodný roztok k výrobě barviv a plastů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smtClean="0"/>
              <a:t>potravinářský ocet                                                     4 – 8% vodný roztok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800" smtClean="0"/>
          </a:p>
        </p:txBody>
      </p:sp>
      <p:graphicFrame>
        <p:nvGraphicFramePr>
          <p:cNvPr id="6146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6948488" y="1484313"/>
          <a:ext cx="1190625" cy="571500"/>
        </p:xfrm>
        <a:graphic>
          <a:graphicData uri="http://schemas.openxmlformats.org/presentationml/2006/ole">
            <p:oleObj spid="_x0000_s6146" name="Rastrový obrázek" r:id="rId3" imgW="1190476" imgH="571731" progId="PBrush">
              <p:embed/>
            </p:oleObj>
          </a:graphicData>
        </a:graphic>
      </p:graphicFrame>
      <p:graphicFrame>
        <p:nvGraphicFramePr>
          <p:cNvPr id="6147" name="Object 7"/>
          <p:cNvGraphicFramePr>
            <a:graphicFrameLocks noChangeAspect="1"/>
          </p:cNvGraphicFramePr>
          <p:nvPr>
            <p:ph sz="quarter" idx="3"/>
          </p:nvPr>
        </p:nvGraphicFramePr>
        <p:xfrm>
          <a:off x="6588125" y="5157788"/>
          <a:ext cx="1476375" cy="923925"/>
        </p:xfrm>
        <a:graphic>
          <a:graphicData uri="http://schemas.openxmlformats.org/presentationml/2006/ole">
            <p:oleObj spid="_x0000_s6147" name="Rastrový obrázek" r:id="rId4" imgW="1476190" imgH="923810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Karboxylové kyseliny vázané v tucích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 kyselina palmitová C</a:t>
            </a:r>
            <a:r>
              <a:rPr lang="cs-CZ" baseline="-25000" smtClean="0"/>
              <a:t>15</a:t>
            </a:r>
            <a:r>
              <a:rPr lang="cs-CZ" smtClean="0"/>
              <a:t>H</a:t>
            </a:r>
            <a:r>
              <a:rPr lang="cs-CZ" baseline="-25000" smtClean="0"/>
              <a:t>31</a:t>
            </a:r>
            <a:r>
              <a:rPr lang="cs-CZ" smtClean="0"/>
              <a:t>COOH</a:t>
            </a:r>
          </a:p>
          <a:p>
            <a:endParaRPr lang="cs-CZ" smtClean="0"/>
          </a:p>
          <a:p>
            <a:r>
              <a:rPr lang="cs-CZ" smtClean="0"/>
              <a:t> kyselina stearová C</a:t>
            </a:r>
            <a:r>
              <a:rPr lang="cs-CZ" baseline="-25000" smtClean="0"/>
              <a:t>17</a:t>
            </a:r>
            <a:r>
              <a:rPr lang="cs-CZ" smtClean="0"/>
              <a:t>H</a:t>
            </a:r>
            <a:r>
              <a:rPr lang="cs-CZ" baseline="-25000" smtClean="0"/>
              <a:t>35</a:t>
            </a:r>
            <a:r>
              <a:rPr lang="cs-CZ" smtClean="0"/>
              <a:t>COOH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r>
              <a:rPr lang="cs-CZ" smtClean="0"/>
              <a:t> kyselina olejová C</a:t>
            </a:r>
            <a:r>
              <a:rPr lang="cs-CZ" baseline="-25000" smtClean="0"/>
              <a:t>17</a:t>
            </a:r>
            <a:r>
              <a:rPr lang="cs-CZ" smtClean="0"/>
              <a:t>H</a:t>
            </a:r>
            <a:r>
              <a:rPr lang="cs-CZ" baseline="-25000" smtClean="0"/>
              <a:t>33</a:t>
            </a:r>
            <a:r>
              <a:rPr lang="cs-CZ" smtClean="0"/>
              <a:t>COOH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Aminokyseliny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2351088"/>
            <a:ext cx="8604250" cy="4506912"/>
          </a:xfrm>
        </p:spPr>
        <p:txBody>
          <a:bodyPr/>
          <a:lstStyle/>
          <a:p>
            <a:r>
              <a:rPr lang="cs-CZ" dirty="0" smtClean="0"/>
              <a:t>karboxylové kyseliny obsahující          skupinu -NH</a:t>
            </a:r>
            <a:r>
              <a:rPr lang="cs-CZ" baseline="-25000" dirty="0" smtClean="0"/>
              <a:t>2</a:t>
            </a:r>
          </a:p>
          <a:p>
            <a:pPr>
              <a:buFont typeface="Wingdings" pitchFamily="2" charset="2"/>
              <a:buNone/>
            </a:pPr>
            <a:endParaRPr lang="cs-CZ" baseline="-25000" dirty="0" smtClean="0"/>
          </a:p>
          <a:p>
            <a:pPr>
              <a:buFont typeface="Wingdings" pitchFamily="2" charset="2"/>
              <a:buNone/>
            </a:pPr>
            <a:endParaRPr lang="cs-CZ" baseline="-25000" dirty="0" smtClean="0"/>
          </a:p>
          <a:p>
            <a:pPr>
              <a:buFont typeface="Wingdings" pitchFamily="2" charset="2"/>
              <a:buNone/>
            </a:pPr>
            <a:endParaRPr lang="cs-CZ" baseline="-25000" dirty="0" smtClean="0"/>
          </a:p>
          <a:p>
            <a:r>
              <a:rPr lang="cs-CZ" dirty="0" smtClean="0"/>
              <a:t>př. kyselina </a:t>
            </a:r>
            <a:r>
              <a:rPr lang="cs-CZ" dirty="0" err="1" smtClean="0"/>
              <a:t>aminooctová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- </a:t>
            </a:r>
            <a:r>
              <a:rPr lang="cs-CZ" sz="2800" dirty="0" smtClean="0"/>
              <a:t>bezbarvá krystalická látka, dobře rozpustná </a:t>
            </a:r>
            <a:r>
              <a:rPr lang="cs-CZ" sz="2800" dirty="0" smtClean="0"/>
              <a:t>                       ve </a:t>
            </a:r>
            <a:r>
              <a:rPr lang="cs-CZ" sz="2800" dirty="0" smtClean="0"/>
              <a:t>vodě, známá též pod názvem glycin</a:t>
            </a:r>
          </a:p>
        </p:txBody>
      </p:sp>
      <p:graphicFrame>
        <p:nvGraphicFramePr>
          <p:cNvPr id="7170" name="Object 4"/>
          <p:cNvGraphicFramePr>
            <a:graphicFrameLocks noChangeAspect="1"/>
          </p:cNvGraphicFramePr>
          <p:nvPr>
            <p:ph sz="half" idx="2"/>
          </p:nvPr>
        </p:nvGraphicFramePr>
        <p:xfrm>
          <a:off x="5795963" y="2924175"/>
          <a:ext cx="3348037" cy="1971675"/>
        </p:xfrm>
        <a:graphic>
          <a:graphicData uri="http://schemas.openxmlformats.org/presentationml/2006/ole">
            <p:oleObj spid="_x0000_s7170" name="Rastrový obrázek" r:id="rId3" imgW="1714739" imgH="1009791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Estery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7961312" cy="4114800"/>
          </a:xfrm>
        </p:spPr>
        <p:txBody>
          <a:bodyPr/>
          <a:lstStyle/>
          <a:p>
            <a:r>
              <a:rPr lang="cs-CZ" dirty="0" smtClean="0"/>
              <a:t>ve vodě nerozpustné, rozpustné </a:t>
            </a:r>
            <a:r>
              <a:rPr lang="cs-CZ" dirty="0" smtClean="0"/>
              <a:t>                     v </a:t>
            </a:r>
            <a:r>
              <a:rPr lang="cs-CZ" dirty="0" smtClean="0"/>
              <a:t>organických rozpouštědlech, součást vosků, tuků a vonných silicí plodů rostlin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r>
              <a:rPr lang="cs-CZ" dirty="0" smtClean="0"/>
              <a:t>př. </a:t>
            </a:r>
            <a:r>
              <a:rPr lang="cs-CZ" dirty="0" err="1" smtClean="0"/>
              <a:t>ethylester</a:t>
            </a:r>
            <a:r>
              <a:rPr lang="cs-CZ" dirty="0" smtClean="0"/>
              <a:t> kyseliny octové</a:t>
            </a:r>
            <a:r>
              <a:rPr lang="cs-CZ" sz="2800" dirty="0" smtClean="0"/>
              <a:t> </a:t>
            </a:r>
          </a:p>
          <a:p>
            <a:pPr>
              <a:buFont typeface="Wingdings" pitchFamily="2" charset="2"/>
              <a:buNone/>
            </a:pPr>
            <a:r>
              <a:rPr lang="cs-CZ" sz="2800" dirty="0" smtClean="0"/>
              <a:t>- bezbarvá, příjemně vonící kapalina, používá se jako rozpouštědlo</a:t>
            </a:r>
          </a:p>
          <a:p>
            <a:endParaRPr lang="cs-CZ" sz="2800" dirty="0" smtClean="0"/>
          </a:p>
        </p:txBody>
      </p:sp>
      <p:graphicFrame>
        <p:nvGraphicFramePr>
          <p:cNvPr id="8194" name="Object 7"/>
          <p:cNvGraphicFramePr>
            <a:graphicFrameLocks noChangeAspect="1"/>
          </p:cNvGraphicFramePr>
          <p:nvPr>
            <p:ph sz="half" idx="2"/>
          </p:nvPr>
        </p:nvGraphicFramePr>
        <p:xfrm>
          <a:off x="6791325" y="1052513"/>
          <a:ext cx="2352675" cy="981075"/>
        </p:xfrm>
        <a:graphic>
          <a:graphicData uri="http://schemas.openxmlformats.org/presentationml/2006/ole">
            <p:oleObj spid="_x0000_s8194" name="Rastrový obrázek" r:id="rId3" imgW="2352381" imgH="980952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7781925" cy="4114800"/>
          </a:xfrm>
        </p:spPr>
        <p:txBody>
          <a:bodyPr/>
          <a:lstStyle/>
          <a:p>
            <a:r>
              <a:rPr lang="cs-CZ" smtClean="0"/>
              <a:t>produkty reakce kyselin a alkoholů, kdy vznikne ester a voda (tzv.esterifikací)</a:t>
            </a:r>
          </a:p>
          <a:p>
            <a:endParaRPr lang="cs-CZ" smtClean="0"/>
          </a:p>
        </p:txBody>
      </p:sp>
      <p:graphicFrame>
        <p:nvGraphicFramePr>
          <p:cNvPr id="9219" name="Object 9"/>
          <p:cNvGraphicFramePr>
            <a:graphicFrameLocks noChangeAspect="1"/>
          </p:cNvGraphicFramePr>
          <p:nvPr>
            <p:ph sz="quarter" idx="2"/>
          </p:nvPr>
        </p:nvGraphicFramePr>
        <p:xfrm>
          <a:off x="827088" y="4076700"/>
          <a:ext cx="333375" cy="304800"/>
        </p:xfrm>
        <a:graphic>
          <a:graphicData uri="http://schemas.openxmlformats.org/presentationml/2006/ole">
            <p:oleObj spid="_x0000_s9219" name="Rastrový obrázek" r:id="rId3" imgW="333333" imgH="304923" progId="PBrush">
              <p:embed/>
            </p:oleObj>
          </a:graphicData>
        </a:graphic>
      </p:graphicFrame>
      <p:graphicFrame>
        <p:nvGraphicFramePr>
          <p:cNvPr id="9218" name="Object 11"/>
          <p:cNvGraphicFramePr>
            <a:graphicFrameLocks noChangeAspect="1"/>
          </p:cNvGraphicFramePr>
          <p:nvPr>
            <p:ph sz="quarter" idx="3"/>
          </p:nvPr>
        </p:nvGraphicFramePr>
        <p:xfrm>
          <a:off x="5580063" y="4076700"/>
          <a:ext cx="333375" cy="304800"/>
        </p:xfrm>
        <a:graphic>
          <a:graphicData uri="http://schemas.openxmlformats.org/presentationml/2006/ole">
            <p:oleObj spid="_x0000_s9218" name="Rastrový obrázek" r:id="rId4" imgW="333333" imgH="304923" progId="PBrush">
              <p:embed/>
            </p:oleObj>
          </a:graphicData>
        </a:graphic>
      </p:graphicFrame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0" y="3644900"/>
            <a:ext cx="9324975" cy="2166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r>
              <a:rPr lang="cs-CZ" sz="2800">
                <a:latin typeface="Franklin Gothic Book"/>
              </a:rPr>
              <a:t>H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C-C-</a:t>
            </a:r>
            <a:r>
              <a:rPr lang="cs-CZ" sz="2800">
                <a:solidFill>
                  <a:schemeClr val="hlink"/>
                </a:solidFill>
                <a:latin typeface="Franklin Gothic Book"/>
              </a:rPr>
              <a:t>O-H</a:t>
            </a:r>
            <a:r>
              <a:rPr lang="cs-CZ" sz="2800">
                <a:latin typeface="Franklin Gothic Book"/>
              </a:rPr>
              <a:t> + </a:t>
            </a:r>
            <a:r>
              <a:rPr lang="cs-CZ" sz="2800">
                <a:solidFill>
                  <a:schemeClr val="hlink"/>
                </a:solidFill>
                <a:latin typeface="Franklin Gothic Book"/>
              </a:rPr>
              <a:t>H</a:t>
            </a:r>
            <a:r>
              <a:rPr lang="cs-CZ" sz="2800">
                <a:latin typeface="Franklin Gothic Book"/>
              </a:rPr>
              <a:t>-O-CH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CH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-&gt; H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C-C-O-CH</a:t>
            </a:r>
            <a:r>
              <a:rPr lang="cs-CZ" sz="2800" baseline="-25000">
                <a:latin typeface="Franklin Gothic Book"/>
              </a:rPr>
              <a:t>2</a:t>
            </a:r>
            <a:r>
              <a:rPr lang="cs-CZ" sz="2800">
                <a:latin typeface="Franklin Gothic Book"/>
              </a:rPr>
              <a:t>CH</a:t>
            </a:r>
            <a:r>
              <a:rPr lang="cs-CZ" sz="2800" baseline="-25000">
                <a:latin typeface="Franklin Gothic Book"/>
              </a:rPr>
              <a:t>3</a:t>
            </a:r>
            <a:r>
              <a:rPr lang="cs-CZ" sz="2800">
                <a:latin typeface="Franklin Gothic Book"/>
              </a:rPr>
              <a:t> + </a:t>
            </a:r>
            <a:r>
              <a:rPr lang="cs-CZ" sz="2800">
                <a:solidFill>
                  <a:schemeClr val="hlink"/>
                </a:solidFill>
                <a:latin typeface="Franklin Gothic Book"/>
              </a:rPr>
              <a:t>H</a:t>
            </a:r>
            <a:r>
              <a:rPr lang="cs-CZ" sz="2800" baseline="-25000">
                <a:solidFill>
                  <a:schemeClr val="hlink"/>
                </a:solidFill>
                <a:latin typeface="Franklin Gothic Book"/>
              </a:rPr>
              <a:t>2</a:t>
            </a:r>
            <a:r>
              <a:rPr lang="cs-CZ" sz="2800">
                <a:solidFill>
                  <a:schemeClr val="hlink"/>
                </a:solidFill>
                <a:latin typeface="Franklin Gothic Book"/>
              </a:rPr>
              <a:t>O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r>
              <a:rPr lang="cs-CZ" sz="3000">
                <a:solidFill>
                  <a:schemeClr val="hlink"/>
                </a:solidFill>
                <a:latin typeface="Franklin Gothic Book"/>
              </a:rPr>
              <a:t>       </a:t>
            </a:r>
            <a:r>
              <a:rPr lang="cs-CZ" sz="3000">
                <a:latin typeface="Franklin Gothic Book"/>
              </a:rPr>
              <a:t>O				        O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r>
              <a:rPr lang="cs-CZ" sz="3000">
                <a:latin typeface="Franklin Gothic Book"/>
              </a:rPr>
              <a:t>kyselina     + ethanol	      -&gt;  ethylester         + voda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r>
              <a:rPr lang="cs-CZ" sz="3000">
                <a:latin typeface="Franklin Gothic Book"/>
              </a:rPr>
              <a:t>octová				kyseliny octové</a:t>
            </a:r>
            <a:endParaRPr lang="cs-CZ" sz="3000">
              <a:solidFill>
                <a:schemeClr val="hlink"/>
              </a:solidFill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shrnutí: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989138"/>
            <a:ext cx="8532812" cy="4114800"/>
          </a:xfrm>
        </p:spPr>
        <p:txBody>
          <a:bodyPr>
            <a:normAutofit fontScale="925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mtClean="0"/>
              <a:t>deriváty uhlovodíků mají jeden či více vodíků nahrazen jiným prvkem nebo skupinou prvků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100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mtClean="0"/>
              <a:t>halogenové deriváty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mtClean="0"/>
              <a:t>kyslíkaté deriváty (alkoholy, fenoly)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mtClean="0"/>
              <a:t>karbonylové sloučeniny (aldehydy, ketony)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mtClean="0"/>
              <a:t>karboxylové kyseliny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mtClean="0"/>
              <a:t>estery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</a:p>
        </p:txBody>
      </p:sp>
      <p:sp>
        <p:nvSpPr>
          <p:cNvPr id="46082" name="Zástupný symbol pro obsah 4"/>
          <p:cNvSpPr>
            <a:spLocks noGrp="1"/>
          </p:cNvSpPr>
          <p:nvPr>
            <p:ph idx="1"/>
          </p:nvPr>
        </p:nvSpPr>
        <p:spPr>
          <a:xfrm>
            <a:off x="179388" y="1125538"/>
            <a:ext cx="8686800" cy="4525962"/>
          </a:xfrm>
        </p:spPr>
        <p:txBody>
          <a:bodyPr/>
          <a:lstStyle/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b="1" smtClean="0"/>
              <a:t>TEXT</a:t>
            </a:r>
          </a:p>
          <a:p>
            <a:r>
              <a:rPr lang="cs-CZ" b="1" smtClean="0"/>
              <a:t>Beneš.P, Pumpr V., Banýr J.: </a:t>
            </a:r>
            <a:r>
              <a:rPr lang="cs-CZ" i="1" smtClean="0"/>
              <a:t>Základy chemie 2.díl pro 2. stupeň základní školy, nižší ročníky víceletých gymnázií a střední školy. </a:t>
            </a:r>
            <a:r>
              <a:rPr lang="cs-CZ" smtClean="0"/>
              <a:t>Praha: Fortuna, 1999. 96 s. ISBN 80-7168-312-4 </a:t>
            </a:r>
          </a:p>
          <a:p>
            <a:endParaRPr lang="cs-CZ" smtClean="0"/>
          </a:p>
          <a:p>
            <a:r>
              <a:rPr lang="cs-CZ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</TotalTime>
  <Words>610</Words>
  <Application>Microsoft Office PowerPoint</Application>
  <PresentationFormat>Předvádění na obrazovce (4:3)</PresentationFormat>
  <Paragraphs>143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Cesta</vt:lpstr>
      <vt:lpstr>Rastrový obrázek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Deriváty uhlovodíků</vt:lpstr>
      <vt:lpstr>Deriváty uhlovodíků</vt:lpstr>
      <vt:lpstr>Snímek 4</vt:lpstr>
      <vt:lpstr>Halogenové deriváty</vt:lpstr>
      <vt:lpstr>Snímek 6</vt:lpstr>
      <vt:lpstr>Kyslíkaté deriváty</vt:lpstr>
      <vt:lpstr>alkoholy</vt:lpstr>
      <vt:lpstr>Snímek 9</vt:lpstr>
      <vt:lpstr>fenoly</vt:lpstr>
      <vt:lpstr>Karbonylové sloučeniny</vt:lpstr>
      <vt:lpstr>aldehydy</vt:lpstr>
      <vt:lpstr>Snímek 13</vt:lpstr>
      <vt:lpstr>ketony</vt:lpstr>
      <vt:lpstr>Karboxylové kyseliny</vt:lpstr>
      <vt:lpstr>Snímek 16</vt:lpstr>
      <vt:lpstr>Karboxylové kyseliny vázané v tucích</vt:lpstr>
      <vt:lpstr>Aminokyseliny</vt:lpstr>
      <vt:lpstr>Estery</vt:lpstr>
      <vt:lpstr>Snímek 20</vt:lpstr>
      <vt:lpstr>shrnutí: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5</cp:revision>
  <dcterms:created xsi:type="dcterms:W3CDTF">2012-04-07T18:12:17Z</dcterms:created>
  <dcterms:modified xsi:type="dcterms:W3CDTF">2012-06-20T20:38:56Z</dcterms:modified>
</cp:coreProperties>
</file>