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71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72" r:id="rId11"/>
    <p:sldId id="265" r:id="rId12"/>
    <p:sldId id="266" r:id="rId13"/>
    <p:sldId id="267" r:id="rId14"/>
    <p:sldId id="268" r:id="rId15"/>
    <p:sldId id="269" r:id="rId16"/>
    <p:sldId id="270" r:id="rId17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516F9E-1B58-419C-B024-1CC9DB9BEDC9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743166-2F17-449C-87E1-6338458A40D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932173-6EB3-45D5-A232-3A6F83090E2F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5426E5-DB47-43E1-A842-BEEF48CEC51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2D123F-88D3-4C3A-9D82-08329360EA78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5FDB4-2EA5-4B06-BECD-8412E48E424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CAFAB8-58D4-48D8-8F24-E5300E5904A0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CC4099-2A8A-41DE-958D-29402960238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3B5DC6-2303-49E7-B083-8A1B8382D36C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01FA83-8DFF-4C3B-86BF-D6CABB95944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F758C-4469-4B94-BF7E-8855B5BDA29F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ACCDB4-51A9-44F8-A57C-C221EFE0078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F7D979-DC26-4DE6-BA78-64A99A8311EB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D12D9-5B35-4283-9AD6-D6FF45E8134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807E0E-9A87-4315-952E-BBDB591A8E66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0FE445-D846-49B7-BB9B-E0CB1539A68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964C1A-93C5-4519-BF15-CA3631DD318A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9212D-BAD1-463E-86E3-CF366FC0187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0169B-407C-4209-957D-011A8E65DD8B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F99B1-AC3A-4647-B1C4-BB825F52A32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837A6F-2268-4BFE-8757-35FBCAFCCAE0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5BBC7D-96CF-414F-BE4A-CD2697197A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4C0F89E7-F1C5-48DA-82BF-40202E474625}" type="datetimeFigureOut">
              <a:rPr lang="cs-CZ"/>
              <a:pPr>
                <a:defRPr/>
              </a:pPr>
              <a:t>20.6.2012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D0D7F104-C713-48FA-BE8F-3067AFE9FEA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73" r:id="rId2"/>
    <p:sldLayoutId id="2147483674" r:id="rId3"/>
    <p:sldLayoutId id="2147483671" r:id="rId4"/>
    <p:sldLayoutId id="2147483675" r:id="rId5"/>
    <p:sldLayoutId id="2147483670" r:id="rId6"/>
    <p:sldLayoutId id="2147483676" r:id="rId7"/>
    <p:sldLayoutId id="2147483677" r:id="rId8"/>
    <p:sldLayoutId id="2147483678" r:id="rId9"/>
    <p:sldLayoutId id="2147483669" r:id="rId10"/>
    <p:sldLayoutId id="2147483679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Frukt&#243;za" TargetMode="External"/><Relationship Id="rId2" Type="http://schemas.openxmlformats.org/officeDocument/2006/relationships/hyperlink" Target="http://cs.wikipedia.org/wiki/Gluk&#243;za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cs.wikipedia.org/wiki/Malt&#243;z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3"/>
          <p:cNvSpPr>
            <a:spLocks noGrp="1"/>
          </p:cNvSpPr>
          <p:nvPr>
            <p:ph type="title" idx="4294967295"/>
          </p:nvPr>
        </p:nvSpPr>
        <p:spPr>
          <a:xfrm>
            <a:off x="395536" y="0"/>
            <a:ext cx="8229600" cy="19304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1200" dirty="0" smtClean="0"/>
              <a:t>		</a:t>
            </a:r>
            <a:br>
              <a:rPr lang="cs-CZ" sz="1200" dirty="0" smtClean="0"/>
            </a:br>
            <a:r>
              <a:rPr lang="cs-CZ" sz="1200" dirty="0" smtClean="0"/>
              <a:t>		Základní škola Ústí nad Labem, Anežky České 702/17, příspěvková organizace</a:t>
            </a:r>
            <a:br>
              <a:rPr lang="cs-CZ" sz="1200" dirty="0" smtClean="0"/>
            </a:br>
            <a:r>
              <a:rPr lang="cs-CZ" sz="1200" dirty="0" smtClean="0"/>
              <a:t> </a:t>
            </a:r>
            <a:br>
              <a:rPr lang="cs-CZ" sz="1200" dirty="0" smtClean="0"/>
            </a:br>
            <a:r>
              <a:rPr lang="cs-CZ" sz="1200" dirty="0" smtClean="0">
                <a:ea typeface="Calibri" pitchFamily="34" charset="0"/>
                <a:cs typeface="Times New Roman" pitchFamily="18" charset="0"/>
              </a:rPr>
              <a:t>Číslo projektu: CZ.1.07/1.4.00/21.2887 </a:t>
            </a:r>
            <a:r>
              <a:rPr lang="cs-CZ" sz="1200" dirty="0" smtClean="0"/>
              <a:t>			</a:t>
            </a:r>
            <a:br>
              <a:rPr lang="cs-CZ" sz="1200" dirty="0" smtClean="0"/>
            </a:br>
            <a:r>
              <a:rPr lang="cs-CZ" sz="1200" dirty="0" smtClean="0"/>
              <a:t>Název projektu: „Učíme lépe a moderněji“ </a:t>
            </a:r>
            <a:br>
              <a:rPr lang="cs-CZ" sz="1200" dirty="0" smtClean="0"/>
            </a:br>
            <a:r>
              <a:rPr lang="cs-CZ" sz="1200" dirty="0" smtClean="0"/>
              <a:t>OP VK 1.4 </a:t>
            </a:r>
            <a:br>
              <a:rPr lang="cs-CZ" sz="1200" dirty="0" smtClean="0"/>
            </a:br>
            <a:r>
              <a:rPr lang="cs-CZ" sz="1200" dirty="0" smtClean="0"/>
              <a:t>		               </a:t>
            </a:r>
            <a:r>
              <a:rPr lang="cs-CZ" dirty="0" smtClean="0"/>
              <a:t>Výukový materiál</a:t>
            </a:r>
          </a:p>
        </p:txBody>
      </p:sp>
      <p:sp>
        <p:nvSpPr>
          <p:cNvPr id="13314" name="Zástupný symbol pro obsah 4"/>
          <p:cNvSpPr>
            <a:spLocks noGrp="1"/>
          </p:cNvSpPr>
          <p:nvPr>
            <p:ph idx="4294967295"/>
          </p:nvPr>
        </p:nvSpPr>
        <p:spPr>
          <a:xfrm>
            <a:off x="0" y="1844675"/>
            <a:ext cx="9144000" cy="5013325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1200" dirty="0" smtClean="0"/>
              <a:t>Název </a:t>
            </a:r>
            <a:r>
              <a:rPr lang="cs-CZ" sz="1200" dirty="0" err="1" smtClean="0"/>
              <a:t>DUMu</a:t>
            </a:r>
            <a:r>
              <a:rPr lang="cs-CZ" sz="1200" dirty="0" smtClean="0"/>
              <a:t>: VY_52_INOVACE_30_3_SACHARIDY</a:t>
            </a:r>
            <a:endParaRPr lang="cs-CZ" sz="1200" dirty="0" smtClean="0">
              <a:solidFill>
                <a:schemeClr val="accent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1200" dirty="0" smtClean="0">
              <a:solidFill>
                <a:schemeClr val="accent2"/>
              </a:solidFill>
            </a:endParaRP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1200" dirty="0" smtClean="0"/>
              <a:t>Číslo skupiny:  2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1200" dirty="0" smtClean="0"/>
              <a:t>Autor: Ing. Stanislava Kolářová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1200" dirty="0" smtClean="0"/>
              <a:t>Vzdělávací oblast/Předmět/Téma: ČLOVĚK A PŘÍRODA / CHEMIE / VÝZNAMNÉ LÁTKY V ORGANISMECH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1200" dirty="0" smtClean="0"/>
              <a:t>Druh učebního materiálu: PREZENTACE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1200" dirty="0" smtClean="0"/>
              <a:t>Metodický list:	 NE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1200" dirty="0" smtClean="0"/>
              <a:t>Anotace: Formou prezentace seznámení se sacharidy (monosacharidy, disacharidy, polysacharidy), s jejich  vlastnostmi, chemickým složením a funkcí.  Prezentace zároveň slouží jako podklad pro procvičení a zápis nově probírané látky do sešitu.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1200" dirty="0" smtClean="0"/>
              <a:t>Ověřeno ve třídě: 9.A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1200" dirty="0" smtClean="0"/>
              <a:t>Datum ověření: 10.5. 2012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1200" dirty="0" smtClean="0"/>
              <a:t>Prohlášení: Prohlašuji, že při tvorbě výukového materiálu jsem respektoval(a) všeobecně užívané právní a morální zvyklosti, autorská a jiná práva třetích osob, zejména práva duševního vlastnictví (např. práva k obchodní firmě, autorská práva k software, k filmovým, hudebníma fotografickým dílům nebo práva k ochranným známkám) dle zákona 121/2000 Sb. (autorský zákon). Nesu veškerou právní odpovědnost za obsah a původ svého díla. Prohlašuji dále, že výše uvedený materiál jsem ověřil(a)  ve výuce a provedl(a) o tom zápis do TK.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1200" dirty="0" smtClean="0"/>
              <a:t>Dávám souhlas, aby moje dílo bylo dáno k dispozici veřejnosti k účelům volného užití (§30 odst. 1 zákona 121/2000 Sb.), tj. že </a:t>
            </a:r>
            <a:r>
              <a:rPr lang="cs-CZ" sz="1200" dirty="0" smtClean="0"/>
              <a:t>                     k </a:t>
            </a:r>
            <a:r>
              <a:rPr lang="cs-CZ" sz="1200" dirty="0" smtClean="0"/>
              <a:t>uvedeným účelům může být kýmkoliv  zveřejňováno, používáno, upravováno a uchováváno.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1200" dirty="0" smtClean="0"/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cs-CZ" sz="1200" dirty="0" smtClean="0"/>
              <a:t>Datum:	 10.5. 2012 		Podpis: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endParaRPr lang="cs-CZ" sz="12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sacharidy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sacharidy</a:t>
            </a:r>
            <a:endParaRPr lang="cs-CZ" dirty="0"/>
          </a:p>
        </p:txBody>
      </p:sp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organické sloučeniny složené z vázaných atomů uhlíku, vodíku a kyslíku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molekuly jednoduchých sacharidů obsahují vždy více hydroxylových skupin a jednu skupinu karbonylovou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457200"/>
            <a:ext cx="8991600" cy="8382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dělení sacharidů podle složitosti molekul</a:t>
            </a:r>
            <a:endParaRPr lang="cs-CZ" dirty="0"/>
          </a:p>
        </p:txBody>
      </p:sp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monosacharidy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disacharidy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polysacharidy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monosacharidy</a:t>
            </a:r>
            <a:endParaRPr lang="cs-CZ" dirty="0"/>
          </a:p>
        </p:txBody>
      </p:sp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839200" cy="5303837"/>
          </a:xfrm>
        </p:spPr>
        <p:txBody>
          <a:bodyPr/>
          <a:lstStyle/>
          <a:p>
            <a:pPr eaLnBrk="1" hangingPunct="1"/>
            <a:r>
              <a:rPr lang="cs-CZ" smtClean="0"/>
              <a:t>vznik fotosyntézou:</a:t>
            </a:r>
          </a:p>
          <a:p>
            <a:pPr eaLnBrk="1" hangingPunct="1"/>
            <a:endParaRPr lang="cs-CZ" smtClean="0"/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	6CO</a:t>
            </a:r>
            <a:r>
              <a:rPr lang="cs-CZ" baseline="-25000" smtClean="0"/>
              <a:t>2</a:t>
            </a:r>
            <a:r>
              <a:rPr lang="cs-CZ" smtClean="0"/>
              <a:t> + 6H</a:t>
            </a:r>
            <a:r>
              <a:rPr lang="cs-CZ" baseline="-25000" smtClean="0"/>
              <a:t>2</a:t>
            </a:r>
            <a:r>
              <a:rPr lang="cs-CZ" smtClean="0"/>
              <a:t>O </a:t>
            </a:r>
            <a:r>
              <a:rPr lang="cs-CZ" smtClean="0">
                <a:sym typeface="Wingdings" pitchFamily="2" charset="2"/>
              </a:rPr>
              <a:t> C</a:t>
            </a:r>
            <a:r>
              <a:rPr lang="cs-CZ" baseline="-25000" smtClean="0">
                <a:sym typeface="Wingdings" pitchFamily="2" charset="2"/>
              </a:rPr>
              <a:t>6</a:t>
            </a:r>
            <a:r>
              <a:rPr lang="cs-CZ" smtClean="0">
                <a:sym typeface="Wingdings" pitchFamily="2" charset="2"/>
              </a:rPr>
              <a:t>H</a:t>
            </a:r>
            <a:r>
              <a:rPr lang="cs-CZ" baseline="-25000" smtClean="0">
                <a:sym typeface="Wingdings" pitchFamily="2" charset="2"/>
              </a:rPr>
              <a:t>12</a:t>
            </a:r>
            <a:r>
              <a:rPr lang="cs-CZ" smtClean="0">
                <a:sym typeface="Wingdings" pitchFamily="2" charset="2"/>
              </a:rPr>
              <a:t>O</a:t>
            </a:r>
            <a:r>
              <a:rPr lang="cs-CZ" baseline="-25000" smtClean="0">
                <a:sym typeface="Wingdings" pitchFamily="2" charset="2"/>
              </a:rPr>
              <a:t>6</a:t>
            </a:r>
            <a:r>
              <a:rPr lang="cs-CZ" smtClean="0">
                <a:sym typeface="Wingdings" pitchFamily="2" charset="2"/>
              </a:rPr>
              <a:t> + 6O</a:t>
            </a:r>
            <a:r>
              <a:rPr lang="cs-CZ" baseline="-25000" smtClean="0">
                <a:sym typeface="Wingdings" pitchFamily="2" charset="2"/>
              </a:rPr>
              <a:t>2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sym typeface="Wingdings" pitchFamily="2" charset="2"/>
              </a:rPr>
              <a:t>		(teplo, světlo, chlorofyl)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>
              <a:sym typeface="Wingdings" pitchFamily="2" charset="2"/>
            </a:endParaRPr>
          </a:p>
          <a:p>
            <a:pPr eaLnBrk="1" hangingPunct="1"/>
            <a:r>
              <a:rPr lang="cs-CZ" smtClean="0"/>
              <a:t>dýchání – exotermická reakce (opak fotosyntézy)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sym typeface="Wingdings" pitchFamily="2" charset="2"/>
              </a:rPr>
              <a:t>	C</a:t>
            </a:r>
            <a:r>
              <a:rPr lang="cs-CZ" baseline="-25000" smtClean="0">
                <a:sym typeface="Wingdings" pitchFamily="2" charset="2"/>
              </a:rPr>
              <a:t>6</a:t>
            </a:r>
            <a:r>
              <a:rPr lang="cs-CZ" smtClean="0">
                <a:sym typeface="Wingdings" pitchFamily="2" charset="2"/>
              </a:rPr>
              <a:t>H</a:t>
            </a:r>
            <a:r>
              <a:rPr lang="cs-CZ" baseline="-25000" smtClean="0">
                <a:sym typeface="Wingdings" pitchFamily="2" charset="2"/>
              </a:rPr>
              <a:t>12</a:t>
            </a:r>
            <a:r>
              <a:rPr lang="cs-CZ" smtClean="0">
                <a:sym typeface="Wingdings" pitchFamily="2" charset="2"/>
              </a:rPr>
              <a:t>O</a:t>
            </a:r>
            <a:r>
              <a:rPr lang="cs-CZ" baseline="-25000" smtClean="0">
                <a:sym typeface="Wingdings" pitchFamily="2" charset="2"/>
              </a:rPr>
              <a:t>6</a:t>
            </a:r>
            <a:r>
              <a:rPr lang="cs-CZ" smtClean="0">
                <a:sym typeface="Wingdings" pitchFamily="2" charset="2"/>
              </a:rPr>
              <a:t> + 6O</a:t>
            </a:r>
            <a:r>
              <a:rPr lang="cs-CZ" baseline="-25000" smtClean="0">
                <a:sym typeface="Wingdings" pitchFamily="2" charset="2"/>
              </a:rPr>
              <a:t>2</a:t>
            </a:r>
            <a:r>
              <a:rPr lang="cs-CZ" smtClean="0">
                <a:sym typeface="Wingdings" pitchFamily="2" charset="2"/>
              </a:rPr>
              <a:t> </a:t>
            </a:r>
            <a:r>
              <a:rPr lang="cs-CZ" smtClean="0"/>
              <a:t> 6CO</a:t>
            </a:r>
            <a:r>
              <a:rPr lang="cs-CZ" baseline="-25000" smtClean="0"/>
              <a:t>2</a:t>
            </a:r>
            <a:r>
              <a:rPr lang="cs-CZ" smtClean="0"/>
              <a:t> + 6H</a:t>
            </a:r>
            <a:r>
              <a:rPr lang="cs-CZ" baseline="-25000" smtClean="0"/>
              <a:t>2</a:t>
            </a:r>
            <a:r>
              <a:rPr lang="cs-CZ" smtClean="0"/>
              <a:t>O </a:t>
            </a:r>
            <a:endParaRPr lang="cs-CZ" smtClean="0">
              <a:sym typeface="Wingdings" pitchFamily="2" charset="2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jednoduché cukry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>
                <a:sym typeface="Wingdings" pitchFamily="2" charset="2"/>
              </a:rPr>
              <a:t>přímo stravitelné (krev je rozvádí po organismu)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>
                <a:sym typeface="Wingdings" pitchFamily="2" charset="2"/>
              </a:rPr>
              <a:t>glukóza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cs-CZ" dirty="0" smtClean="0">
              <a:sym typeface="Wingdings" pitchFamily="2" charset="2"/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>
                <a:sym typeface="Wingdings" pitchFamily="2" charset="2"/>
              </a:rPr>
              <a:t>fruktóza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cs-CZ" dirty="0" smtClean="0">
              <a:sym typeface="Wingdings" pitchFamily="2" charset="2"/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>
                <a:sym typeface="Wingdings" pitchFamily="2" charset="2"/>
              </a:rPr>
              <a:t>maltóza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52513"/>
            <a:ext cx="8686800" cy="5805487"/>
          </a:xfrm>
        </p:spPr>
        <p:txBody>
          <a:bodyPr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>
                <a:sym typeface="Wingdings" pitchFamily="2" charset="2"/>
              </a:rPr>
              <a:t>glukóza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sym typeface="Wingdings" pitchFamily="2" charset="2"/>
              </a:rPr>
              <a:t>...nazývaná též hroznový cukr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dirty="0" smtClean="0">
              <a:sym typeface="Wingdings" pitchFamily="2" charset="2"/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cs-CZ" dirty="0" smtClean="0">
              <a:sym typeface="Wingdings" pitchFamily="2" charset="2"/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>
                <a:sym typeface="Wingdings" pitchFamily="2" charset="2"/>
              </a:rPr>
              <a:t>fruktóza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sym typeface="Wingdings" pitchFamily="2" charset="2"/>
              </a:rPr>
              <a:t>...nazývaná též ovocný cukr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cs-CZ" dirty="0" smtClean="0">
              <a:sym typeface="Wingdings" pitchFamily="2" charset="2"/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cs-CZ" dirty="0" smtClean="0">
              <a:sym typeface="Wingdings" pitchFamily="2" charset="2"/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>
                <a:sym typeface="Wingdings" pitchFamily="2" charset="2"/>
              </a:rPr>
              <a:t>maltóza</a:t>
            </a: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cs-CZ" dirty="0" smtClean="0">
                <a:sym typeface="Wingdings" pitchFamily="2" charset="2"/>
              </a:rPr>
              <a:t>...nazývána též sladový cukr</a:t>
            </a:r>
            <a:endParaRPr lang="cs-CZ" dirty="0"/>
          </a:p>
        </p:txBody>
      </p:sp>
      <p:pic>
        <p:nvPicPr>
          <p:cNvPr id="19458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27313" y="0"/>
            <a:ext cx="1947862" cy="167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92500" y="2276475"/>
            <a:ext cx="4319588" cy="1512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70550" y="4868863"/>
            <a:ext cx="2214563" cy="1771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disacharidy</a:t>
            </a:r>
            <a:endParaRPr lang="cs-CZ" dirty="0"/>
          </a:p>
        </p:txBody>
      </p:sp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>
          <a:xfrm>
            <a:off x="304800" y="1554163"/>
            <a:ext cx="8686800" cy="5303837"/>
          </a:xfrm>
        </p:spPr>
        <p:txBody>
          <a:bodyPr/>
          <a:lstStyle/>
          <a:p>
            <a:pPr eaLnBrk="1" hangingPunct="1"/>
            <a:r>
              <a:rPr lang="cs-CZ" smtClean="0">
                <a:sym typeface="Wingdings" pitchFamily="2" charset="2"/>
              </a:rPr>
              <a:t>bílá krystalická látka, rozpustná ve vodě, karamelizuje</a:t>
            </a:r>
          </a:p>
          <a:p>
            <a:pPr eaLnBrk="1" hangingPunct="1"/>
            <a:endParaRPr lang="cs-CZ" smtClean="0">
              <a:sym typeface="Wingdings" pitchFamily="2" charset="2"/>
            </a:endParaRPr>
          </a:p>
          <a:p>
            <a:pPr eaLnBrk="1" hangingPunct="1"/>
            <a:r>
              <a:rPr lang="cs-CZ" smtClean="0"/>
              <a:t>vznik v řepě cukrovce, cukrové třtině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>
                <a:sym typeface="Wingdings" pitchFamily="2" charset="2"/>
              </a:rPr>
              <a:t>podle původu název - řepný či třtinový cukr</a:t>
            </a:r>
          </a:p>
          <a:p>
            <a:pPr eaLnBrk="1" hangingPunct="1"/>
            <a:endParaRPr lang="cs-CZ" smtClean="0">
              <a:sym typeface="Wingdings" pitchFamily="2" charset="2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sym typeface="Wingdings" pitchFamily="2" charset="2"/>
              </a:rPr>
              <a:t>		</a:t>
            </a:r>
            <a:r>
              <a:rPr lang="cs-CZ" smtClean="0"/>
              <a:t>2C</a:t>
            </a:r>
            <a:r>
              <a:rPr lang="cs-CZ" baseline="-25000" smtClean="0"/>
              <a:t>6</a:t>
            </a:r>
            <a:r>
              <a:rPr lang="cs-CZ" smtClean="0"/>
              <a:t>H</a:t>
            </a:r>
            <a:r>
              <a:rPr lang="cs-CZ" baseline="-25000" smtClean="0"/>
              <a:t>12</a:t>
            </a:r>
            <a:r>
              <a:rPr lang="cs-CZ" smtClean="0"/>
              <a:t>O</a:t>
            </a:r>
            <a:r>
              <a:rPr lang="cs-CZ" baseline="-25000" smtClean="0"/>
              <a:t>6</a:t>
            </a:r>
            <a:r>
              <a:rPr lang="cs-CZ" smtClean="0"/>
              <a:t> </a:t>
            </a:r>
            <a:r>
              <a:rPr lang="cs-CZ" smtClean="0">
                <a:sym typeface="Wingdings" pitchFamily="2" charset="2"/>
              </a:rPr>
              <a:t> C</a:t>
            </a:r>
            <a:r>
              <a:rPr lang="cs-CZ" baseline="-25000" smtClean="0">
                <a:sym typeface="Wingdings" pitchFamily="2" charset="2"/>
              </a:rPr>
              <a:t>12</a:t>
            </a:r>
            <a:r>
              <a:rPr lang="cs-CZ" smtClean="0">
                <a:sym typeface="Wingdings" pitchFamily="2" charset="2"/>
              </a:rPr>
              <a:t>H</a:t>
            </a:r>
            <a:r>
              <a:rPr lang="cs-CZ" baseline="-25000" smtClean="0">
                <a:sym typeface="Wingdings" pitchFamily="2" charset="2"/>
              </a:rPr>
              <a:t>22</a:t>
            </a:r>
            <a:r>
              <a:rPr lang="cs-CZ" smtClean="0">
                <a:sym typeface="Wingdings" pitchFamily="2" charset="2"/>
              </a:rPr>
              <a:t>O</a:t>
            </a:r>
            <a:r>
              <a:rPr lang="cs-CZ" baseline="-25000" smtClean="0">
                <a:sym typeface="Wingdings" pitchFamily="2" charset="2"/>
              </a:rPr>
              <a:t>11</a:t>
            </a:r>
            <a:r>
              <a:rPr lang="cs-CZ" smtClean="0">
                <a:sym typeface="Wingdings" pitchFamily="2" charset="2"/>
              </a:rPr>
              <a:t> + H</a:t>
            </a:r>
            <a:r>
              <a:rPr lang="cs-CZ" baseline="-25000" smtClean="0">
                <a:sym typeface="Wingdings" pitchFamily="2" charset="2"/>
              </a:rPr>
              <a:t>2</a:t>
            </a:r>
            <a:r>
              <a:rPr lang="cs-CZ" smtClean="0">
                <a:sym typeface="Wingdings" pitchFamily="2" charset="2"/>
              </a:rPr>
              <a:t>O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sym typeface="Wingdings" pitchFamily="2" charset="2"/>
              </a:rPr>
              <a:t>				sacharóza 2:1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>
              <a:sym typeface="Wingdings" pitchFamily="2" charset="2"/>
            </a:endParaRP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výroba řepného cukru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875"/>
            <a:ext cx="8229600" cy="5445125"/>
          </a:xfrm>
        </p:spPr>
        <p:txBody>
          <a:bodyPr>
            <a:normAutofit lnSpcReduction="1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řepa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čištění (praní) řepy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příprava řízků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extrakce (vyluhování)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čištění cukrové šťávy (čeření – </a:t>
            </a:r>
            <a:r>
              <a:rPr lang="cs-CZ" dirty="0" err="1" smtClean="0"/>
              <a:t>CaOH</a:t>
            </a:r>
            <a:r>
              <a:rPr lang="cs-CZ" dirty="0" smtClean="0"/>
              <a:t>₂, </a:t>
            </a:r>
            <a:r>
              <a:rPr lang="cs-CZ" dirty="0" smtClean="0"/>
              <a:t>saturace </a:t>
            </a:r>
            <a:r>
              <a:rPr lang="cs-CZ" dirty="0" smtClean="0"/>
              <a:t>CO₂)</a:t>
            </a: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zahuštění – melasa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surový cukr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rafinace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tvarování</a:t>
            </a:r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polysacharidy</a:t>
            </a:r>
            <a:endParaRPr lang="cs-CZ" dirty="0"/>
          </a:p>
        </p:txBody>
      </p:sp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makromolekulární látky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eaLnBrk="1" hangingPunct="1">
              <a:buFont typeface="Wingdings 2" pitchFamily="18" charset="2"/>
              <a:buNone/>
            </a:pPr>
            <a:r>
              <a:rPr lang="cs-CZ" smtClean="0"/>
              <a:t>... vznikají v organismu vždy z několika set molekul jednoduchých sacharidů (monosacharidů)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příklady polysacharidů</a:t>
            </a:r>
            <a:endParaRPr lang="cs-CZ" dirty="0"/>
          </a:p>
        </p:txBody>
      </p:sp>
      <p:sp>
        <p:nvSpPr>
          <p:cNvPr id="23554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>
                <a:sym typeface="Wingdings" pitchFamily="2" charset="2"/>
              </a:rPr>
              <a:t>škrob</a:t>
            </a:r>
          </a:p>
          <a:p>
            <a:pPr eaLnBrk="1" hangingPunct="1"/>
            <a:endParaRPr lang="cs-CZ" smtClean="0">
              <a:sym typeface="Wingdings" pitchFamily="2" charset="2"/>
            </a:endParaRPr>
          </a:p>
          <a:p>
            <a:pPr eaLnBrk="1" hangingPunct="1"/>
            <a:r>
              <a:rPr lang="cs-CZ" smtClean="0">
                <a:sym typeface="Wingdings" pitchFamily="2" charset="2"/>
              </a:rPr>
              <a:t>glykogen</a:t>
            </a:r>
          </a:p>
          <a:p>
            <a:pPr eaLnBrk="1" hangingPunct="1"/>
            <a:endParaRPr lang="cs-CZ" smtClean="0">
              <a:sym typeface="Wingdings" pitchFamily="2" charset="2"/>
            </a:endParaRPr>
          </a:p>
          <a:p>
            <a:pPr eaLnBrk="1" hangingPunct="1"/>
            <a:r>
              <a:rPr lang="cs-CZ" smtClean="0">
                <a:sym typeface="Wingdings" pitchFamily="2" charset="2"/>
              </a:rPr>
              <a:t>celulosa</a:t>
            </a:r>
            <a:endParaRPr lang="cs-CZ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2457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vznik polysacharidů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  <a:p>
            <a:pPr algn="ctr" eaLnBrk="1" hangingPunct="1">
              <a:buFont typeface="Wingdings 2" pitchFamily="18" charset="2"/>
              <a:buNone/>
            </a:pPr>
            <a:r>
              <a:rPr lang="cs-CZ" smtClean="0"/>
              <a:t>	nC</a:t>
            </a:r>
            <a:r>
              <a:rPr lang="cs-CZ" baseline="-25000" smtClean="0"/>
              <a:t>6</a:t>
            </a:r>
            <a:r>
              <a:rPr lang="cs-CZ" smtClean="0"/>
              <a:t>H</a:t>
            </a:r>
            <a:r>
              <a:rPr lang="cs-CZ" baseline="-25000" smtClean="0"/>
              <a:t>12</a:t>
            </a:r>
            <a:r>
              <a:rPr lang="cs-CZ" smtClean="0"/>
              <a:t>O</a:t>
            </a:r>
            <a:r>
              <a:rPr lang="cs-CZ" baseline="-25000" smtClean="0"/>
              <a:t>6</a:t>
            </a:r>
            <a:r>
              <a:rPr lang="cs-CZ" smtClean="0">
                <a:sym typeface="Wingdings" pitchFamily="2" charset="2"/>
              </a:rPr>
              <a:t> </a:t>
            </a:r>
            <a:r>
              <a:rPr lang="en-US" smtClean="0">
                <a:sym typeface="Wingdings" pitchFamily="2" charset="2"/>
              </a:rPr>
              <a:t>[C</a:t>
            </a:r>
            <a:r>
              <a:rPr lang="cs-CZ" baseline="-25000" smtClean="0">
                <a:sym typeface="Wingdings" pitchFamily="2" charset="2"/>
              </a:rPr>
              <a:t>6</a:t>
            </a:r>
            <a:r>
              <a:rPr lang="en-US" smtClean="0">
                <a:sym typeface="Wingdings" pitchFamily="2" charset="2"/>
              </a:rPr>
              <a:t>H</a:t>
            </a:r>
            <a:r>
              <a:rPr lang="cs-CZ" baseline="-25000" smtClean="0">
                <a:sym typeface="Wingdings" pitchFamily="2" charset="2"/>
              </a:rPr>
              <a:t>10</a:t>
            </a:r>
            <a:r>
              <a:rPr lang="cs-CZ" smtClean="0">
                <a:sym typeface="Wingdings" pitchFamily="2" charset="2"/>
              </a:rPr>
              <a:t>O</a:t>
            </a:r>
            <a:r>
              <a:rPr lang="cs-CZ" baseline="-25000" smtClean="0">
                <a:sym typeface="Wingdings" pitchFamily="2" charset="2"/>
              </a:rPr>
              <a:t>5</a:t>
            </a:r>
            <a:r>
              <a:rPr lang="en-US" smtClean="0">
                <a:sym typeface="Wingdings" pitchFamily="2" charset="2"/>
              </a:rPr>
              <a:t>]</a:t>
            </a:r>
            <a:r>
              <a:rPr lang="cs-CZ" smtClean="0">
                <a:sym typeface="Wingdings" pitchFamily="2" charset="2"/>
              </a:rPr>
              <a:t>n + nH</a:t>
            </a:r>
            <a:r>
              <a:rPr lang="cs-CZ" baseline="-25000" smtClean="0">
                <a:sym typeface="Wingdings" pitchFamily="2" charset="2"/>
              </a:rPr>
              <a:t>2</a:t>
            </a:r>
            <a:r>
              <a:rPr lang="cs-CZ" smtClean="0">
                <a:sym typeface="Wingdings" pitchFamily="2" charset="2"/>
              </a:rPr>
              <a:t>O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>
              <a:sym typeface="Wingdings" pitchFamily="2" charset="2"/>
            </a:endParaRPr>
          </a:p>
          <a:p>
            <a:pPr eaLnBrk="1" hangingPunct="1">
              <a:buFont typeface="Wingdings 2" pitchFamily="18" charset="2"/>
              <a:buNone/>
            </a:pPr>
            <a:endParaRPr lang="cs-CZ" smtClean="0">
              <a:sym typeface="Wingdings" pitchFamily="2" charset="2"/>
            </a:endParaRP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sym typeface="Wingdings" pitchFamily="2" charset="2"/>
              </a:rPr>
              <a:t>opačným dějem trávení </a:t>
            </a:r>
          </a:p>
          <a:p>
            <a:pPr eaLnBrk="1" hangingPunct="1">
              <a:buFont typeface="Wingdings 2" pitchFamily="18" charset="2"/>
              <a:buNone/>
            </a:pPr>
            <a:r>
              <a:rPr lang="cs-CZ" smtClean="0">
                <a:sym typeface="Wingdings" pitchFamily="2" charset="2"/>
              </a:rPr>
              <a:t>-  z polysacharidů vznikají jednoduché sacharidy</a:t>
            </a:r>
          </a:p>
          <a:p>
            <a:pPr eaLnBrk="1" hangingPunct="1"/>
            <a:endParaRPr lang="cs-CZ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>
                <a:sym typeface="Wingdings" pitchFamily="2" charset="2"/>
              </a:rPr>
              <a:t>škrob</a:t>
            </a:r>
            <a:endParaRPr lang="cs-CZ" dirty="0"/>
          </a:p>
        </p:txBody>
      </p:sp>
      <p:sp>
        <p:nvSpPr>
          <p:cNvPr id="2560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>
                <a:sym typeface="Wingdings" pitchFamily="2" charset="2"/>
              </a:rPr>
              <a:t>bílá, nesladká, ve vodě velice málo rozpustná látka</a:t>
            </a:r>
          </a:p>
          <a:p>
            <a:pPr eaLnBrk="1" hangingPunct="1"/>
            <a:endParaRPr lang="cs-CZ" smtClean="0">
              <a:sym typeface="Wingdings" pitchFamily="2" charset="2"/>
            </a:endParaRPr>
          </a:p>
          <a:p>
            <a:pPr eaLnBrk="1" hangingPunct="1"/>
            <a:r>
              <a:rPr lang="cs-CZ" smtClean="0">
                <a:sym typeface="Wingdings" pitchFamily="2" charset="2"/>
              </a:rPr>
              <a:t>významná složka potravy (v bramborách, rýži, mouce)</a:t>
            </a:r>
          </a:p>
          <a:p>
            <a:pPr eaLnBrk="1" hangingPunct="1"/>
            <a:endParaRPr lang="cs-CZ" smtClean="0">
              <a:sym typeface="Wingdings" pitchFamily="2" charset="2"/>
            </a:endParaRPr>
          </a:p>
          <a:p>
            <a:pPr eaLnBrk="1" hangingPunct="1"/>
            <a:r>
              <a:rPr lang="cs-CZ" smtClean="0">
                <a:sym typeface="Wingdings" pitchFamily="2" charset="2"/>
              </a:rPr>
              <a:t>slouží k průmyslové výrobě technických lepidel a glukosy</a:t>
            </a:r>
          </a:p>
          <a:p>
            <a:pPr eaLnBrk="1" hangingPunct="1">
              <a:buFont typeface="Wingdings 2" pitchFamily="18" charset="2"/>
              <a:buNone/>
            </a:pPr>
            <a:endParaRPr lang="cs-CZ" smtClean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glykogen</a:t>
            </a:r>
            <a:endParaRPr lang="cs-CZ" dirty="0"/>
          </a:p>
        </p:txBody>
      </p:sp>
      <p:sp>
        <p:nvSpPr>
          <p:cNvPr id="26626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obdoba škrobu v lidském organismu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nazývá se též živočišný škrob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vzniká v játrech z jednoduchých cukrů v krvi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celulóza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bílá pevná látka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molekuly jsou tvořeny z velkého počtu atomů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téměř čistou celulózu obsahují vlákna </a:t>
            </a:r>
            <a:r>
              <a:rPr lang="cs-CZ" dirty="0" smtClean="0"/>
              <a:t>                           z </a:t>
            </a:r>
            <a:r>
              <a:rPr lang="cs-CZ" dirty="0" smtClean="0"/>
              <a:t>oplodí bavlníku (bavlna), stonky lnu a konopí</a:t>
            </a:r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endParaRPr lang="cs-CZ" dirty="0" smtClean="0"/>
          </a:p>
          <a:p>
            <a:pPr eaLnBrk="1" fontAlgn="auto" hangingPunct="1">
              <a:spcAft>
                <a:spcPts val="0"/>
              </a:spcAft>
              <a:buFont typeface="Wingdings 2"/>
              <a:buChar char=""/>
              <a:defRPr/>
            </a:pPr>
            <a:r>
              <a:rPr lang="cs-CZ" dirty="0" smtClean="0"/>
              <a:t>asi 50% celulózy obsahuje dřevo stromů</a:t>
            </a:r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citace</a:t>
            </a:r>
            <a:endParaRPr lang="cs-CZ" dirty="0"/>
          </a:p>
        </p:txBody>
      </p:sp>
      <p:sp>
        <p:nvSpPr>
          <p:cNvPr id="28674" name="Zástupný symbol pro obsah 2"/>
          <p:cNvSpPr>
            <a:spLocks noGrp="1"/>
          </p:cNvSpPr>
          <p:nvPr>
            <p:ph idx="1"/>
          </p:nvPr>
        </p:nvSpPr>
        <p:spPr>
          <a:xfrm>
            <a:off x="179388" y="1268413"/>
            <a:ext cx="8686800" cy="5303837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cs-CZ" sz="1800" smtClean="0"/>
              <a:t>text snímky č. 3, 4, 8</a:t>
            </a:r>
          </a:p>
          <a:p>
            <a:pPr eaLnBrk="1" hangingPunct="1">
              <a:lnSpc>
                <a:spcPct val="80000"/>
              </a:lnSpc>
            </a:pPr>
            <a:r>
              <a:rPr lang="cs-CZ" sz="1800" b="1" smtClean="0"/>
              <a:t>Beneš.P, Pumpr V., Banýr J.:</a:t>
            </a:r>
            <a:r>
              <a:rPr lang="cs-CZ" sz="1800" smtClean="0"/>
              <a:t> </a:t>
            </a:r>
            <a:r>
              <a:rPr lang="cs-CZ" sz="1800" i="1" smtClean="0"/>
              <a:t>Základy chemie 2.díl pro 2. stupeň základní školy, nižší ročníky víceletých gymnázií a střední školy. </a:t>
            </a:r>
            <a:r>
              <a:rPr lang="cs-CZ" sz="1800" smtClean="0"/>
              <a:t>Praha: Fortuna, 1999. 96 s. ISBN 80-7168-312-4 </a:t>
            </a:r>
          </a:p>
          <a:p>
            <a:pPr eaLnBrk="1" hangingPunct="1">
              <a:lnSpc>
                <a:spcPct val="80000"/>
              </a:lnSpc>
            </a:pPr>
            <a:endParaRPr lang="cs-CZ" sz="1800" smtClean="0"/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cs-CZ" sz="1800" smtClean="0"/>
              <a:t>Obr. č.1 (glukóza)</a:t>
            </a:r>
          </a:p>
          <a:p>
            <a:pPr eaLnBrk="1" hangingPunct="1">
              <a:lnSpc>
                <a:spcPct val="80000"/>
              </a:lnSpc>
            </a:pPr>
            <a:r>
              <a:rPr lang="cs-CZ" sz="1800" smtClean="0"/>
              <a:t>In wikipedia: the free encyklopeddia </a:t>
            </a:r>
            <a:r>
              <a:rPr lang="en-US" sz="1800" smtClean="0"/>
              <a:t>[</a:t>
            </a:r>
            <a:r>
              <a:rPr lang="cs-CZ" sz="1800" smtClean="0"/>
              <a:t>online</a:t>
            </a:r>
            <a:r>
              <a:rPr lang="en-US" sz="1800" smtClean="0"/>
              <a:t>]</a:t>
            </a:r>
            <a:r>
              <a:rPr lang="cs-CZ" sz="1800" smtClean="0"/>
              <a:t>. St.Petersburg (Florida): Wikipedia Foundation, 13. 11. 2005, last modifakated on  16. 4. 2012 </a:t>
            </a:r>
            <a:r>
              <a:rPr lang="en-US" sz="1800" smtClean="0"/>
              <a:t>[</a:t>
            </a:r>
            <a:r>
              <a:rPr lang="cs-CZ" sz="1800" smtClean="0"/>
              <a:t>cit.21.4.2012</a:t>
            </a:r>
            <a:r>
              <a:rPr lang="en-US" sz="1800" smtClean="0"/>
              <a:t>]</a:t>
            </a:r>
            <a:r>
              <a:rPr lang="cs-CZ" sz="1800" smtClean="0"/>
              <a:t>. Dostupné z WWW:</a:t>
            </a:r>
            <a:r>
              <a:rPr lang="cs-CZ" sz="1800" smtClean="0">
                <a:hlinkClick r:id="rId2"/>
              </a:rPr>
              <a:t>http://cs.wikipedia.org/wiki/Glukóza</a:t>
            </a:r>
            <a:endParaRPr lang="cs-CZ" sz="1800" smtClean="0"/>
          </a:p>
          <a:p>
            <a:pPr eaLnBrk="1" hangingPunct="1">
              <a:lnSpc>
                <a:spcPct val="80000"/>
              </a:lnSpc>
            </a:pPr>
            <a:endParaRPr lang="cs-CZ" sz="1800" smtClean="0"/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cs-CZ" sz="1800" smtClean="0"/>
              <a:t>Obr.č.2 (fruktóza)</a:t>
            </a:r>
          </a:p>
          <a:p>
            <a:pPr eaLnBrk="1" hangingPunct="1">
              <a:lnSpc>
                <a:spcPct val="80000"/>
              </a:lnSpc>
            </a:pPr>
            <a:r>
              <a:rPr lang="cs-CZ" sz="1800" smtClean="0"/>
              <a:t>In wikipedia: the free encyklopeddia </a:t>
            </a:r>
            <a:r>
              <a:rPr lang="en-US" sz="1800" smtClean="0"/>
              <a:t>[</a:t>
            </a:r>
            <a:r>
              <a:rPr lang="cs-CZ" sz="1800" smtClean="0"/>
              <a:t>online</a:t>
            </a:r>
            <a:r>
              <a:rPr lang="en-US" sz="1800" smtClean="0"/>
              <a:t>]</a:t>
            </a:r>
            <a:r>
              <a:rPr lang="cs-CZ" sz="1800" smtClean="0"/>
              <a:t>. St.Petersburg (Florida): Wikipedia Foundation, 28. 10. 2007, last modifakated on  10. 4. 2012  </a:t>
            </a:r>
            <a:r>
              <a:rPr lang="en-US" sz="1800" smtClean="0"/>
              <a:t>[</a:t>
            </a:r>
            <a:r>
              <a:rPr lang="cs-CZ" sz="1800" smtClean="0"/>
              <a:t>cit. 21.4.2012</a:t>
            </a:r>
            <a:r>
              <a:rPr lang="en-US" sz="1800" smtClean="0"/>
              <a:t>]</a:t>
            </a:r>
            <a:r>
              <a:rPr lang="cs-CZ" sz="1800" smtClean="0"/>
              <a:t>. Dostupné z WWW: </a:t>
            </a:r>
            <a:r>
              <a:rPr lang="cs-CZ" sz="1800" smtClean="0">
                <a:hlinkClick r:id="rId3"/>
              </a:rPr>
              <a:t>http://cs.wikipedia.org/wiki/Fruktóza</a:t>
            </a:r>
            <a:endParaRPr lang="cs-CZ" sz="1800" smtClean="0"/>
          </a:p>
          <a:p>
            <a:pPr eaLnBrk="1" hangingPunct="1">
              <a:lnSpc>
                <a:spcPct val="80000"/>
              </a:lnSpc>
            </a:pPr>
            <a:endParaRPr lang="cs-CZ" sz="1800" smtClean="0"/>
          </a:p>
          <a:p>
            <a:pPr eaLnBrk="1" hangingPunct="1">
              <a:lnSpc>
                <a:spcPct val="80000"/>
              </a:lnSpc>
              <a:buFont typeface="Wingdings 2" pitchFamily="18" charset="2"/>
              <a:buNone/>
            </a:pPr>
            <a:r>
              <a:rPr lang="cs-CZ" sz="1800" smtClean="0"/>
              <a:t>Obr.č.3 (maltóza)</a:t>
            </a:r>
          </a:p>
          <a:p>
            <a:pPr eaLnBrk="1" hangingPunct="1">
              <a:lnSpc>
                <a:spcPct val="80000"/>
              </a:lnSpc>
            </a:pPr>
            <a:r>
              <a:rPr lang="cs-CZ" sz="1800" smtClean="0"/>
              <a:t>In wikipedia: the free encyklopeddia </a:t>
            </a:r>
            <a:r>
              <a:rPr lang="en-US" sz="1800" smtClean="0"/>
              <a:t>[</a:t>
            </a:r>
            <a:r>
              <a:rPr lang="cs-CZ" sz="1800" smtClean="0"/>
              <a:t>online</a:t>
            </a:r>
            <a:r>
              <a:rPr lang="en-US" sz="1800" smtClean="0"/>
              <a:t>]</a:t>
            </a:r>
            <a:r>
              <a:rPr lang="cs-CZ" sz="1800" smtClean="0"/>
              <a:t>. St.Petersburg (Florida): Wikipedia Foundation, 16. 6. 2005, last modifakated on  28. 3. 2012  </a:t>
            </a:r>
            <a:r>
              <a:rPr lang="en-US" sz="1800" smtClean="0"/>
              <a:t>[</a:t>
            </a:r>
            <a:r>
              <a:rPr lang="cs-CZ" sz="1800" smtClean="0"/>
              <a:t>cit. 21.4.2012</a:t>
            </a:r>
            <a:r>
              <a:rPr lang="en-US" sz="1800" smtClean="0"/>
              <a:t>]</a:t>
            </a:r>
            <a:r>
              <a:rPr lang="cs-CZ" sz="1800" smtClean="0"/>
              <a:t>. Dostupné z WWW: </a:t>
            </a:r>
            <a:r>
              <a:rPr lang="cs-CZ" sz="1800" smtClean="0">
                <a:hlinkClick r:id="rId4"/>
              </a:rPr>
              <a:t>http://cs.wikipedia.org/wiki/Maltóza</a:t>
            </a:r>
            <a:endParaRPr lang="cs-CZ" sz="1800" smtClean="0"/>
          </a:p>
          <a:p>
            <a:pPr eaLnBrk="1" hangingPunct="1">
              <a:lnSpc>
                <a:spcPct val="80000"/>
              </a:lnSpc>
            </a:pPr>
            <a:endParaRPr lang="cs-CZ" sz="1800" smtClean="0"/>
          </a:p>
          <a:p>
            <a:pPr eaLnBrk="1" hangingPunct="1">
              <a:lnSpc>
                <a:spcPct val="80000"/>
              </a:lnSpc>
            </a:pPr>
            <a:r>
              <a:rPr lang="cs-CZ" sz="1800" smtClean="0"/>
              <a:t>Autorem materiálu a všech jeho částí, není-li uvedeno jinak, je Ing. Stanislava Kolářová.</a:t>
            </a:r>
          </a:p>
          <a:p>
            <a:pPr eaLnBrk="1" hangingPunct="1">
              <a:lnSpc>
                <a:spcPct val="80000"/>
              </a:lnSpc>
            </a:pPr>
            <a:endParaRPr lang="cs-CZ" sz="1800" smtClean="0"/>
          </a:p>
          <a:p>
            <a:pPr eaLnBrk="1" hangingPunct="1">
              <a:lnSpc>
                <a:spcPct val="80000"/>
              </a:lnSpc>
            </a:pPr>
            <a:endParaRPr lang="cs-CZ" sz="15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Cesta">
    <a:dk1>
      <a:sysClr val="windowText" lastClr="000000"/>
    </a:dk1>
    <a:lt1>
      <a:sysClr val="window" lastClr="FFFFFF"/>
    </a:lt1>
    <a:dk2>
      <a:srgbClr val="4E3B30"/>
    </a:dk2>
    <a:lt2>
      <a:srgbClr val="FBEEC9"/>
    </a:lt2>
    <a:accent1>
      <a:srgbClr val="F0A22E"/>
    </a:accent1>
    <a:accent2>
      <a:srgbClr val="A5644E"/>
    </a:accent2>
    <a:accent3>
      <a:srgbClr val="B58B80"/>
    </a:accent3>
    <a:accent4>
      <a:srgbClr val="C3986D"/>
    </a:accent4>
    <a:accent5>
      <a:srgbClr val="A19574"/>
    </a:accent5>
    <a:accent6>
      <a:srgbClr val="C17529"/>
    </a:accent6>
    <a:hlink>
      <a:srgbClr val="AD1F1F"/>
    </a:hlink>
    <a:folHlink>
      <a:srgbClr val="FFC42F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35</TotalTime>
  <Words>476</Words>
  <Application>Microsoft Office PowerPoint</Application>
  <PresentationFormat>Předvádění na obrazovce (4:3)</PresentationFormat>
  <Paragraphs>132</Paragraphs>
  <Slides>16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16</vt:i4>
      </vt:variant>
    </vt:vector>
  </HeadingPairs>
  <TitlesOfParts>
    <vt:vector size="17" baseType="lpstr">
      <vt:lpstr>Cesta</vt:lpstr>
      <vt:lpstr>     Základní škola Ústí nad Labem, Anežky České 702/17, příspěvková organizace   Číslo projektu: CZ.1.07/1.4.00/21.2887     Název projektu: „Učíme lépe a moderněji“  OP VK 1.4                   Výukový materiál</vt:lpstr>
      <vt:lpstr>sacharidy</vt:lpstr>
      <vt:lpstr>sacharidy</vt:lpstr>
      <vt:lpstr>dělení sacharidů podle složitosti molekul</vt:lpstr>
      <vt:lpstr>monosacharidy</vt:lpstr>
      <vt:lpstr>jednoduché cukry</vt:lpstr>
      <vt:lpstr>Snímek 7</vt:lpstr>
      <vt:lpstr>disacharidy</vt:lpstr>
      <vt:lpstr>výroba řepného cukru</vt:lpstr>
      <vt:lpstr>polysacharidy</vt:lpstr>
      <vt:lpstr>příklady polysacharidů</vt:lpstr>
      <vt:lpstr>Snímek 12</vt:lpstr>
      <vt:lpstr>škrob</vt:lpstr>
      <vt:lpstr>glykogen</vt:lpstr>
      <vt:lpstr>celulóza</vt:lpstr>
      <vt:lpstr>citace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test</dc:creator>
  <cp:lastModifiedBy>Dum</cp:lastModifiedBy>
  <cp:revision>6</cp:revision>
  <dcterms:created xsi:type="dcterms:W3CDTF">2012-04-21T18:16:17Z</dcterms:created>
  <dcterms:modified xsi:type="dcterms:W3CDTF">2012-06-20T20:45:36Z</dcterms:modified>
</cp:coreProperties>
</file>