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4E895-63A2-478C-8493-A88FD4E386E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D7F732-DFC5-4566-AF52-9CEEE3FD7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7A8C3-0795-46DE-A262-8BC8FADF0E8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FDF601-85D2-49C2-B08A-774D2E33B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F16D8-0127-4E57-84A8-4943E767544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21F12-C10B-4049-BEBB-F772D682D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9FDCB-D05E-4AFA-B934-F8127107A7D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DCE687-41DE-4269-A840-6260881F9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CD6F1-A062-4E6D-BD00-C11C4E6F731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EB82B-878D-469A-A0BE-D0D1560740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E1BD3-2525-4A78-AD9E-566DE8BF754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5390E-8248-46C2-8327-B959C357E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0B1B6-FFD3-4833-A131-2307ED01805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F37E5-2D9A-466B-8333-BC0F50360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A1DA7-B99F-4A1A-AE79-73FED98222D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2D0AB-6CD0-461B-9EE8-B60A3BA74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D58D0-1D37-46DE-91C3-2307E956244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1B7DA-3E5F-4584-AA9D-837F7E84E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F4079-EDAF-4B12-AF0C-57BAC7349AA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30CAF-2C5D-4C77-9436-2BA302365F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0EE17-70FC-45DB-9FB7-7BEAC883FAB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F3C9F-C225-4A84-B0FF-5AFE16A55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6D202E-FF96-45B8-8811-B6966D50A02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82D8C9-007B-4D4E-A5B2-6454988A1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&#253;dl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64235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2051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989138"/>
            <a:ext cx="9144000" cy="5013325"/>
          </a:xfrm>
        </p:spPr>
        <p:txBody>
          <a:bodyPr>
            <a:normAutofit lnSpcReduction="1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</a:t>
            </a:r>
            <a:r>
              <a:rPr lang="cs-CZ" sz="1200" cap="all" dirty="0" smtClean="0"/>
              <a:t>VY_52_INOVACE_32_3_Tuky, mýdla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Číslo skupiny:  2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Autor: Ing. Stanislava Kolářová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Vzdělávací oblast/Předmět/Téma: ČLOVĚK A PŘÍRODA / CHEMIE / VÝZNAMNÉ LÁTKY V ORGANISMECH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Druh učebního materiálu: PREZENTACE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Metodický list:	 NE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Anotace: Pomocí prezentace seznámení s tuky a mýdly. S jejich složením a využití. Součástí prezentace je procvičování nové látky a podklad pro zápis do sešitu.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Ověřeno ve třídě: 9.A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Datum ověření: 10.5. 2012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Datum:	 </a:t>
            </a:r>
            <a:r>
              <a:rPr lang="cs-CZ" sz="1200" dirty="0"/>
              <a:t>10.5. 2012 </a:t>
            </a:r>
            <a:r>
              <a:rPr lang="cs-CZ" sz="1200" dirty="0" smtClean="0"/>
              <a:t>		Podpis: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Tuky, mýdla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smtClean="0"/>
              <a:t>Tuky</a:t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557338"/>
            <a:ext cx="4338637" cy="5114925"/>
          </a:xfrm>
        </p:spPr>
        <p:txBody>
          <a:bodyPr/>
          <a:lstStyle/>
          <a:p>
            <a:r>
              <a:rPr lang="cs-CZ" smtClean="0"/>
              <a:t>Tuky jsou estery alkoholu glycerolu a kyselin s vyšším počtem atomů uhlíku v molekule (především kyseliny palmitové, stearové a olejové)</a:t>
            </a:r>
          </a:p>
          <a:p>
            <a:pPr>
              <a:buFontTx/>
              <a:buNone/>
            </a:pPr>
            <a:endParaRPr lang="cs-CZ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1484313"/>
            <a:ext cx="4464050" cy="423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složení tuků</a:t>
            </a:r>
          </a:p>
          <a:p>
            <a:r>
              <a:rPr lang="cs-CZ" smtClean="0"/>
              <a:t>glycerol + vyšší mastné kyseliny --&gt; tuk + voda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dělení tuků :</a:t>
            </a:r>
          </a:p>
          <a:p>
            <a:r>
              <a:rPr lang="cs-CZ" smtClean="0"/>
              <a:t>podle vzniku</a:t>
            </a:r>
          </a:p>
          <a:p>
            <a:r>
              <a:rPr lang="cs-CZ" smtClean="0"/>
              <a:t>podle skupenství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podle vzniku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tuky živočišné (sádlo, máslo, lůj)</a:t>
            </a:r>
          </a:p>
          <a:p>
            <a:r>
              <a:rPr lang="cs-CZ" smtClean="0"/>
              <a:t>tuky rostlinné (oleje)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smtClean="0"/>
              <a:t>podle skupenství</a:t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kapalné (oleje)</a:t>
            </a:r>
          </a:p>
          <a:p>
            <a:r>
              <a:rPr lang="cs-CZ" smtClean="0"/>
              <a:t>mazlavé (máslo, sádlo)</a:t>
            </a:r>
          </a:p>
          <a:p>
            <a:r>
              <a:rPr lang="cs-CZ" smtClean="0"/>
              <a:t>tuhé (lůj)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získávání tuků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lisování (oleje)</a:t>
            </a:r>
          </a:p>
          <a:p>
            <a:r>
              <a:rPr lang="cs-CZ" smtClean="0"/>
              <a:t>škvařením (sádlo)</a:t>
            </a:r>
          </a:p>
          <a:p>
            <a:r>
              <a:rPr lang="cs-CZ" smtClean="0"/>
              <a:t>tlučením (máslo)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smtClean="0"/>
              <a:t>ztužování tuků – přeměna kyseliny olejové na kyselinu stearovou hydratací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úkol - tuky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 dělíme tuky podle vzniku?</a:t>
            </a:r>
          </a:p>
          <a:p>
            <a:endParaRPr lang="cs-CZ" smtClean="0"/>
          </a:p>
          <a:p>
            <a:r>
              <a:rPr lang="cs-CZ" smtClean="0"/>
              <a:t>jak dělíme tuky podle skupenství?</a:t>
            </a:r>
          </a:p>
          <a:p>
            <a:endParaRPr lang="cs-CZ" smtClean="0"/>
          </a:p>
          <a:p>
            <a:r>
              <a:rPr lang="cs-CZ" smtClean="0"/>
              <a:t>jak získáváme tuky?</a:t>
            </a: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8224838" y="6184900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hlinkClick r:id="rId2" action="ppaction://hlinksldjump"/>
              </a:rPr>
              <a:t>Ř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zápis do sešitu: </a:t>
            </a:r>
            <a:r>
              <a:rPr lang="cs-CZ" dirty="0" smtClean="0">
                <a:solidFill>
                  <a:schemeClr val="tx1"/>
                </a:solidFill>
              </a:rPr>
              <a:t>TUKY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114925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tuky jsou estery vyšší mastné kyseliny s glycerolem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dělení tuků :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podle vzniku (živočišné sádlo, rostlinné oleje)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podle skupenství (lůj, máslo, oleje)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vznik tuků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glycerol + vyšší mastné kyseliny --&gt; tuk + voda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612" y="266700"/>
            <a:ext cx="8686801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Mýdlo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413"/>
            <a:ext cx="8839200" cy="5303837"/>
          </a:xfrm>
        </p:spPr>
        <p:txBody>
          <a:bodyPr/>
          <a:lstStyle/>
          <a:p>
            <a:r>
              <a:rPr lang="cs-CZ" smtClean="0"/>
              <a:t>směs organických látek v pevné nebo kapalné formě, působící jako anionický tenzid, tedy látka, hromadící se ve fázovém rozhraní a snižující povrchové napětí vodných roztoků. </a:t>
            </a:r>
          </a:p>
          <a:p>
            <a:endParaRPr lang="cs-CZ" smtClean="0"/>
          </a:p>
          <a:p>
            <a:r>
              <a:rPr lang="cs-CZ" smtClean="0"/>
              <a:t>Je používána jako prostředek osobní hygieny, pro čištění povrchů (zejména odmašťování) a k praní prádla. V užším slova smyslu je to směs hydratovaných alkalických solí vyšších alifatických karboxylových kyselin (mastných kyselin) přírodního původu.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Mýdla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765175"/>
            <a:ext cx="8964612" cy="56610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Vzhledem k některým nepříznivým vlastnostem mýdla jsou tyto chemické látky v moderních detergentech částečně nebo úplně nahrazovány syntetickými tenzidy (nazývanými saponáty), především na bázi nejrůznějších sulfonátů.</a:t>
            </a:r>
          </a:p>
          <a:p>
            <a:endParaRPr lang="cs-CZ" smtClean="0"/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365625"/>
            <a:ext cx="5759450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Výhody a nevýhody mýdel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5538"/>
            <a:ext cx="8686800" cy="5732462"/>
          </a:xfrm>
        </p:spPr>
        <p:txBody>
          <a:bodyPr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Výhody mýdel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Relativně nízké výrobní náklady.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Snadná dostupnost surovin.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Lepší odbouratelnost solí mastných kyselin v přírodě než syntetických </a:t>
            </a:r>
            <a:r>
              <a:rPr lang="cs-CZ" dirty="0" err="1" smtClean="0"/>
              <a:t>tenzidů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Nevýhody mýdel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Při častém používání mýdla trpí lidská pokožka, zejména odmašťováním.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Zbytky alkalických látek, používaných při výrobě mýdla, a vlastní alkalita způsobovaná částečnou hydrolýzou solí mastných kyselin poškozuje jak tkaniny, tak citlivější části pokožky.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 tvrdé vodě se mýdlový roztok sráží vápenatými a hořečnatými kationty a tím se snižuje účinnost mýdla.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Nižší účinnost ve srovnání se syntetickými </a:t>
            </a:r>
            <a:r>
              <a:rPr lang="cs-CZ" dirty="0" err="1" smtClean="0"/>
              <a:t>tenzidy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vznik mýdel</a:t>
            </a:r>
            <a:endParaRPr lang="cs-CZ" dirty="0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060575"/>
            <a:ext cx="8629650" cy="2016125"/>
          </a:xfrm>
        </p:spPr>
      </p:pic>
      <p:sp>
        <p:nvSpPr>
          <p:cNvPr id="25603" name="Obdélník 4"/>
          <p:cNvSpPr>
            <a:spLocks noChangeArrowheads="1"/>
          </p:cNvSpPr>
          <p:nvPr/>
        </p:nvSpPr>
        <p:spPr bwMode="auto">
          <a:xfrm>
            <a:off x="1403350" y="1484313"/>
            <a:ext cx="65754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tuk + hydroxid --&gt; mýdlo + glycerol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388" y="4437063"/>
            <a:ext cx="8964612" cy="233838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u="sng" cap="all" dirty="0">
                <a:latin typeface="+mn-lt"/>
              </a:rPr>
              <a:t>mýdla podle reagujícího hydroxidu: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sodná mýdla – tuhá (toaletní mýdlo)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draselná mýdla – mazlavá (základ pro 				    	    medicinální mýdla)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úkol -Mýdla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114925"/>
          </a:xfrm>
        </p:spPr>
        <p:txBody>
          <a:bodyPr/>
          <a:lstStyle/>
          <a:p>
            <a:r>
              <a:rPr lang="cs-CZ" smtClean="0"/>
              <a:t>jaké jsou reaktanty a produkty při výrobě mýdla?</a:t>
            </a:r>
          </a:p>
          <a:p>
            <a:endParaRPr lang="cs-CZ" smtClean="0"/>
          </a:p>
          <a:p>
            <a:r>
              <a:rPr lang="cs-CZ" smtClean="0"/>
              <a:t>jaká jsou jídla podle reagujícího hydroxidu?</a:t>
            </a:r>
          </a:p>
          <a:p>
            <a:endParaRPr lang="cs-CZ" smtClean="0"/>
          </a:p>
          <a:p>
            <a:r>
              <a:rPr lang="cs-CZ" smtClean="0"/>
              <a:t>jaké je použití sodných mýdel?</a:t>
            </a:r>
          </a:p>
          <a:p>
            <a:endParaRPr lang="cs-CZ" smtClean="0"/>
          </a:p>
          <a:p>
            <a:r>
              <a:rPr lang="cs-CZ" smtClean="0"/>
              <a:t>jaké je použití draselných mýdel?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8296275" y="6400800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hlinkClick r:id="rId2" action="ppaction://hlinksldjump"/>
              </a:rPr>
              <a:t>Ř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zápis do sešitu: </a:t>
            </a:r>
            <a:r>
              <a:rPr lang="cs-CZ" dirty="0" smtClean="0">
                <a:solidFill>
                  <a:schemeClr val="tx1"/>
                </a:solidFill>
              </a:rPr>
              <a:t>mýdla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tuk + hydroxid --&gt; mýdlo + glycerol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u="sng" cap="all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u="sng" cap="all" dirty="0" smtClean="0"/>
              <a:t>mýdla podle reagujícího hydroxidu: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sodná mýdla – tuhá (toaletní mýdlo)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draselná mýdla – mazlavá (základ pro 				    	      medicinální mýdla)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úkolu - tuky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0" y="1341438"/>
            <a:ext cx="9144000" cy="55165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jak dělíme tuky podle vzniku?</a:t>
            </a:r>
          </a:p>
          <a:p>
            <a:r>
              <a:rPr lang="cs-CZ" smtClean="0"/>
              <a:t>rostlinné (oleje), živočišné (máslo, sádlo, lůj)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jak dělíme tuky podle skupenství?</a:t>
            </a:r>
          </a:p>
          <a:p>
            <a:r>
              <a:rPr lang="cs-CZ" smtClean="0"/>
              <a:t>pevné (lůj), mazlavé (máslo, sádlo), kapalné (olej)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jak získáváme tuky?</a:t>
            </a:r>
          </a:p>
          <a:p>
            <a:r>
              <a:rPr lang="cs-CZ" smtClean="0"/>
              <a:t>lisování (oleje), škvařením (sádlo), tlučením (máslo)</a:t>
            </a:r>
          </a:p>
          <a:p>
            <a:endParaRPr lang="cs-CZ" smtClean="0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8367713" y="6329363"/>
            <a:ext cx="768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hlinkClick r:id="rId2" action="ppaction://hlinksldjump"/>
              </a:rPr>
              <a:t>ZPĚT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úkolu -Mýdla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86800" cy="56610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jaké jsou reaktanty a produkty při výrobě mýdla?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tuk + hydroxid --&gt; mýdlo + glycerol </a:t>
            </a:r>
          </a:p>
          <a:p>
            <a:pPr>
              <a:lnSpc>
                <a:spcPct val="80000"/>
              </a:lnSpc>
            </a:pPr>
            <a:endParaRPr lang="cs-CZ" sz="3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jaká jsou mýdla podle reagujícího hydroxidu?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sodná, draselná</a:t>
            </a:r>
          </a:p>
          <a:p>
            <a:pPr>
              <a:lnSpc>
                <a:spcPct val="80000"/>
              </a:lnSpc>
            </a:pPr>
            <a:endParaRPr lang="cs-CZ" sz="3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jaké je použití sodných mýdel?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toaletní mýdlo – tuhé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3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jaké je použití draselných mýdel?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 základ pro medicinální mýdla - mazlavý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8367713" y="6400800"/>
            <a:ext cx="768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hlinkClick r:id="rId2" action="ppaction://hlinksldjump"/>
              </a:rPr>
              <a:t>ZPĚT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500" smtClean="0"/>
              <a:t>Tuky (snímky č. 3, 4)</a:t>
            </a:r>
          </a:p>
          <a:p>
            <a:pPr>
              <a:lnSpc>
                <a:spcPct val="80000"/>
              </a:lnSpc>
            </a:pPr>
            <a:r>
              <a:rPr lang="cs-CZ" sz="2500" b="1" smtClean="0"/>
              <a:t>Beneš.P, Pumpr V., Banýr J.:</a:t>
            </a:r>
            <a:r>
              <a:rPr lang="cs-CZ" sz="2500" smtClean="0"/>
              <a:t> </a:t>
            </a:r>
            <a:r>
              <a:rPr lang="cs-CZ" sz="2500" i="1" smtClean="0"/>
              <a:t>Základy chemie 2.díl pro 2. stupeň základní školy, nižší ročníky víceletých gymnázií a střední školy. </a:t>
            </a:r>
            <a:r>
              <a:rPr lang="cs-CZ" sz="2500" smtClean="0"/>
              <a:t>Praha: Fortuna, 1999. 96 s. ISBN 80-7168-312-4 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5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500" smtClean="0"/>
              <a:t>Mýdla (snímky 10 – 13)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In wikipedia: the free encyklopeddia </a:t>
            </a:r>
            <a:r>
              <a:rPr lang="en-US" sz="2500" smtClean="0"/>
              <a:t>[</a:t>
            </a:r>
            <a:r>
              <a:rPr lang="cs-CZ" sz="2500" smtClean="0"/>
              <a:t>online</a:t>
            </a:r>
            <a:r>
              <a:rPr lang="en-US" sz="2500" smtClean="0"/>
              <a:t>]</a:t>
            </a:r>
            <a:r>
              <a:rPr lang="cs-CZ" sz="2500" smtClean="0"/>
              <a:t>. St.Petersburg (Florida): Wikipedia Foundation, 22. 6. 2005, last modifakated on 4. 5. 2012 </a:t>
            </a:r>
            <a:r>
              <a:rPr lang="en-US" sz="2500" smtClean="0"/>
              <a:t>[</a:t>
            </a:r>
            <a:r>
              <a:rPr lang="cs-CZ" sz="2500" smtClean="0"/>
              <a:t>cit. 5.5.2012</a:t>
            </a:r>
            <a:r>
              <a:rPr lang="en-US" sz="2500" smtClean="0"/>
              <a:t>]</a:t>
            </a:r>
            <a:r>
              <a:rPr lang="cs-CZ" sz="2500" smtClean="0"/>
              <a:t>. Dostupné z WWW: </a:t>
            </a:r>
            <a:r>
              <a:rPr lang="cs-CZ" sz="2500" smtClean="0">
                <a:hlinkClick r:id="rId2"/>
              </a:rPr>
              <a:t>http://cs.wikipedia.org/wiki/Mýdlo#V.C3.BDhody_a_nev.C3.BDhody_m.C3.BDdel</a:t>
            </a:r>
            <a:endParaRPr lang="cs-CZ" sz="2500" smtClean="0"/>
          </a:p>
          <a:p>
            <a:pPr>
              <a:lnSpc>
                <a:spcPct val="80000"/>
              </a:lnSpc>
            </a:pPr>
            <a:endParaRPr lang="cs-CZ" sz="2500" smtClean="0"/>
          </a:p>
          <a:p>
            <a:pPr>
              <a:lnSpc>
                <a:spcPct val="80000"/>
              </a:lnSpc>
            </a:pPr>
            <a:r>
              <a:rPr lang="cs-CZ" sz="2500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</TotalTime>
  <Words>654</Words>
  <Application>Microsoft Office PowerPoint</Application>
  <PresentationFormat>Předvádění na obrazovce (4:3)</PresentationFormat>
  <Paragraphs>118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18</vt:i4>
      </vt:variant>
    </vt:vector>
  </HeadingPairs>
  <TitlesOfParts>
    <vt:vector size="32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4</cp:revision>
  <dcterms:created xsi:type="dcterms:W3CDTF">2012-05-05T19:58:12Z</dcterms:created>
  <dcterms:modified xsi:type="dcterms:W3CDTF">2012-06-20T17:54:30Z</dcterms:modified>
</cp:coreProperties>
</file>