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CF1EF-E893-4DC1-A480-3D639A1B7BF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C574F-8F84-426A-B45A-FCA1516DF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E88CA-3919-47BF-B97C-AD1C650623D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E6A2AD-B69B-4F1D-9685-A1B102207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1C534-0727-4713-B3F0-4A21E55CD7F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E79B1-0C18-4189-8356-D7C57F7B7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ADE16-468B-46A9-BE24-BA52C34E701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DFE8F-73ED-4E51-9EBB-72CE120C6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F7CF9-F5B3-4595-9E52-94B7702B175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F0665-065F-4CC6-855C-1FE860DE3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7BA06-CD92-4E9D-909F-26B74E9816D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78915-0768-48AD-A559-BF157173B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DE719-C7E8-499F-AA1D-EA38EAE13F3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B7186-A5D0-4F51-9778-1D7DAFF7E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A79AB-2480-471A-9376-21C61DCA8D7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96904-639D-4331-B6E5-F595C3128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6F5F6-35C0-4669-96ED-BF2B3B69408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74CFD-4A10-4551-9AA4-990387094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0B488-AF26-4310-BF26-2A0F425542B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7708B-2225-4D1F-A6BF-74730E040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86599-5A94-460B-BDF2-07120CAC9E6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6B072-3D5F-49D0-98A7-8DA7F5486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E79E5FC-8174-47C2-8118-6BDC984D4E1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1837DF-519B-46A2-812D-82E8771E4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9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71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b/3D_protein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ProteinStructures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&#353;t&#283;nina" TargetMode="External"/><Relationship Id="rId2" Type="http://schemas.openxmlformats.org/officeDocument/2006/relationships/hyperlink" Target="http://cs.wikipedia.org/wiki/B%C3%ADlkov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Maso" TargetMode="External"/><Relationship Id="rId4" Type="http://schemas.openxmlformats.org/officeDocument/2006/relationships/hyperlink" Target="http://cs.wikipedia.org/wiki/S&#253;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5084763"/>
          </a:xfrm>
        </p:spPr>
        <p:txBody>
          <a:bodyPr>
            <a:no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VY_52_INOVACE_33_3_</a:t>
            </a:r>
            <a:r>
              <a:rPr lang="cs-CZ" sz="1200" cap="all" dirty="0" smtClean="0"/>
              <a:t>Bílkoviny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Číslo skupiny:  3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Vzdělávací oblast/Předmět/Téma: ČLOVĚK A PŘÍRODA / CHEMIE / </a:t>
            </a:r>
            <a:r>
              <a:rPr lang="cs-CZ" sz="1200" cap="all" dirty="0" smtClean="0"/>
              <a:t>Významné látky v organismech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Metodický list:	 NE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Anotace: Pomocí prezentace seznámení se složením, stavbou, funkcí a významem bílkovin. Prezentace zároveň slouží jako podklad pro zápis do sešitu nově probírané látky.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Ověřeno ve třídě: 9.A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>
              <a:solidFill>
                <a:schemeClr val="accent2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 ověření: 17.5. 2012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Datum:	</a:t>
            </a:r>
            <a:r>
              <a:rPr lang="cs-CZ" sz="1200" dirty="0"/>
              <a:t> 17.5. 2012 </a:t>
            </a:r>
            <a:r>
              <a:rPr lang="cs-CZ" sz="1200" dirty="0" smtClean="0"/>
              <a:t>		Podpis: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 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1"/>
                </a:solidFill>
              </a:rPr>
              <a:t>Bílkoviny</a:t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0" y="1268413"/>
            <a:ext cx="4643438" cy="4525962"/>
          </a:xfrm>
        </p:spPr>
        <p:txBody>
          <a:bodyPr/>
          <a:lstStyle/>
          <a:p>
            <a:r>
              <a:rPr lang="cs-CZ" dirty="0" smtClean="0"/>
              <a:t>Bílkoviny, odborně proteiny, patří mezi biopolymery. Jedná se </a:t>
            </a:r>
            <a:r>
              <a:rPr lang="cs-CZ" dirty="0" smtClean="0"/>
              <a:t>                                       o </a:t>
            </a:r>
            <a:r>
              <a:rPr lang="cs-CZ" dirty="0" smtClean="0"/>
              <a:t>vysokomolekulární přírodní látky </a:t>
            </a:r>
            <a:r>
              <a:rPr lang="cs-CZ" dirty="0" smtClean="0"/>
              <a:t>                   s </a:t>
            </a:r>
            <a:r>
              <a:rPr lang="cs-CZ" dirty="0" smtClean="0"/>
              <a:t>relativní molekulární hmotností 10</a:t>
            </a:r>
            <a:r>
              <a:rPr lang="cs-CZ" baseline="30000" dirty="0" smtClean="0"/>
              <a:t>3</a:t>
            </a:r>
            <a:r>
              <a:rPr lang="cs-CZ" dirty="0" smtClean="0"/>
              <a:t> až 10</a:t>
            </a:r>
            <a:r>
              <a:rPr lang="cs-CZ" baseline="30000" dirty="0" smtClean="0"/>
              <a:t>6</a:t>
            </a:r>
            <a:r>
              <a:rPr lang="cs-CZ" dirty="0" smtClean="0"/>
              <a:t> složené </a:t>
            </a:r>
            <a:r>
              <a:rPr lang="cs-CZ" dirty="0" smtClean="0"/>
              <a:t>                                     z </a:t>
            </a:r>
            <a:r>
              <a:rPr lang="cs-CZ" dirty="0" smtClean="0"/>
              <a:t>aminokyselin.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  <p:pic>
        <p:nvPicPr>
          <p:cNvPr id="15362" name="Picture 2" descr="Soubor:3D prote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549275"/>
            <a:ext cx="4191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5435600" y="6237288"/>
            <a:ext cx="3124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1 - 3D struktura proteinu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820150" cy="4525962"/>
          </a:xfrm>
        </p:spPr>
        <p:txBody>
          <a:bodyPr/>
          <a:lstStyle/>
          <a:p>
            <a:r>
              <a:rPr lang="cs-CZ" dirty="0" smtClean="0"/>
              <a:t>Proteiny jsou podstatou všech živých organismů. Jejich základní povahu rozpoznal </a:t>
            </a:r>
            <a:r>
              <a:rPr lang="cs-CZ" dirty="0" err="1" smtClean="0"/>
              <a:t>Braconnot</a:t>
            </a:r>
            <a:r>
              <a:rPr lang="cs-CZ" dirty="0" smtClean="0"/>
              <a:t> již v r. 1819 při zahřívání klihu </a:t>
            </a:r>
            <a:r>
              <a:rPr lang="cs-CZ" dirty="0" smtClean="0"/>
              <a:t>                  s </a:t>
            </a:r>
            <a:r>
              <a:rPr lang="cs-CZ" dirty="0" smtClean="0"/>
              <a:t>kyselinou sírovou. </a:t>
            </a:r>
          </a:p>
          <a:p>
            <a:r>
              <a:rPr lang="cs-CZ" dirty="0" smtClean="0"/>
              <a:t>Za podrobnější znalost struktury bílkovin vděčíme E. Fischerovi a L. </a:t>
            </a:r>
            <a:r>
              <a:rPr lang="cs-CZ" dirty="0" err="1" smtClean="0"/>
              <a:t>Paulingovi</a:t>
            </a:r>
            <a:r>
              <a:rPr lang="cs-CZ" dirty="0" smtClean="0"/>
              <a:t>.</a:t>
            </a:r>
          </a:p>
        </p:txBody>
      </p:sp>
      <p:pic>
        <p:nvPicPr>
          <p:cNvPr id="16387" name="Picture 2" descr="http://upload.wikimedia.org/wikipedia/commons/thumb/0/0b/ProteinStructures.png/220px-ProteinStructure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4437063"/>
            <a:ext cx="629602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6372225" y="6488113"/>
            <a:ext cx="920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Základní vlastnosti bílkovin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proteinech jsou aminokyseliny vzájemně vázány aminoskupinami –NH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/>
              <a:t>                                 a </a:t>
            </a:r>
            <a:r>
              <a:rPr lang="cs-CZ" dirty="0" smtClean="0"/>
              <a:t>karboxylovými skupinami –COOH amidovou vazbou –NH–CO– (amidy), která se v případě proteinů nazývá peptidová vazba.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18434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Podle počtu aminokyselin, které jsou </a:t>
            </a:r>
            <a:r>
              <a:rPr lang="cs-CZ" dirty="0" smtClean="0"/>
              <a:t>                          v </a:t>
            </a:r>
            <a:r>
              <a:rPr lang="cs-CZ" dirty="0" smtClean="0"/>
              <a:t>molekule takto navázány, rozlišujeme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r>
              <a:rPr lang="cs-CZ" dirty="0" err="1" smtClean="0"/>
              <a:t>oligopeptidy</a:t>
            </a:r>
            <a:r>
              <a:rPr lang="cs-CZ" dirty="0" smtClean="0"/>
              <a:t> (2–10 aminokyselin)</a:t>
            </a:r>
          </a:p>
          <a:p>
            <a:r>
              <a:rPr lang="cs-CZ" dirty="0" smtClean="0"/>
              <a:t>polypeptidy (11–100)</a:t>
            </a:r>
          </a:p>
          <a:p>
            <a:r>
              <a:rPr lang="cs-CZ" dirty="0" smtClean="0"/>
              <a:t>vlastní bílkoviny - proteiny (více než 100 </a:t>
            </a:r>
            <a:r>
              <a:rPr lang="cs-CZ" dirty="0" smtClean="0"/>
              <a:t>aminokyselin)</a:t>
            </a: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Funkce bílkovin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513"/>
            <a:ext cx="8686800" cy="5805487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Bílkoviny jsou základem všech známých organismů, a proto v něm plní různé funkce: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Stavební (kolagen, elastin, keratin)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Transportní a skladovací (hemoglobin, transferin)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Zajišťující pohyb (aktin, myosin)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Katalytické, řídící a regulační (enzymy, hormony, receptory…)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Ochranné a obranné (imunoglobulin, fibrin, fibrinogen)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6363" y="452438"/>
            <a:ext cx="6254750" cy="592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5435600" y="6381750"/>
            <a:ext cx="922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Bílkoviny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makromolekulární látky, které obsahují vázané atomy uhlíku, vodíku, kyslíku, dusíku, popř. síry a fosforu</a:t>
            </a:r>
          </a:p>
          <a:p>
            <a:r>
              <a:rPr lang="cs-CZ" dirty="0" smtClean="0"/>
              <a:t>základní látka všech organismů</a:t>
            </a:r>
          </a:p>
          <a:p>
            <a:r>
              <a:rPr lang="cs-CZ" dirty="0" smtClean="0"/>
              <a:t>vznikají v organismech z aminokyselin</a:t>
            </a:r>
          </a:p>
          <a:p>
            <a:r>
              <a:rPr lang="cs-CZ" dirty="0" smtClean="0"/>
              <a:t>organismus živočichů není schopen vytvářet bílkoviny z minerálních látek tak jako organismy </a:t>
            </a:r>
            <a:r>
              <a:rPr lang="cs-CZ" dirty="0" smtClean="0"/>
              <a:t>rostlin, </a:t>
            </a:r>
            <a:r>
              <a:rPr lang="cs-CZ" dirty="0" smtClean="0"/>
              <a:t>a proto je musí přijímat v potravě</a:t>
            </a:r>
          </a:p>
          <a:p>
            <a:endParaRPr lang="cs-CZ" dirty="0" smtClean="0"/>
          </a:p>
        </p:txBody>
      </p:sp>
      <p:sp>
        <p:nvSpPr>
          <p:cNvPr id="17412" name="Obdélník 3"/>
          <p:cNvSpPr>
            <a:spLocks noChangeArrowheads="1"/>
          </p:cNvSpPr>
          <p:nvPr/>
        </p:nvSpPr>
        <p:spPr bwMode="auto">
          <a:xfrm>
            <a:off x="0" y="0"/>
            <a:ext cx="4067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sešitu:</a:t>
            </a:r>
            <a:endParaRPr lang="cs-CZ" sz="3200" cap="all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zdrojem rostlinných bílkovin jsou luštěniny (čočka, fazole, hrách), obiloviny, brambory</a:t>
            </a:r>
          </a:p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0"/>
            <a:ext cx="4067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sešitu:</a:t>
            </a:r>
            <a:endParaRPr lang="cs-CZ" sz="3200" cap="all" dirty="0">
              <a:latin typeface="+mn-lt"/>
            </a:endParaRP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068638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Obdélník 5"/>
          <p:cNvSpPr>
            <a:spLocks noChangeArrowheads="1"/>
          </p:cNvSpPr>
          <p:nvPr/>
        </p:nvSpPr>
        <p:spPr bwMode="auto">
          <a:xfrm>
            <a:off x="611188" y="5876925"/>
            <a:ext cx="2511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4 - Hrachové lusky</a:t>
            </a:r>
          </a:p>
        </p:txBody>
      </p:sp>
      <p:pic>
        <p:nvPicPr>
          <p:cNvPr id="2253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2781300"/>
            <a:ext cx="209550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Obdélník 7"/>
          <p:cNvSpPr>
            <a:spLocks noChangeArrowheads="1"/>
          </p:cNvSpPr>
          <p:nvPr/>
        </p:nvSpPr>
        <p:spPr bwMode="auto">
          <a:xfrm>
            <a:off x="5580063" y="6021388"/>
            <a:ext cx="2171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5 - Odrůdy sóji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zdrojem živočišných bílkovin zejména maso, vejce, mléko, sýry</a:t>
            </a:r>
          </a:p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0"/>
            <a:ext cx="4067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sešitu:</a:t>
            </a:r>
            <a:endParaRPr lang="cs-CZ" sz="3200" cap="all" dirty="0">
              <a:latin typeface="+mn-lt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852738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3141663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2708275"/>
            <a:ext cx="2928938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Obdélník 7"/>
          <p:cNvSpPr>
            <a:spLocks noChangeArrowheads="1"/>
          </p:cNvSpPr>
          <p:nvPr/>
        </p:nvSpPr>
        <p:spPr bwMode="auto">
          <a:xfrm>
            <a:off x="2484438" y="4581525"/>
            <a:ext cx="9731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6 </a:t>
            </a:r>
          </a:p>
        </p:txBody>
      </p:sp>
      <p:sp>
        <p:nvSpPr>
          <p:cNvPr id="23560" name="Obdélník 8"/>
          <p:cNvSpPr>
            <a:spLocks noChangeArrowheads="1"/>
          </p:cNvSpPr>
          <p:nvPr/>
        </p:nvSpPr>
        <p:spPr bwMode="auto">
          <a:xfrm>
            <a:off x="7885113" y="4652963"/>
            <a:ext cx="973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7 </a:t>
            </a:r>
          </a:p>
        </p:txBody>
      </p:sp>
      <p:sp>
        <p:nvSpPr>
          <p:cNvPr id="23561" name="Obdélník 9"/>
          <p:cNvSpPr>
            <a:spLocks noChangeArrowheads="1"/>
          </p:cNvSpPr>
          <p:nvPr/>
        </p:nvSpPr>
        <p:spPr bwMode="auto">
          <a:xfrm>
            <a:off x="4787900" y="5949950"/>
            <a:ext cx="974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8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2307" y="5060"/>
            <a:ext cx="8686800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0" y="692150"/>
            <a:ext cx="9144000" cy="45259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600" smtClean="0"/>
              <a:t>bílkoviny (snímky č. 3 – 7, obr. č. 1, 2, 8)</a:t>
            </a:r>
          </a:p>
          <a:p>
            <a:r>
              <a:rPr lang="cs-CZ" sz="1600" smtClean="0"/>
              <a:t>In wikipedia: the free encyklopeddia </a:t>
            </a:r>
            <a:r>
              <a:rPr lang="en-US" sz="1600" smtClean="0"/>
              <a:t>[</a:t>
            </a:r>
            <a:r>
              <a:rPr lang="cs-CZ" sz="1600" smtClean="0"/>
              <a:t>online</a:t>
            </a:r>
            <a:r>
              <a:rPr lang="en-US" sz="1600" smtClean="0"/>
              <a:t>]</a:t>
            </a:r>
            <a:r>
              <a:rPr lang="cs-CZ" sz="1600" smtClean="0"/>
              <a:t>. St.Petersburg (Florida): Wikipedia Foundation, 31. 1. 2005, last modifakated on 2. 5. 2012 </a:t>
            </a:r>
            <a:r>
              <a:rPr lang="en-US" sz="1600" smtClean="0"/>
              <a:t>[</a:t>
            </a:r>
            <a:r>
              <a:rPr lang="cs-CZ" sz="1600" smtClean="0"/>
              <a:t>cit.17.5.2012</a:t>
            </a:r>
            <a:r>
              <a:rPr lang="en-US" sz="1600" smtClean="0"/>
              <a:t>]</a:t>
            </a:r>
            <a:r>
              <a:rPr lang="cs-CZ" sz="1600" smtClean="0"/>
              <a:t>.Dostupné z WWW: </a:t>
            </a:r>
            <a:r>
              <a:rPr lang="cs-CZ" sz="1600" smtClean="0">
                <a:hlinkClick r:id="rId2"/>
              </a:rPr>
              <a:t>http://cs.wikipedia.org/wiki/B%C3%ADlkovina</a:t>
            </a:r>
            <a:endParaRPr lang="cs-CZ" sz="16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600" smtClean="0"/>
              <a:t>luštěniny (obr. č. 4, 5)</a:t>
            </a:r>
          </a:p>
          <a:p>
            <a:r>
              <a:rPr lang="cs-CZ" sz="1600" smtClean="0"/>
              <a:t>In wikipedia: the free encyklopeddia </a:t>
            </a:r>
            <a:r>
              <a:rPr lang="en-US" sz="1600" smtClean="0"/>
              <a:t>[</a:t>
            </a:r>
            <a:r>
              <a:rPr lang="cs-CZ" sz="1600" smtClean="0"/>
              <a:t>online</a:t>
            </a:r>
            <a:r>
              <a:rPr lang="en-US" sz="1600" smtClean="0"/>
              <a:t>]</a:t>
            </a:r>
            <a:r>
              <a:rPr lang="cs-CZ" sz="1600" smtClean="0"/>
              <a:t>. St.Petersburg (Florida): Wikipedia Foundation, 15. 3. 2007, last modifakated on  14. 5. 2012 </a:t>
            </a:r>
            <a:r>
              <a:rPr lang="en-US" sz="1600" smtClean="0"/>
              <a:t>[</a:t>
            </a:r>
            <a:r>
              <a:rPr lang="cs-CZ" sz="1600" smtClean="0"/>
              <a:t>cit.17.5.2012</a:t>
            </a:r>
            <a:r>
              <a:rPr lang="en-US" sz="1600" smtClean="0"/>
              <a:t>]</a:t>
            </a:r>
            <a:r>
              <a:rPr lang="cs-CZ" sz="1600" smtClean="0"/>
              <a:t>.Dostupné z WWW: </a:t>
            </a:r>
            <a:r>
              <a:rPr lang="cs-CZ" sz="1600" smtClean="0">
                <a:hlinkClick r:id="rId3"/>
              </a:rPr>
              <a:t>http://cs.wikipedia.org/wiki/Luštěnina</a:t>
            </a:r>
            <a:endParaRPr lang="cs-CZ" sz="1600" smtClean="0"/>
          </a:p>
          <a:p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600" smtClean="0"/>
              <a:t>sýr (obr. č. 6)</a:t>
            </a:r>
          </a:p>
          <a:p>
            <a:r>
              <a:rPr lang="cs-CZ" sz="1600" smtClean="0"/>
              <a:t>In wikipedia: the free encyklopeddia </a:t>
            </a:r>
            <a:r>
              <a:rPr lang="en-US" sz="1600" smtClean="0"/>
              <a:t>[</a:t>
            </a:r>
            <a:r>
              <a:rPr lang="cs-CZ" sz="1600" smtClean="0"/>
              <a:t>online</a:t>
            </a:r>
            <a:r>
              <a:rPr lang="en-US" sz="1600" smtClean="0"/>
              <a:t>]</a:t>
            </a:r>
            <a:r>
              <a:rPr lang="cs-CZ" sz="1600" smtClean="0"/>
              <a:t>. St.Petersburg (Florida): Wikipedia Foundation, 6. 1. 2006, last modifakated on 10. 5. 2012 </a:t>
            </a:r>
            <a:r>
              <a:rPr lang="en-US" sz="1600" smtClean="0"/>
              <a:t>[</a:t>
            </a:r>
            <a:r>
              <a:rPr lang="cs-CZ" sz="1600" smtClean="0"/>
              <a:t>cit.17.5.2012</a:t>
            </a:r>
            <a:r>
              <a:rPr lang="en-US" sz="1600" smtClean="0"/>
              <a:t>]</a:t>
            </a:r>
            <a:r>
              <a:rPr lang="cs-CZ" sz="1600" smtClean="0"/>
              <a:t>.Dostupné z WWW:</a:t>
            </a:r>
            <a:r>
              <a:rPr lang="cs-CZ" sz="1600" smtClean="0">
                <a:hlinkClick r:id="rId4"/>
              </a:rPr>
              <a:t>http://cs.wikipedia.org/wiki/Sýr</a:t>
            </a:r>
            <a:endParaRPr lang="cs-CZ" sz="1600" smtClean="0"/>
          </a:p>
          <a:p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600" smtClean="0"/>
              <a:t>maso (obr. č. 7)</a:t>
            </a:r>
          </a:p>
          <a:p>
            <a:r>
              <a:rPr lang="cs-CZ" sz="1600" smtClean="0"/>
              <a:t>In wikipedia: the free encyklopeddia </a:t>
            </a:r>
            <a:r>
              <a:rPr lang="en-US" sz="1600" smtClean="0"/>
              <a:t>[</a:t>
            </a:r>
            <a:r>
              <a:rPr lang="cs-CZ" sz="1600" smtClean="0"/>
              <a:t>online</a:t>
            </a:r>
            <a:r>
              <a:rPr lang="en-US" sz="1600" smtClean="0"/>
              <a:t>]</a:t>
            </a:r>
            <a:r>
              <a:rPr lang="cs-CZ" sz="1600" smtClean="0"/>
              <a:t>. St.Petersburg (Florida): Wikipedia Foundation, 24. 1. 2006, last modifakated on 31. 3. 2012 </a:t>
            </a:r>
            <a:r>
              <a:rPr lang="en-US" sz="1600" smtClean="0"/>
              <a:t>[</a:t>
            </a:r>
            <a:r>
              <a:rPr lang="cs-CZ" sz="1600" smtClean="0"/>
              <a:t>cit.17.5.2012</a:t>
            </a:r>
            <a:r>
              <a:rPr lang="en-US" sz="1600" smtClean="0"/>
              <a:t>]</a:t>
            </a:r>
            <a:r>
              <a:rPr lang="cs-CZ" sz="1600" smtClean="0"/>
              <a:t>.Dostupné z WWW:</a:t>
            </a:r>
            <a:r>
              <a:rPr lang="cs-CZ" sz="1600" smtClean="0">
                <a:hlinkClick r:id="rId5"/>
              </a:rPr>
              <a:t>http://cs.wikipedia.org/wiki/Maso</a:t>
            </a:r>
            <a:endParaRPr lang="cs-CZ" sz="1600" smtClean="0"/>
          </a:p>
          <a:p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600" smtClean="0"/>
              <a:t>obr. č. 3 – významné složky lidského těla</a:t>
            </a:r>
          </a:p>
          <a:p>
            <a:r>
              <a:rPr lang="cs-CZ" sz="1600" b="1" smtClean="0"/>
              <a:t>Beneš.P, Pumpr V., Banýr J.:</a:t>
            </a:r>
            <a:r>
              <a:rPr lang="cs-CZ" sz="1600" smtClean="0"/>
              <a:t> </a:t>
            </a:r>
            <a:r>
              <a:rPr lang="cs-CZ" sz="1600" i="1" smtClean="0"/>
              <a:t>Základy chemie 2.díl pro 2. stupeň základní školy, nižší ročníky víceletých gymnázií a střední školy. </a:t>
            </a:r>
            <a:r>
              <a:rPr lang="cs-CZ" sz="1600" smtClean="0"/>
              <a:t>Praha: Fortuna, 1999. 96 s. ISBN 80-7168-312-4</a:t>
            </a:r>
          </a:p>
          <a:p>
            <a:endParaRPr lang="cs-CZ" sz="800" smtClean="0"/>
          </a:p>
          <a:p>
            <a:r>
              <a:rPr lang="cs-CZ" sz="1600" smtClean="0"/>
              <a:t> 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</TotalTime>
  <Words>617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Základní škola Ústí nad Labem, Anežky České 702/17, příspěvková organizace   Číslo projektu: CZ.1.07/1.4.00/21.2887     Název projektu: „Učíme lépe a moderněji“  OP VK 1.4                   Výukový materiál</vt:lpstr>
      <vt:lpstr>Bílkoviny </vt:lpstr>
      <vt:lpstr>Snímek 3</vt:lpstr>
      <vt:lpstr>Snímek 4</vt:lpstr>
      <vt:lpstr>Základní vlastnosti bílkovin </vt:lpstr>
      <vt:lpstr>Snímek 6</vt:lpstr>
      <vt:lpstr>Funkce bílkovin </vt:lpstr>
      <vt:lpstr>Snímek 8</vt:lpstr>
      <vt:lpstr>Bílkoviny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5</cp:revision>
  <dcterms:created xsi:type="dcterms:W3CDTF">2012-05-12T18:19:05Z</dcterms:created>
  <dcterms:modified xsi:type="dcterms:W3CDTF">2012-06-20T20:50:41Z</dcterms:modified>
</cp:coreProperties>
</file>