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DF2A2C-0011-47BB-AAC1-AA20077308EB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3B1337-C071-40FE-A2FB-04CD31C41A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EB5FAA-AA6C-43BB-A813-81324478FB90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8C781B-3939-4B19-ACC0-A6023E5133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2437C4-301E-4302-A469-6A3174CFAB4D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0EAA3C-1940-4253-BCD7-D612764EB4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634CED-FB65-4717-9398-11A3E5F95AC7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914AFD-FB81-4C1B-AD59-AF5976EAC4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4793D-6188-4049-B172-61CB1240F92C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F3EA2F-575C-403B-B04E-0E7B3AC883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1C25F-4F2D-4F38-AA5D-5A333F3952FF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0E258B-14D1-4C4F-AC57-86F6BADD7E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C58B4A-916D-4A53-8CAD-1644C15EC19C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6038CA-43A4-4C76-8E6C-E3DAC6FF1C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4B63D2-DFB9-40CA-B004-6F79F919801D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A875F1-611A-4DBA-8694-8E6D5DAFD2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61C3B8-DFD3-4888-828E-40407492B38A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ACC071-5D7A-46F0-A4FF-87771AEC7A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E38AB7-CBE7-413C-9F20-591DE1388090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0530AE-9F3D-4E98-925E-70B618E8CB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0F131-DE87-4C58-B51C-A876523F55FA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636656-B6B5-4F70-8916-72ACE03114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9A5C70C-8FB2-4B2E-8176-D6FEF46BC095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38E5481-E040-4E98-A717-D971101577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Pepsin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http://cs.wikipedia.org/wiki/Soubor:Salivary_alpha-amylase_1SMD.pn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La_Boqueria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s.wikipedia.org/wiki/Soubor:Adrenalin3d.PN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InsulinMonomer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epsin" TargetMode="External"/><Relationship Id="rId2" Type="http://schemas.openxmlformats.org/officeDocument/2006/relationships/hyperlink" Target="http://cs.wikipedia.org/wiki/Amyl%C3%A1z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Diabetes_mellitu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1930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dirty="0" smtClean="0"/>
              <a:t>Výukový materiál</a:t>
            </a:r>
          </a:p>
        </p:txBody>
      </p:sp>
      <p:sp>
        <p:nvSpPr>
          <p:cNvPr id="13314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916113"/>
            <a:ext cx="9144000" cy="4941887"/>
          </a:xfrm>
        </p:spPr>
        <p:txBody>
          <a:bodyPr/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Název </a:t>
            </a:r>
            <a:r>
              <a:rPr lang="cs-CZ" sz="1200" dirty="0" err="1" smtClean="0"/>
              <a:t>DUMu</a:t>
            </a:r>
            <a:r>
              <a:rPr lang="cs-CZ" sz="1200" dirty="0" smtClean="0"/>
              <a:t>:  VY_52_INOVACE_34_3_BIOKATALYZÁTORY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Číslo skupiny:  3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Autor: Ing. Stanislava Kolářová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Vzdělávací oblast/Předmět/Téma: ČLOVĚK A PŘÍRODA / CHEMIE / VÝZNAMNÉ LÁTKY V ORGANISMECH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Druh učebního materiálu: PREZENTACE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Metodický list:	 NE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Anotace: Formou prezentace seznámení s biokatalyzátory (enzymy, vitamíny, hormony), s jejich  vlastnostmi, chemickým složením a funkcí.  Prezentace zároveň slouží jako podklad pro zápis nově probírané látky do sešitu.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Ověřeno ve třídě: 9.A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Datum ověření: 18.5. 2012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hudebníma fotografickým dílům nebo práva k ochranným známkám) dle zákona 121/2000 Sb. (autorský zákon). Nesu veškerou právní odpovědnost za obsah a původ svého díla. Prohlašuji dále, že výše uvedený materiál jsem ověřil(a)  ve výuce a provedl(a) o tom zápis do TK.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Dávám souhlas, aby moje dílo bylo dáno k dispozici veřejnosti k účelům volného užití (§30 odst. 1 zákona 121/2000 Sb.), tj. že </a:t>
            </a:r>
            <a:r>
              <a:rPr lang="cs-CZ" sz="1200" dirty="0" smtClean="0"/>
              <a:t>                       k </a:t>
            </a:r>
            <a:r>
              <a:rPr lang="cs-CZ" sz="1200" dirty="0" smtClean="0"/>
              <a:t>uvedeným účelům může být kýmkoliv  zveřejňováno, používáno, upravováno a uchováváno.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Datum:	 18.5. 2012		Podpis: 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biokatalyzátory</a:t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692696"/>
            <a:ext cx="8686800" cy="8382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biokatalyzátory</a:t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1536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složité organické látky, které působí v živých organismech jako katalyzátory</a:t>
            </a:r>
          </a:p>
          <a:p>
            <a:endParaRPr lang="cs-CZ" smtClean="0"/>
          </a:p>
          <a:p>
            <a:r>
              <a:rPr lang="cs-CZ" smtClean="0"/>
              <a:t>enzymy – napomáhají trávení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0" y="0"/>
            <a:ext cx="3810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ZÁPIS DO SEŠITU: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příklad </a:t>
            </a:r>
            <a:r>
              <a:rPr lang="cs-CZ" dirty="0" err="1" smtClean="0"/>
              <a:t>emzymů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amyláza </a:t>
            </a:r>
          </a:p>
          <a:p>
            <a:pPr lvl="1"/>
            <a:r>
              <a:rPr lang="cs-CZ" smtClean="0"/>
              <a:t>v ústech, napomáhá štěpit škrob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r>
              <a:rPr lang="cs-CZ" smtClean="0"/>
              <a:t>pepsin </a:t>
            </a:r>
          </a:p>
          <a:p>
            <a:pPr lvl="1"/>
            <a:r>
              <a:rPr lang="cs-CZ" smtClean="0"/>
              <a:t>v žaludku, pomáhá štěpit bílkoviny</a:t>
            </a:r>
          </a:p>
          <a:p>
            <a:endParaRPr lang="cs-CZ" smtClean="0"/>
          </a:p>
        </p:txBody>
      </p:sp>
      <p:pic>
        <p:nvPicPr>
          <p:cNvPr id="16387" name="Picture 2" descr="http://upload.wikimedia.org/wikipedia/commons/thumb/1/1c/Pepsin.jpg/220px-Pepsi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125" y="4581525"/>
            <a:ext cx="209550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4" descr="http://upload.wikimedia.org/wikipedia/commons/thumb/6/66/Salivary_alpha-amylase_1SMD.png/220px-Salivary_alpha-amylase_1SMD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688" y="1196975"/>
            <a:ext cx="2095500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0" y="0"/>
            <a:ext cx="3810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ZÁPIS DO SEŠITU: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smtClean="0"/>
          </a:p>
        </p:txBody>
      </p:sp>
      <p:sp>
        <p:nvSpPr>
          <p:cNvPr id="1741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Biotechnologie</a:t>
            </a:r>
            <a:r>
              <a:rPr lang="cs-CZ" dirty="0" smtClean="0"/>
              <a:t> – výroba ovlivněná enzymy</a:t>
            </a:r>
          </a:p>
          <a:p>
            <a:pPr>
              <a:buFont typeface="Wingdings 2" pitchFamily="18" charset="2"/>
              <a:buNone/>
            </a:pPr>
            <a:endParaRPr lang="cs-CZ" dirty="0" smtClean="0"/>
          </a:p>
          <a:p>
            <a:r>
              <a:rPr lang="cs-CZ" dirty="0" smtClean="0"/>
              <a:t>jsou technologie založené na využívání poznatků z biologie, </a:t>
            </a:r>
            <a:endParaRPr lang="cs-CZ" dirty="0" smtClean="0"/>
          </a:p>
          <a:p>
            <a:r>
              <a:rPr lang="cs-CZ" dirty="0" smtClean="0"/>
              <a:t>využívá se v </a:t>
            </a:r>
            <a:r>
              <a:rPr lang="cs-CZ" dirty="0" smtClean="0"/>
              <a:t>zemědělství, potravinářství </a:t>
            </a:r>
            <a:r>
              <a:rPr lang="cs-CZ" dirty="0" smtClean="0"/>
              <a:t>                      a medicíně,</a:t>
            </a:r>
          </a:p>
          <a:p>
            <a:r>
              <a:rPr lang="cs-CZ" dirty="0" smtClean="0"/>
              <a:t> </a:t>
            </a:r>
            <a:r>
              <a:rPr lang="cs-CZ" dirty="0" smtClean="0"/>
              <a:t>j</a:t>
            </a:r>
            <a:r>
              <a:rPr lang="cs-CZ" dirty="0" smtClean="0"/>
              <a:t>edná </a:t>
            </a:r>
            <a:r>
              <a:rPr lang="cs-CZ" dirty="0" smtClean="0"/>
              <a:t>se především o využívání nižších organizmů</a:t>
            </a:r>
          </a:p>
          <a:p>
            <a:endParaRPr lang="cs-CZ" dirty="0" smtClean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0" y="0"/>
            <a:ext cx="3810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ZÁPIS DO SEŠITU: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Vitamíny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organické sloučeniny různého chemického složení</a:t>
            </a:r>
          </a:p>
          <a:p>
            <a:endParaRPr lang="cs-CZ" dirty="0" smtClean="0"/>
          </a:p>
          <a:p>
            <a:r>
              <a:rPr lang="cs-CZ" dirty="0" smtClean="0"/>
              <a:t>organismy, včetně </a:t>
            </a:r>
            <a:r>
              <a:rPr lang="cs-CZ" dirty="0" smtClean="0"/>
              <a:t>člověka, </a:t>
            </a:r>
            <a:r>
              <a:rPr lang="cs-CZ" dirty="0" smtClean="0"/>
              <a:t>si většinu vitamínů nedovedou v těle vytvářet a musí je tedy přijímat jako součást potravy</a:t>
            </a:r>
          </a:p>
          <a:p>
            <a:endParaRPr lang="cs-CZ" dirty="0" smtClean="0"/>
          </a:p>
        </p:txBody>
      </p:sp>
      <p:pic>
        <p:nvPicPr>
          <p:cNvPr id="18435" name="Picture 2" descr="Ovoce a zelenina jsou nejlepším zdrojem vitamínů">
            <a:hlinkClick r:id="rId2" tooltip="Ovoce a zelenina jsou nejlepším zdrojem vitamínů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00" y="4714875"/>
            <a:ext cx="2857500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0" y="0"/>
            <a:ext cx="3810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ZÁPIS DO SEŠITU: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0" y="1989138"/>
            <a:ext cx="8686800" cy="4525962"/>
          </a:xfrm>
        </p:spPr>
        <p:txBody>
          <a:bodyPr/>
          <a:lstStyle/>
          <a:p>
            <a:r>
              <a:rPr lang="cs-CZ" dirty="0" smtClean="0"/>
              <a:t>nevyvážený poměr vitamínů vede k poruchám metabolismu, případně </a:t>
            </a:r>
            <a:r>
              <a:rPr lang="cs-CZ" dirty="0" smtClean="0"/>
              <a:t>                        až </a:t>
            </a:r>
            <a:r>
              <a:rPr lang="cs-CZ" dirty="0" smtClean="0"/>
              <a:t>ke smrti jedince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dělí se podle rozpustnosti na rozpustné </a:t>
            </a:r>
            <a:r>
              <a:rPr lang="cs-CZ" dirty="0" smtClean="0"/>
              <a:t>                  ve </a:t>
            </a:r>
            <a:r>
              <a:rPr lang="cs-CZ" dirty="0" smtClean="0"/>
              <a:t>vodě a v tucích (A,D,E,K)</a:t>
            </a:r>
          </a:p>
          <a:p>
            <a:endParaRPr lang="cs-CZ" dirty="0" smtClean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0" y="0"/>
            <a:ext cx="3810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ZÁPIS DO SEŠITU: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Hormony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regulují rovnováhu vnitřního prostředí organismů</a:t>
            </a:r>
          </a:p>
          <a:p>
            <a:endParaRPr lang="cs-CZ" dirty="0" smtClean="0"/>
          </a:p>
          <a:p>
            <a:r>
              <a:rPr lang="cs-CZ" dirty="0" smtClean="0"/>
              <a:t>nedostatek či nadbytek hormonů vede </a:t>
            </a:r>
            <a:r>
              <a:rPr lang="cs-CZ" dirty="0" smtClean="0"/>
              <a:t>                   k </a:t>
            </a:r>
            <a:r>
              <a:rPr lang="cs-CZ" dirty="0" smtClean="0"/>
              <a:t>narušení rovnováhy v organismu způsobující onemocnění až smrt jedince</a:t>
            </a:r>
          </a:p>
          <a:p>
            <a:endParaRPr lang="cs-CZ" dirty="0" smtClean="0"/>
          </a:p>
        </p:txBody>
      </p:sp>
      <p:pic>
        <p:nvPicPr>
          <p:cNvPr id="20483" name="Picture 2" descr="http://upload.wikimedia.org/wikipedia/commons/thumb/1/14/Adrenalin3d.PNG/220px-Adrenalin3d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4725144"/>
            <a:ext cx="2576513" cy="1944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0" y="0"/>
            <a:ext cx="3810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ZÁPIS DO SEŠITU: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např. hormon inzulin, který vytváří slinivka břišní, reguluje množství glukosy v krvi člověka (nedostatek způsobuje </a:t>
            </a:r>
            <a:r>
              <a:rPr lang="cs-CZ" dirty="0" smtClean="0"/>
              <a:t>                              tzv. </a:t>
            </a:r>
            <a:r>
              <a:rPr lang="cs-CZ" dirty="0" smtClean="0"/>
              <a:t>„cukrovku“ - Diabetes </a:t>
            </a:r>
            <a:r>
              <a:rPr lang="cs-CZ" dirty="0" err="1" smtClean="0"/>
              <a:t>mellitus</a:t>
            </a:r>
            <a:r>
              <a:rPr lang="cs-CZ" dirty="0" smtClean="0"/>
              <a:t>)</a:t>
            </a:r>
          </a:p>
          <a:p>
            <a:pPr>
              <a:buFont typeface="Wingdings 2" pitchFamily="18" charset="2"/>
              <a:buNone/>
            </a:pPr>
            <a:endParaRPr lang="cs-CZ" dirty="0" smtClean="0"/>
          </a:p>
        </p:txBody>
      </p:sp>
      <p:pic>
        <p:nvPicPr>
          <p:cNvPr id="21507" name="Picture 2" descr="http://upload.wikimedia.org/wikipedia/commons/thumb/b/b4/InsulinMonomer.jpg/220px-InsulinMonom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7900" y="3644900"/>
            <a:ext cx="4129088" cy="309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0" y="0"/>
            <a:ext cx="3810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ZÁPIS DO SEŠITU: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Diabetes </a:t>
            </a:r>
            <a:r>
              <a:rPr lang="cs-CZ" dirty="0" err="1" smtClean="0"/>
              <a:t>mellitus</a:t>
            </a:r>
            <a:r>
              <a:rPr lang="cs-CZ" dirty="0" smtClean="0"/>
              <a:t>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975"/>
            <a:ext cx="8686800" cy="5661025"/>
          </a:xfrm>
        </p:spPr>
        <p:txBody>
          <a:bodyPr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Diabetes </a:t>
            </a:r>
            <a:r>
              <a:rPr lang="cs-CZ" dirty="0" err="1" smtClean="0"/>
              <a:t>mellitus</a:t>
            </a:r>
            <a:r>
              <a:rPr lang="cs-CZ" dirty="0" smtClean="0"/>
              <a:t> (zkratka DM), česky úplavice cukrová, krátce </a:t>
            </a:r>
            <a:r>
              <a:rPr lang="cs-CZ" b="1" dirty="0" smtClean="0"/>
              <a:t>cukrovka</a:t>
            </a:r>
            <a:r>
              <a:rPr lang="cs-CZ" dirty="0" smtClean="0"/>
              <a:t>, je souhrnný název </a:t>
            </a:r>
            <a:r>
              <a:rPr lang="cs-CZ" dirty="0" smtClean="0"/>
              <a:t>                   pro </a:t>
            </a:r>
            <a:r>
              <a:rPr lang="cs-CZ" dirty="0" smtClean="0"/>
              <a:t>skupinu chronických onemocnění, </a:t>
            </a:r>
            <a:r>
              <a:rPr lang="cs-CZ" dirty="0" smtClean="0"/>
              <a:t>které </a:t>
            </a:r>
            <a:r>
              <a:rPr lang="cs-CZ" dirty="0" smtClean="0"/>
              <a:t>se projevují poruchou metabolismu sacharidů. Rozlišují se dva základní typy: diabetes I. typu a diabetes </a:t>
            </a:r>
            <a:r>
              <a:rPr lang="cs-CZ" dirty="0" smtClean="0"/>
              <a:t>                   II</a:t>
            </a:r>
            <a:r>
              <a:rPr lang="cs-CZ" dirty="0" smtClean="0"/>
              <a:t>. typu, které vznikají důsledkem absolutního nebo relativního nedostatku inzulinu.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 Obě dvě nemoci mají podobné příznaky, ale odlišné příčiny vzniku. 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V prvotních stadiích diabetu I. typu jsou ničeny buňky slinivky břišní, které produkují hormon inzulin, vlastním imunitním systémem. Proto se řadí </a:t>
            </a:r>
            <a:r>
              <a:rPr lang="cs-CZ" dirty="0" smtClean="0"/>
              <a:t>                    mezi </a:t>
            </a:r>
            <a:r>
              <a:rPr lang="cs-CZ" dirty="0" smtClean="0"/>
              <a:t>autoimunitní choroby. 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Diabetes II. typu je způsoben sníženou citlivostí tkání vlastního těla k inzulinu.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6643688" cy="5303837"/>
          </a:xfrm>
        </p:spPr>
        <p:txBody>
          <a:bodyPr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Cukrovka se léčí inzulinem, což je hormon bílkovinné povahy, který umožňuje glukóze obsažené v krvi vstup do buněk. V buňkách je glukóza štěpena na jednodušší látky, přičemž se uvolňuje energie. Proto je hlavním projevem diabetu zvýšená koncentrace glukózy v krvi a nedostatek energie </a:t>
            </a:r>
            <a:r>
              <a:rPr lang="cs-CZ" dirty="0" smtClean="0"/>
              <a:t>               (</a:t>
            </a:r>
            <a:r>
              <a:rPr lang="cs-CZ" dirty="0" smtClean="0"/>
              <a:t>z toho však nevyplývá, že by diabetik měl neustále zvýšenou glykemii).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Postižený systém pankreas (slinivka břišní)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5463" y="404813"/>
            <a:ext cx="2095500" cy="2228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6" name="Obdélník 5"/>
          <p:cNvSpPr>
            <a:spLocks noChangeArrowheads="1"/>
          </p:cNvSpPr>
          <p:nvPr/>
        </p:nvSpPr>
        <p:spPr bwMode="auto">
          <a:xfrm>
            <a:off x="6804025" y="2636838"/>
            <a:ext cx="21955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/>
              </a:rPr>
              <a:t>Aplikace inzulinu inzulinovým perem</a:t>
            </a:r>
          </a:p>
        </p:txBody>
      </p:sp>
      <p:pic>
        <p:nvPicPr>
          <p:cNvPr id="2355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950" y="3500438"/>
            <a:ext cx="1690688" cy="225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8" name="Obdélník 7"/>
          <p:cNvSpPr>
            <a:spLocks noChangeArrowheads="1"/>
          </p:cNvSpPr>
          <p:nvPr/>
        </p:nvSpPr>
        <p:spPr bwMode="auto">
          <a:xfrm>
            <a:off x="7019925" y="5732463"/>
            <a:ext cx="21240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/>
              </a:rPr>
              <a:t> Glukometr je určen pro domácí měření glykemie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1612" y="6350"/>
            <a:ext cx="8686801" cy="838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0" y="765175"/>
            <a:ext cx="9144000" cy="5589588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1800" smtClean="0"/>
              <a:t>Amyláza (snímek č.2)</a:t>
            </a:r>
          </a:p>
          <a:p>
            <a:r>
              <a:rPr lang="cs-CZ" sz="1800" smtClean="0"/>
              <a:t>In wikipedia: the free encyklopeddia </a:t>
            </a:r>
            <a:r>
              <a:rPr lang="en-US" sz="1800" smtClean="0"/>
              <a:t>[</a:t>
            </a:r>
            <a:r>
              <a:rPr lang="cs-CZ" sz="1800" smtClean="0"/>
              <a:t>online</a:t>
            </a:r>
            <a:r>
              <a:rPr lang="en-US" sz="1800" smtClean="0"/>
              <a:t>]</a:t>
            </a:r>
            <a:r>
              <a:rPr lang="cs-CZ" sz="1800" smtClean="0"/>
              <a:t>. St.Petersburg (Florida): Wikipedia Foundation, 11. 12. 2007, last modifakated on 9. 4. 2012 </a:t>
            </a:r>
            <a:r>
              <a:rPr lang="en-US" sz="1800" smtClean="0"/>
              <a:t>[</a:t>
            </a:r>
            <a:r>
              <a:rPr lang="cs-CZ" sz="1800" smtClean="0"/>
              <a:t>cit.12.5.2012</a:t>
            </a:r>
            <a:r>
              <a:rPr lang="en-US" sz="1800" smtClean="0"/>
              <a:t>]</a:t>
            </a:r>
            <a:r>
              <a:rPr lang="cs-CZ" sz="1800" smtClean="0"/>
              <a:t>.Dostupné z WWW: </a:t>
            </a:r>
            <a:r>
              <a:rPr lang="cs-CZ" sz="1800" smtClean="0">
                <a:hlinkClick r:id="rId2"/>
              </a:rPr>
              <a:t>http://cs.wikipedia.org/wiki/Amyl%C3%A1za</a:t>
            </a:r>
          </a:p>
          <a:p>
            <a:pPr>
              <a:buFont typeface="Wingdings 2" pitchFamily="18" charset="2"/>
              <a:buNone/>
            </a:pPr>
            <a:endParaRPr lang="cs-CZ" sz="800" smtClean="0">
              <a:hlinkClick r:id="rId2"/>
            </a:endParaRPr>
          </a:p>
          <a:p>
            <a:pPr>
              <a:buFont typeface="Wingdings 2" pitchFamily="18" charset="2"/>
              <a:buNone/>
            </a:pPr>
            <a:r>
              <a:rPr lang="cs-CZ" sz="1800" smtClean="0"/>
              <a:t>Pepsin (snímek č.2)</a:t>
            </a:r>
          </a:p>
          <a:p>
            <a:r>
              <a:rPr lang="cs-CZ" sz="1800" smtClean="0"/>
              <a:t>In wikipedia: the free encyklopeddia </a:t>
            </a:r>
            <a:r>
              <a:rPr lang="en-US" sz="1800" smtClean="0"/>
              <a:t>[</a:t>
            </a:r>
            <a:r>
              <a:rPr lang="cs-CZ" sz="1800" smtClean="0"/>
              <a:t>online</a:t>
            </a:r>
            <a:r>
              <a:rPr lang="en-US" sz="1800" smtClean="0"/>
              <a:t>]</a:t>
            </a:r>
            <a:r>
              <a:rPr lang="cs-CZ" sz="1800" smtClean="0"/>
              <a:t>. St.Petersburg (Florida): Wikipedia Foundation, 1. 1. 2007, last modifakated on 1. 4. 2012 </a:t>
            </a:r>
            <a:r>
              <a:rPr lang="en-US" sz="1800" smtClean="0"/>
              <a:t>[</a:t>
            </a:r>
            <a:r>
              <a:rPr lang="cs-CZ" sz="1800" smtClean="0"/>
              <a:t>cit. 12.5.2012</a:t>
            </a:r>
            <a:r>
              <a:rPr lang="en-US" sz="1800" smtClean="0"/>
              <a:t>]</a:t>
            </a:r>
            <a:r>
              <a:rPr lang="cs-CZ" sz="1800" smtClean="0"/>
              <a:t>.Dostupné z WWW: </a:t>
            </a:r>
            <a:r>
              <a:rPr lang="cs-CZ" sz="1800" smtClean="0">
                <a:hlinkClick r:id="rId3"/>
              </a:rPr>
              <a:t>http://cs.wikipedia.org/wiki/Pepsin</a:t>
            </a:r>
            <a:endParaRPr lang="cs-CZ" sz="1800" smtClean="0"/>
          </a:p>
          <a:p>
            <a:pPr>
              <a:buFont typeface="Wingdings 2" pitchFamily="18" charset="2"/>
              <a:buNone/>
            </a:pPr>
            <a:endParaRPr lang="cs-CZ" sz="800" smtClean="0"/>
          </a:p>
          <a:p>
            <a:pPr>
              <a:buFont typeface="Wingdings 2" pitchFamily="18" charset="2"/>
              <a:buNone/>
            </a:pPr>
            <a:r>
              <a:rPr lang="cs-CZ" sz="1800" smtClean="0"/>
              <a:t>Diabetes_mellitus (snímky č. 10, 11)</a:t>
            </a:r>
          </a:p>
          <a:p>
            <a:r>
              <a:rPr lang="cs-CZ" sz="1800" smtClean="0"/>
              <a:t>In wikipedia: the free encyklopeddia </a:t>
            </a:r>
            <a:r>
              <a:rPr lang="en-US" sz="1800" smtClean="0"/>
              <a:t>[</a:t>
            </a:r>
            <a:r>
              <a:rPr lang="cs-CZ" sz="1800" smtClean="0"/>
              <a:t>online</a:t>
            </a:r>
            <a:r>
              <a:rPr lang="en-US" sz="1800" smtClean="0"/>
              <a:t>]</a:t>
            </a:r>
            <a:r>
              <a:rPr lang="cs-CZ" sz="1800" smtClean="0"/>
              <a:t>. St.Petersburg (Florida): Wikipedia Foundation, 27. 1. 2005, last modifakated on  7. 5. 2012 </a:t>
            </a:r>
            <a:r>
              <a:rPr lang="en-US" sz="1800" smtClean="0"/>
              <a:t>[</a:t>
            </a:r>
            <a:r>
              <a:rPr lang="cs-CZ" sz="1800" smtClean="0"/>
              <a:t>cit. 12.5.2012</a:t>
            </a:r>
            <a:r>
              <a:rPr lang="en-US" sz="1800" smtClean="0"/>
              <a:t>]</a:t>
            </a:r>
            <a:r>
              <a:rPr lang="cs-CZ" sz="1800" smtClean="0"/>
              <a:t>.Dostupné z WWW: </a:t>
            </a:r>
            <a:r>
              <a:rPr lang="cs-CZ" sz="1800" smtClean="0">
                <a:hlinkClick r:id="rId4"/>
              </a:rPr>
              <a:t>http://cs.wikipedia.org/wiki/Diabetes_mellitus</a:t>
            </a:r>
            <a:endParaRPr lang="cs-CZ" sz="1800" smtClean="0"/>
          </a:p>
          <a:p>
            <a:endParaRPr lang="cs-CZ" sz="800" smtClean="0"/>
          </a:p>
          <a:p>
            <a:pPr>
              <a:buFont typeface="Wingdings 2" pitchFamily="18" charset="2"/>
              <a:buNone/>
            </a:pPr>
            <a:r>
              <a:rPr lang="cs-CZ" sz="1800" smtClean="0"/>
              <a:t>snímky č. 3 a 5</a:t>
            </a:r>
          </a:p>
          <a:p>
            <a:r>
              <a:rPr lang="cs-CZ" sz="1800" b="1" smtClean="0"/>
              <a:t>Beneš.P, Pumpr V., Banýr J.: </a:t>
            </a:r>
            <a:r>
              <a:rPr lang="cs-CZ" sz="1800" i="1" smtClean="0"/>
              <a:t>Základy chemie 2.díl pro 2. stupeň základní školy, nižší ročníky víceletých gymnázií a střední školy. </a:t>
            </a:r>
            <a:r>
              <a:rPr lang="cs-CZ" sz="1800" smtClean="0"/>
              <a:t>Praha: Fortuna, 1999. 96 s. ISBN 80-7168-312-4 </a:t>
            </a:r>
          </a:p>
          <a:p>
            <a:endParaRPr lang="cs-CZ" sz="800" smtClean="0"/>
          </a:p>
          <a:p>
            <a:r>
              <a:rPr lang="cs-CZ" sz="1800" smtClean="0"/>
              <a:t>Autorem materiálu a všech jeho částí, není-li uvedeno jinak, je Ing. Stanislava Kolářová.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</TotalTime>
  <Words>578</Words>
  <Application>Microsoft Office PowerPoint</Application>
  <PresentationFormat>Předvádění na obrazovce (4:3)</PresentationFormat>
  <Paragraphs>86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biokatalyzátory </vt:lpstr>
      <vt:lpstr>biokatalyzátory </vt:lpstr>
      <vt:lpstr>příklad emzymů:</vt:lpstr>
      <vt:lpstr>Snímek 5</vt:lpstr>
      <vt:lpstr>Vitamíny</vt:lpstr>
      <vt:lpstr>Snímek 7</vt:lpstr>
      <vt:lpstr>Hormony</vt:lpstr>
      <vt:lpstr>Snímek 9</vt:lpstr>
      <vt:lpstr>Diabetes mellitus  </vt:lpstr>
      <vt:lpstr>Snímek 11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Dum</cp:lastModifiedBy>
  <cp:revision>5</cp:revision>
  <dcterms:created xsi:type="dcterms:W3CDTF">2012-05-12T19:49:50Z</dcterms:created>
  <dcterms:modified xsi:type="dcterms:W3CDTF">2012-06-20T20:56:09Z</dcterms:modified>
</cp:coreProperties>
</file>