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41" autoAdjust="0"/>
    <p:restoredTop sz="94660"/>
  </p:normalViewPr>
  <p:slideViewPr>
    <p:cSldViewPr>
      <p:cViewPr varScale="1">
        <p:scale>
          <a:sx n="103" d="100"/>
          <a:sy n="103" d="100"/>
        </p:scale>
        <p:origin x="-16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5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EF8BA4-2311-4D3B-8346-D15D2083AB85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6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CCF66A-BF2F-46F1-879B-5269A641DA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180F35-B689-4067-A99E-001DE1966A28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E32DDD-374D-4C55-ACAB-FD7493918DF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BE317E-E7F9-4229-90CF-71BA0C0F5DC6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7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0F9B20-C5AA-4C4C-8B8B-F158D2BA125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A2C8EF-8B5E-4ABA-ACB5-42EA469F4789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6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CA1C91-FDD6-442F-8B1D-C298CCA38C6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B71F71-826A-4BAC-B48D-5065960F4669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838059-EB88-46AF-B6EF-5E3D8A987AB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D9FF8E-543D-4ACA-93B7-2BCB3F8B0BCD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4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3517E1-7247-467B-9C91-39BA0111178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AC1829-2C48-4454-B0D9-F7DC59FBB4F4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3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CA61C4-1DD1-4826-9213-9E5D6963EBF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8FB77B-7E8A-402E-A0F2-85D15F5951D4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7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848D2C-0AC1-490F-8A06-B0BEA7D3719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D20971-AC6A-4AB3-9FF1-E0D16537D471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0EC06C-4BA5-40D5-80A7-FF1C053BBC9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EB0AC2-EA21-44C0-AF42-CEB984D2F092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5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97B841-B873-448B-9D8D-52E92F3CA38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494E42-2385-46C7-AC48-409BB94B68B8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733ABC-E300-4B30-8A19-1D0E8B4B027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9" name="Zástupný symbol pro text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F23D010-7688-46D0-ADC3-3DEA5685FFC0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F280223-AEE9-440A-87A3-39AAD4C4EFC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1" r:id="rId4"/>
    <p:sldLayoutId id="2147483675" r:id="rId5"/>
    <p:sldLayoutId id="2147483670" r:id="rId6"/>
    <p:sldLayoutId id="2147483676" r:id="rId7"/>
    <p:sldLayoutId id="2147483677" r:id="rId8"/>
    <p:sldLayoutId id="2147483678" r:id="rId9"/>
    <p:sldLayoutId id="2147483669" r:id="rId10"/>
    <p:sldLayoutId id="2147483679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Pr&#367;mysl" TargetMode="External"/><Relationship Id="rId2" Type="http://schemas.openxmlformats.org/officeDocument/2006/relationships/hyperlink" Target="http://cs.wikipedia.org/wiki/Pr&#367;mysl_v_&#268;esk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8229600" cy="19304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1200" dirty="0" smtClean="0"/>
              <a:t>		</a:t>
            </a:r>
            <a:r>
              <a:rPr lang="cs-CZ" sz="1200" dirty="0"/>
              <a:t> Základní škola Ústí nad Labem, Anežky České 702/17, příspěvková organizace</a:t>
            </a:r>
            <a:br>
              <a:rPr lang="cs-CZ" sz="1200" dirty="0"/>
            </a:br>
            <a:r>
              <a:rPr lang="cs-CZ" sz="1200" dirty="0"/>
              <a:t> </a:t>
            </a:r>
            <a:br>
              <a:rPr lang="cs-CZ" sz="1200" dirty="0"/>
            </a:br>
            <a:r>
              <a:rPr lang="cs-CZ" sz="1200" dirty="0"/>
              <a:t>Číslo projektu: CZ.1.07/1.4.00/21.2887 			</a:t>
            </a:r>
            <a:br>
              <a:rPr lang="cs-CZ" sz="1200" dirty="0"/>
            </a:br>
            <a:r>
              <a:rPr lang="cs-CZ" sz="1200" dirty="0"/>
              <a:t>Název projektu: „Učíme lépe a moderněji“ </a:t>
            </a:r>
            <a:br>
              <a:rPr lang="cs-CZ" sz="1200" dirty="0"/>
            </a:br>
            <a:r>
              <a:rPr lang="cs-CZ" sz="1200" dirty="0"/>
              <a:t>OP VK 1.4 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		               </a:t>
            </a:r>
            <a:r>
              <a:rPr lang="cs-CZ" dirty="0" smtClean="0"/>
              <a:t>Výukový materiál</a:t>
            </a:r>
          </a:p>
        </p:txBody>
      </p:sp>
      <p:sp>
        <p:nvSpPr>
          <p:cNvPr id="13314" name="Zástupný symbol pro obsah 4"/>
          <p:cNvSpPr>
            <a:spLocks noGrp="1"/>
          </p:cNvSpPr>
          <p:nvPr>
            <p:ph idx="4294967295"/>
          </p:nvPr>
        </p:nvSpPr>
        <p:spPr>
          <a:xfrm>
            <a:off x="0" y="1700213"/>
            <a:ext cx="9144000" cy="4941887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cs-CZ" sz="1200" dirty="0" smtClean="0"/>
              <a:t>Název </a:t>
            </a:r>
            <a:r>
              <a:rPr lang="cs-CZ" sz="1200" dirty="0" err="1" smtClean="0"/>
              <a:t>DUMu</a:t>
            </a:r>
            <a:r>
              <a:rPr lang="cs-CZ" sz="1200" dirty="0" smtClean="0"/>
              <a:t>:  VY_72_INOVACE_35_3_CHEMICKÉ VÝROBY</a:t>
            </a:r>
          </a:p>
          <a:p>
            <a:pPr>
              <a:lnSpc>
                <a:spcPct val="80000"/>
              </a:lnSpc>
              <a:buFontTx/>
              <a:buNone/>
            </a:pPr>
            <a:endParaRPr lang="cs-CZ" sz="1200" dirty="0" smtClean="0"/>
          </a:p>
          <a:p>
            <a:pPr>
              <a:lnSpc>
                <a:spcPct val="80000"/>
              </a:lnSpc>
              <a:buFontTx/>
              <a:buNone/>
            </a:pPr>
            <a:r>
              <a:rPr lang="cs-CZ" sz="1200" dirty="0" smtClean="0"/>
              <a:t>Číslo skupiny:  3</a:t>
            </a:r>
          </a:p>
          <a:p>
            <a:pPr>
              <a:lnSpc>
                <a:spcPct val="80000"/>
              </a:lnSpc>
              <a:buFontTx/>
              <a:buNone/>
            </a:pPr>
            <a:endParaRPr lang="cs-CZ" sz="1200" dirty="0" smtClean="0"/>
          </a:p>
          <a:p>
            <a:pPr>
              <a:lnSpc>
                <a:spcPct val="80000"/>
              </a:lnSpc>
              <a:buFontTx/>
              <a:buNone/>
            </a:pPr>
            <a:r>
              <a:rPr lang="cs-CZ" sz="1200" dirty="0" smtClean="0"/>
              <a:t>Autor: Ing. Stanislava Kolářová</a:t>
            </a:r>
          </a:p>
          <a:p>
            <a:pPr>
              <a:lnSpc>
                <a:spcPct val="80000"/>
              </a:lnSpc>
              <a:buFontTx/>
              <a:buNone/>
            </a:pPr>
            <a:endParaRPr lang="cs-CZ" sz="1200" dirty="0" smtClean="0"/>
          </a:p>
          <a:p>
            <a:pPr>
              <a:lnSpc>
                <a:spcPct val="80000"/>
              </a:lnSpc>
              <a:buFontTx/>
              <a:buNone/>
            </a:pPr>
            <a:r>
              <a:rPr lang="cs-CZ" sz="1200" dirty="0" smtClean="0"/>
              <a:t>Vzdělávací oblast/Předmět/Téma: ČLOVĚK A PŘÍRODA / CHEMIE / </a:t>
            </a:r>
            <a:r>
              <a:rPr lang="cs-CZ" sz="1200" dirty="0" err="1" smtClean="0"/>
              <a:t>CHEMIE</a:t>
            </a:r>
            <a:r>
              <a:rPr lang="cs-CZ" sz="1200" dirty="0" smtClean="0"/>
              <a:t> SLOUŽÍ I OHROŽUJE</a:t>
            </a:r>
          </a:p>
          <a:p>
            <a:pPr>
              <a:lnSpc>
                <a:spcPct val="80000"/>
              </a:lnSpc>
              <a:buFontTx/>
              <a:buNone/>
            </a:pPr>
            <a:endParaRPr lang="cs-CZ" sz="1200" dirty="0" smtClean="0"/>
          </a:p>
          <a:p>
            <a:pPr>
              <a:lnSpc>
                <a:spcPct val="80000"/>
              </a:lnSpc>
              <a:buFontTx/>
              <a:buNone/>
            </a:pPr>
            <a:r>
              <a:rPr lang="cs-CZ" sz="1200" dirty="0" smtClean="0"/>
              <a:t>Druh učebního materiálu: PREZENTACE</a:t>
            </a:r>
          </a:p>
          <a:p>
            <a:pPr>
              <a:lnSpc>
                <a:spcPct val="80000"/>
              </a:lnSpc>
              <a:buFontTx/>
              <a:buNone/>
            </a:pPr>
            <a:endParaRPr lang="cs-CZ" sz="1200" dirty="0" smtClean="0"/>
          </a:p>
          <a:p>
            <a:pPr>
              <a:lnSpc>
                <a:spcPct val="80000"/>
              </a:lnSpc>
              <a:buFontTx/>
              <a:buNone/>
            </a:pPr>
            <a:r>
              <a:rPr lang="cs-CZ" sz="1200" dirty="0" smtClean="0"/>
              <a:t>Metodický list:	 NE</a:t>
            </a:r>
          </a:p>
          <a:p>
            <a:pPr>
              <a:lnSpc>
                <a:spcPct val="80000"/>
              </a:lnSpc>
              <a:buFontTx/>
              <a:buNone/>
            </a:pPr>
            <a:endParaRPr lang="cs-CZ" sz="1200" dirty="0" smtClean="0"/>
          </a:p>
          <a:p>
            <a:pPr>
              <a:lnSpc>
                <a:spcPct val="80000"/>
              </a:lnSpc>
              <a:buFontTx/>
              <a:buNone/>
            </a:pPr>
            <a:r>
              <a:rPr lang="cs-CZ" sz="1200" dirty="0" smtClean="0"/>
              <a:t>Anotace: Formou prezentace seznámení s pojmem chemizace . Zamyšlení nad významem chemizace v současné době, zařazení chemického průmyslu , seznámení s významnými chemickými výrobami a fázemi chemické výroby. Prezentace slouží jako podklad pro zápis nově probírané látky do sešitu.</a:t>
            </a:r>
          </a:p>
          <a:p>
            <a:pPr>
              <a:lnSpc>
                <a:spcPct val="80000"/>
              </a:lnSpc>
              <a:buFontTx/>
              <a:buNone/>
            </a:pPr>
            <a:endParaRPr lang="cs-CZ" sz="1200" dirty="0" smtClean="0"/>
          </a:p>
          <a:p>
            <a:pPr>
              <a:lnSpc>
                <a:spcPct val="80000"/>
              </a:lnSpc>
              <a:buFontTx/>
              <a:buNone/>
            </a:pPr>
            <a:r>
              <a:rPr lang="cs-CZ" sz="1200" dirty="0" smtClean="0"/>
              <a:t>Ověřeno ve třídě: 9. A</a:t>
            </a:r>
          </a:p>
          <a:p>
            <a:pPr>
              <a:lnSpc>
                <a:spcPct val="80000"/>
              </a:lnSpc>
              <a:buFontTx/>
              <a:buNone/>
            </a:pPr>
            <a:endParaRPr lang="cs-CZ" sz="1200" dirty="0" smtClean="0">
              <a:solidFill>
                <a:schemeClr val="accent2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cs-CZ" sz="1200" dirty="0" smtClean="0"/>
              <a:t>Datum ověření: 25.5. 2012</a:t>
            </a:r>
          </a:p>
          <a:p>
            <a:pPr>
              <a:lnSpc>
                <a:spcPct val="80000"/>
              </a:lnSpc>
              <a:buFontTx/>
              <a:buNone/>
            </a:pPr>
            <a:endParaRPr lang="cs-CZ" sz="1200" dirty="0" smtClean="0"/>
          </a:p>
          <a:p>
            <a:pPr>
              <a:lnSpc>
                <a:spcPct val="80000"/>
              </a:lnSpc>
              <a:buFontTx/>
              <a:buNone/>
            </a:pPr>
            <a:r>
              <a:rPr lang="cs-CZ" sz="1200" dirty="0" smtClean="0"/>
              <a:t>Prohlášení: Prohlašuji, že při tvorbě výukového materiálu jsem respektoval(a) všeobecně užívané právní a morální zvyklosti, autorská a jiná práva třetích osob, zejména práva duševního vlastnictví (např. práva k obchodní firmě, autorská práva k software, k filmovým, hudebníma fotografickým dílům nebo práva k ochranným známkám)dle zákona 121/2000 Sb. (autorský zákon). Nesu veškerou právní odpovědnost za obsah a původ svého díla. Prohlašuji dále, že výše uvedený materiál jsem ověřil(a) ve výuce a provedl(a) o tom zápis do TK.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cs-CZ" sz="1200" dirty="0" smtClean="0"/>
              <a:t>Dávám souhlas, aby moje dílo bylo dáno k dispozici veřejnosti k účelům volného užití (§30 odst. 1 zákona 121/2000 Sb.), tj. </a:t>
            </a:r>
            <a:r>
              <a:rPr lang="cs-CZ" sz="1200" dirty="0" smtClean="0"/>
              <a:t>že                 </a:t>
            </a:r>
            <a:r>
              <a:rPr lang="cs-CZ" sz="1200" dirty="0" smtClean="0"/>
              <a:t>k uvedeným účelům může být kýmkoliv zveřejňováno, používáno, upravováno a uchováváno.</a:t>
            </a:r>
          </a:p>
          <a:p>
            <a:pPr>
              <a:lnSpc>
                <a:spcPct val="80000"/>
              </a:lnSpc>
              <a:buFontTx/>
              <a:buNone/>
            </a:pPr>
            <a:endParaRPr lang="cs-CZ" sz="1200" dirty="0" smtClean="0"/>
          </a:p>
          <a:p>
            <a:pPr>
              <a:lnSpc>
                <a:spcPct val="80000"/>
              </a:lnSpc>
              <a:buFontTx/>
              <a:buNone/>
            </a:pPr>
            <a:r>
              <a:rPr lang="cs-CZ" sz="1200" dirty="0" smtClean="0"/>
              <a:t>Datum:	 25.5. 2012 		Podpis: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cs-CZ" sz="1200" dirty="0" smtClean="0"/>
              <a:t> </a:t>
            </a:r>
          </a:p>
          <a:p>
            <a:pPr>
              <a:lnSpc>
                <a:spcPct val="80000"/>
              </a:lnSpc>
              <a:buFontTx/>
              <a:buNone/>
            </a:pPr>
            <a:endParaRPr lang="cs-CZ" sz="1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mtClean="0"/>
              <a:t>Chemické výroby</a:t>
            </a:r>
            <a:br>
              <a:rPr lang="cs-CZ" smtClean="0"/>
            </a:br>
            <a:endParaRPr lang="cs-CZ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cs-CZ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chemizace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chemizace je stále rostoucí využívání výrobků chemického průmyslu a chemických metod ve všech oblastech národního hospodářství, v různých vědních oborech </a:t>
            </a:r>
            <a:r>
              <a:rPr lang="cs-CZ" dirty="0" smtClean="0"/>
              <a:t>                    a </a:t>
            </a:r>
            <a:r>
              <a:rPr lang="cs-CZ" dirty="0" smtClean="0"/>
              <a:t>v běžném životě</a:t>
            </a:r>
          </a:p>
          <a:p>
            <a:endParaRPr lang="cs-CZ" dirty="0" smtClean="0"/>
          </a:p>
          <a:p>
            <a:r>
              <a:rPr lang="cs-CZ" i="1" dirty="0" smtClean="0">
                <a:solidFill>
                  <a:srgbClr val="FF0000"/>
                </a:solidFill>
              </a:rPr>
              <a:t>jaké předměty bychom kolem sebe </a:t>
            </a:r>
            <a:r>
              <a:rPr lang="cs-CZ" i="1" dirty="0" smtClean="0">
                <a:solidFill>
                  <a:srgbClr val="FF0000"/>
                </a:solidFill>
              </a:rPr>
              <a:t>měli, </a:t>
            </a:r>
            <a:r>
              <a:rPr lang="cs-CZ" i="1" dirty="0" smtClean="0">
                <a:solidFill>
                  <a:srgbClr val="FF0000"/>
                </a:solidFill>
              </a:rPr>
              <a:t>pokud by </a:t>
            </a:r>
            <a:r>
              <a:rPr lang="cs-CZ" i="1" dirty="0" smtClean="0">
                <a:solidFill>
                  <a:srgbClr val="FF0000"/>
                </a:solidFill>
              </a:rPr>
              <a:t>zmizelo </a:t>
            </a:r>
            <a:r>
              <a:rPr lang="cs-CZ" i="1" dirty="0" smtClean="0">
                <a:solidFill>
                  <a:srgbClr val="FF0000"/>
                </a:solidFill>
              </a:rPr>
              <a:t>vše vyrobené za použití chemie?</a:t>
            </a:r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0" y="0"/>
            <a:ext cx="3810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solidFill>
                  <a:srgbClr val="FF0000"/>
                </a:solidFill>
                <a:latin typeface="Franklin Gothic Book"/>
              </a:rPr>
              <a:t>ZÁPIS DO SEŠITU: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PRŮMYSL V </a:t>
            </a:r>
            <a:r>
              <a:rPr lang="cs-CZ" dirty="0" err="1" smtClean="0"/>
              <a:t>čr</a:t>
            </a:r>
            <a:endParaRPr lang="cs-CZ" dirty="0"/>
          </a:p>
        </p:txBody>
      </p:sp>
      <p:sp>
        <p:nvSpPr>
          <p:cNvPr id="1638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C</a:t>
            </a:r>
            <a:r>
              <a:rPr lang="cs-CZ" dirty="0" smtClean="0"/>
              <a:t>hemický </a:t>
            </a:r>
            <a:r>
              <a:rPr lang="cs-CZ" dirty="0" smtClean="0"/>
              <a:t>průmysl je spolu s průmyslem strojírenským, potravinářským a hutnickým významnou součástí průmyslu v ČR. </a:t>
            </a:r>
          </a:p>
          <a:p>
            <a:r>
              <a:rPr lang="cs-CZ" dirty="0" smtClean="0"/>
              <a:t>Další významná odvětví jsou průmysl energetický, stavební a </a:t>
            </a:r>
            <a:r>
              <a:rPr lang="cs-CZ" dirty="0" smtClean="0"/>
              <a:t>spotřební.</a:t>
            </a:r>
            <a:endParaRPr lang="cs-CZ" dirty="0" smtClean="0"/>
          </a:p>
          <a:p>
            <a:r>
              <a:rPr lang="cs-CZ" dirty="0" smtClean="0"/>
              <a:t>M</a:t>
            </a:r>
            <a:r>
              <a:rPr lang="cs-CZ" dirty="0" smtClean="0"/>
              <a:t>éně </a:t>
            </a:r>
            <a:r>
              <a:rPr lang="cs-CZ" dirty="0" smtClean="0"/>
              <a:t>významná odvětví jsou zbrojní průmysl a sklářství (které ovšem má v ČR dlouhou tradici).</a:t>
            </a:r>
          </a:p>
          <a:p>
            <a:r>
              <a:rPr lang="cs-CZ" dirty="0" smtClean="0"/>
              <a:t> Průmysl tvoří 35% českého hospodářství.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741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Průmysl je významným odvětvím světového hospodářství. Průmyslové výrobky využívá člověk k práci, v domácnosti i ve volném čase. Průmysl velmi rychle zavádí do výroby vědecké objevy a technické vynálezy. Nové výrobky tak stále více ulehčují lidem život.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Dělení průmyslu</a:t>
            </a:r>
            <a:endParaRPr lang="cs-CZ" dirty="0"/>
          </a:p>
        </p:txBody>
      </p:sp>
      <p:sp>
        <p:nvSpPr>
          <p:cNvPr id="1843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r>
              <a:rPr lang="cs-CZ" smtClean="0"/>
              <a:t>Základní dělení:</a:t>
            </a:r>
          </a:p>
          <a:p>
            <a:r>
              <a:rPr lang="cs-CZ" smtClean="0"/>
              <a:t>těžební průmysl</a:t>
            </a:r>
          </a:p>
          <a:p>
            <a:r>
              <a:rPr lang="cs-CZ" smtClean="0"/>
              <a:t>zpracovatelský průmysl</a:t>
            </a:r>
          </a:p>
          <a:p>
            <a:endParaRPr lang="cs-CZ" smtClean="0"/>
          </a:p>
          <a:p>
            <a:pPr>
              <a:buFont typeface="Wingdings 2" pitchFamily="18" charset="2"/>
              <a:buNone/>
            </a:pPr>
            <a:r>
              <a:rPr lang="cs-CZ" smtClean="0"/>
              <a:t>další dělení:</a:t>
            </a:r>
          </a:p>
          <a:p>
            <a:r>
              <a:rPr lang="cs-CZ" smtClean="0"/>
              <a:t>těžký průmysl</a:t>
            </a:r>
          </a:p>
          <a:p>
            <a:r>
              <a:rPr lang="cs-CZ" smtClean="0"/>
              <a:t>lehký průmysl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945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r>
              <a:rPr lang="cs-CZ" smtClean="0"/>
              <a:t>Základní dělení</a:t>
            </a:r>
          </a:p>
          <a:p>
            <a:r>
              <a:rPr lang="cs-CZ" smtClean="0"/>
              <a:t>těžební průmysl - těžba surovin a paliv</a:t>
            </a:r>
          </a:p>
          <a:p>
            <a:endParaRPr lang="cs-CZ" smtClean="0"/>
          </a:p>
          <a:p>
            <a:r>
              <a:rPr lang="cs-CZ" smtClean="0"/>
              <a:t>zpracovatelský průmysl - zpracování surovin získaných těžebním průmyslem nebo surovin, které získává zemědělství</a:t>
            </a:r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Jiné dělení: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>
          <a:xfrm>
            <a:off x="0" y="981075"/>
            <a:ext cx="9144000" cy="5876925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cs-CZ" sz="3000" b="1" dirty="0" smtClean="0"/>
              <a:t>těžký průmysl </a:t>
            </a:r>
            <a:r>
              <a:rPr lang="cs-CZ" sz="3000" dirty="0" smtClean="0"/>
              <a:t>- převážně výrobní prostředky </a:t>
            </a:r>
          </a:p>
          <a:p>
            <a:r>
              <a:rPr lang="cs-CZ" sz="3000" dirty="0" smtClean="0"/>
              <a:t>strojírenství a obrábění kovů</a:t>
            </a:r>
          </a:p>
          <a:p>
            <a:r>
              <a:rPr lang="cs-CZ" sz="3000" dirty="0" smtClean="0"/>
              <a:t>elektrotechnický průmysl</a:t>
            </a:r>
          </a:p>
          <a:p>
            <a:r>
              <a:rPr lang="cs-CZ" sz="3000" dirty="0" smtClean="0"/>
              <a:t>hutnictví železa a neželezných kovů</a:t>
            </a:r>
          </a:p>
          <a:p>
            <a:r>
              <a:rPr lang="cs-CZ" sz="3000" dirty="0" smtClean="0"/>
              <a:t>těžební průmysl - těžba paliv a rud</a:t>
            </a:r>
          </a:p>
          <a:p>
            <a:r>
              <a:rPr lang="cs-CZ" sz="3000" dirty="0" err="1" smtClean="0"/>
              <a:t>elektroenergetika</a:t>
            </a:r>
            <a:r>
              <a:rPr lang="cs-CZ" sz="3000" dirty="0" smtClean="0"/>
              <a:t> - výroba elektrické energie </a:t>
            </a:r>
            <a:r>
              <a:rPr lang="cs-CZ" sz="3000" dirty="0" smtClean="0"/>
              <a:t>                         a </a:t>
            </a:r>
            <a:r>
              <a:rPr lang="cs-CZ" sz="3000" dirty="0" smtClean="0"/>
              <a:t>technologického tepla</a:t>
            </a:r>
          </a:p>
          <a:p>
            <a:r>
              <a:rPr lang="cs-CZ" sz="3000" dirty="0" smtClean="0"/>
              <a:t>chemický průmysl a petrochemie - rafinerie ropy, výroba plastů</a:t>
            </a:r>
          </a:p>
          <a:p>
            <a:r>
              <a:rPr lang="cs-CZ" sz="3000" dirty="0" smtClean="0"/>
              <a:t>farmaceutický průmysl</a:t>
            </a:r>
          </a:p>
          <a:p>
            <a:r>
              <a:rPr lang="cs-CZ" sz="3000" dirty="0" smtClean="0"/>
              <a:t>průmysl stavebních hmot</a:t>
            </a:r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484313"/>
            <a:ext cx="9144000" cy="4525962"/>
          </a:xfrm>
        </p:spPr>
        <p:txBody>
          <a:bodyPr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b="1" dirty="0" smtClean="0"/>
              <a:t>lehký průmysl </a:t>
            </a:r>
            <a:r>
              <a:rPr lang="cs-CZ" dirty="0" smtClean="0"/>
              <a:t>- vyrábí převážně spotřební předměty - také někdy nazývaný spotřební průmysl 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/>
              <a:t>potravinářský průmysl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/>
              <a:t>oděvní průmysl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/>
              <a:t>obuvnický průmysl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/>
              <a:t>kožedělný průmysl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/>
              <a:t>nábytkářský průmysl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/>
              <a:t>papírenský a polygrafický průmysl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/>
              <a:t>… apod.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významné chemické výroby: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554163"/>
            <a:ext cx="9144000" cy="5303837"/>
          </a:xfrm>
        </p:spPr>
        <p:txBody>
          <a:bodyPr>
            <a:normAutofit lnSpcReduction="10000"/>
          </a:bodyPr>
          <a:lstStyle/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sz="3000" dirty="0" smtClean="0"/>
              <a:t>získávání pitné a užitkové vody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sz="3000" dirty="0" smtClean="0"/>
              <a:t>výroba technických plynů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sz="3000" dirty="0" smtClean="0"/>
              <a:t>výroba chemikálií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sz="3000" dirty="0" smtClean="0"/>
              <a:t>výroba a zpracování kovů, </a:t>
            </a: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3000" dirty="0" smtClean="0"/>
              <a:t>	nekovových materiálů, plastů </a:t>
            </a: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3000" dirty="0" smtClean="0"/>
              <a:t>	a syntetických vláken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sz="3000" dirty="0" smtClean="0"/>
              <a:t>využití a zpracování ropy, uhlí, </a:t>
            </a: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3000" dirty="0" smtClean="0"/>
              <a:t>	zemního plynu a dřeva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sz="3000" dirty="0" smtClean="0"/>
              <a:t>využití v potravinářském </a:t>
            </a: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3000" dirty="0" smtClean="0"/>
              <a:t>	a farmaceutickém průmyslu</a:t>
            </a:r>
            <a:endParaRPr lang="cs-CZ" sz="3000" dirty="0"/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5508625" y="1916113"/>
            <a:ext cx="3635375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solidFill>
                  <a:srgbClr val="FF0000"/>
                </a:solidFill>
                <a:latin typeface="Franklin Gothic Book"/>
              </a:rPr>
              <a:t>ÚKOL:</a:t>
            </a:r>
          </a:p>
          <a:p>
            <a:r>
              <a:rPr lang="cs-CZ" sz="3200">
                <a:solidFill>
                  <a:srgbClr val="FF0000"/>
                </a:solidFill>
                <a:latin typeface="Franklin Gothic Book"/>
              </a:rPr>
              <a:t>uveď konkrétní příklady technických plynů, chemikálií, kovů, nekovů, plastů, potravin a léčiv vyráběných pomocí chemie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fáze Chemické výroby – VÝROBA OCELI</a:t>
            </a:r>
            <a:br>
              <a:rPr lang="cs-CZ" dirty="0" smtClean="0"/>
            </a:br>
            <a:endParaRPr lang="cs-CZ" dirty="0" smtClean="0"/>
          </a:p>
        </p:txBody>
      </p:sp>
      <p:sp>
        <p:nvSpPr>
          <p:cNvPr id="23554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1554163"/>
            <a:ext cx="8686800" cy="5303837"/>
          </a:xfrm>
        </p:spPr>
        <p:txBody>
          <a:bodyPr/>
          <a:lstStyle/>
          <a:p>
            <a:pPr marL="812800" indent="-812800">
              <a:lnSpc>
                <a:spcPct val="90000"/>
              </a:lnSpc>
              <a:buFontTx/>
              <a:buNone/>
            </a:pPr>
            <a:r>
              <a:rPr lang="cs-CZ" smtClean="0"/>
              <a:t>1. těžba a úprava surovin</a:t>
            </a:r>
          </a:p>
          <a:p>
            <a:pPr marL="812800" indent="-812800">
              <a:lnSpc>
                <a:spcPct val="90000"/>
              </a:lnSpc>
            </a:pPr>
            <a:r>
              <a:rPr lang="cs-CZ" smtClean="0"/>
              <a:t>čištění, třídění – flotace, elektromagnet, drcení, zapékání, vysoušení</a:t>
            </a:r>
          </a:p>
          <a:p>
            <a:pPr marL="812800" indent="-812800">
              <a:lnSpc>
                <a:spcPct val="90000"/>
              </a:lnSpc>
              <a:buFont typeface="Wingdings 2" pitchFamily="18" charset="2"/>
              <a:buNone/>
            </a:pPr>
            <a:endParaRPr lang="cs-CZ" smtClean="0"/>
          </a:p>
          <a:p>
            <a:pPr marL="812800" indent="-812800">
              <a:lnSpc>
                <a:spcPct val="90000"/>
              </a:lnSpc>
              <a:buFontTx/>
              <a:buNone/>
            </a:pPr>
            <a:r>
              <a:rPr lang="cs-CZ" smtClean="0"/>
              <a:t>2. fáze chemických přeměn</a:t>
            </a:r>
          </a:p>
          <a:p>
            <a:pPr marL="812800" indent="-812800">
              <a:lnSpc>
                <a:spcPct val="90000"/>
              </a:lnSpc>
            </a:pPr>
            <a:r>
              <a:rPr lang="cs-CZ" smtClean="0"/>
              <a:t>probíhá chemická reakce</a:t>
            </a:r>
          </a:p>
          <a:p>
            <a:pPr marL="812800" indent="-812800">
              <a:lnSpc>
                <a:spcPct val="90000"/>
              </a:lnSpc>
              <a:buFont typeface="Wingdings 2" pitchFamily="18" charset="2"/>
              <a:buNone/>
            </a:pPr>
            <a:endParaRPr lang="cs-CZ" smtClean="0"/>
          </a:p>
          <a:p>
            <a:pPr marL="812800" indent="-812800">
              <a:lnSpc>
                <a:spcPct val="90000"/>
              </a:lnSpc>
              <a:buFontTx/>
              <a:buNone/>
            </a:pPr>
            <a:r>
              <a:rPr lang="cs-CZ" smtClean="0"/>
              <a:t>3. úprava produktu</a:t>
            </a:r>
          </a:p>
          <a:p>
            <a:pPr marL="812800" indent="-812800">
              <a:lnSpc>
                <a:spcPct val="90000"/>
              </a:lnSpc>
            </a:pPr>
            <a:r>
              <a:rPr lang="cs-CZ" smtClean="0"/>
              <a:t>např. při výrobě oceli - legování, tvarování atd.</a:t>
            </a:r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0" y="0"/>
            <a:ext cx="3810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solidFill>
                  <a:srgbClr val="FF0000"/>
                </a:solidFill>
                <a:latin typeface="Franklin Gothic Book"/>
              </a:rPr>
              <a:t>ZÁPIS DO SEŠITU: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rgbClr val="FF0000"/>
                </a:solidFill>
              </a:rPr>
              <a:t>ŘEŠENÍ ÚKOLU – příklady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4578" name="Zástupný symbol pro obsah 2"/>
          <p:cNvSpPr>
            <a:spLocks noGrp="1"/>
          </p:cNvSpPr>
          <p:nvPr>
            <p:ph idx="1"/>
          </p:nvPr>
        </p:nvSpPr>
        <p:spPr>
          <a:xfrm>
            <a:off x="0" y="1554163"/>
            <a:ext cx="9467850" cy="5303837"/>
          </a:xfrm>
        </p:spPr>
        <p:txBody>
          <a:bodyPr/>
          <a:lstStyle/>
          <a:p>
            <a:r>
              <a:rPr lang="cs-CZ" sz="2800" smtClean="0"/>
              <a:t>technické plyny - KYSLÍK, DUSÍK, VODÍK, CHLOR</a:t>
            </a:r>
          </a:p>
          <a:p>
            <a:r>
              <a:rPr lang="cs-CZ" sz="2800" smtClean="0"/>
              <a:t>chemikálie-KYSELINY, HYDROXIDY, SOLI, ALKOHOLY</a:t>
            </a:r>
          </a:p>
          <a:p>
            <a:r>
              <a:rPr lang="cs-CZ" sz="2800" smtClean="0"/>
              <a:t>kovy - SUROVÉ ŽELEZO, OCEL, HLINÍK</a:t>
            </a:r>
          </a:p>
          <a:p>
            <a:pPr>
              <a:buFont typeface="Wingdings 2" pitchFamily="18" charset="2"/>
              <a:buNone/>
            </a:pPr>
            <a:r>
              <a:rPr lang="cs-CZ" sz="2800" smtClean="0"/>
              <a:t>	nekovové materiály-SKLO, KERAMIKA, STAVEBNÍ M.</a:t>
            </a:r>
          </a:p>
          <a:p>
            <a:pPr>
              <a:buFont typeface="Wingdings 2" pitchFamily="18" charset="2"/>
              <a:buNone/>
            </a:pPr>
            <a:r>
              <a:rPr lang="cs-CZ" sz="2800" smtClean="0"/>
              <a:t>	plasty – PP, PE, PVC, PES</a:t>
            </a:r>
          </a:p>
          <a:p>
            <a:pPr>
              <a:buFont typeface="Wingdings 2" pitchFamily="18" charset="2"/>
              <a:buNone/>
            </a:pPr>
            <a:r>
              <a:rPr lang="cs-CZ" sz="2800" smtClean="0"/>
              <a:t>	syntetická vlákna – PES, POLYAMIDOVÁ VLÁKNA</a:t>
            </a:r>
          </a:p>
          <a:p>
            <a:r>
              <a:rPr lang="cs-CZ" sz="2800" smtClean="0"/>
              <a:t>potravinářství – VÍNO, PIVO, OCET, KONZERVANTY</a:t>
            </a:r>
          </a:p>
          <a:p>
            <a:r>
              <a:rPr lang="cs-CZ" sz="2800" smtClean="0"/>
              <a:t>léčiva – ACYLPIRIN, ASPIRIN,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22531" name="Zástupný symbol pro obsah 2"/>
          <p:cNvSpPr>
            <a:spLocks noGrp="1"/>
          </p:cNvSpPr>
          <p:nvPr>
            <p:ph idx="1"/>
          </p:nvPr>
        </p:nvSpPr>
        <p:spPr>
          <a:xfrm>
            <a:off x="250825" y="1457325"/>
            <a:ext cx="8686800" cy="54006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cs-CZ" sz="2200" smtClean="0"/>
              <a:t>Průmysl v Čr (snímky č. 4, 5)</a:t>
            </a:r>
          </a:p>
          <a:p>
            <a:pPr>
              <a:lnSpc>
                <a:spcPct val="80000"/>
              </a:lnSpc>
            </a:pPr>
            <a:r>
              <a:rPr lang="cs-CZ" sz="2200" smtClean="0"/>
              <a:t>In wikipedia: the free encyklopeddia </a:t>
            </a:r>
            <a:r>
              <a:rPr lang="en-US" sz="2200" smtClean="0"/>
              <a:t>[</a:t>
            </a:r>
            <a:r>
              <a:rPr lang="cs-CZ" sz="2200" smtClean="0"/>
              <a:t>online</a:t>
            </a:r>
            <a:r>
              <a:rPr lang="en-US" sz="2200" smtClean="0"/>
              <a:t>]</a:t>
            </a:r>
            <a:r>
              <a:rPr lang="cs-CZ" sz="2200" smtClean="0"/>
              <a:t>. St.Petersburg (Florida): Wikipedia Foundation, 12. 2. 2010, last modifakated on 21. 2. 2012 </a:t>
            </a:r>
            <a:r>
              <a:rPr lang="en-US" sz="2200" smtClean="0"/>
              <a:t>[</a:t>
            </a:r>
            <a:r>
              <a:rPr lang="cs-CZ" sz="2200" smtClean="0"/>
              <a:t>cit.23.5.2012</a:t>
            </a:r>
            <a:r>
              <a:rPr lang="en-US" sz="2200" smtClean="0"/>
              <a:t>]</a:t>
            </a:r>
            <a:r>
              <a:rPr lang="cs-CZ" sz="2200" smtClean="0"/>
              <a:t>. Dostupné z WWW: </a:t>
            </a:r>
            <a:r>
              <a:rPr lang="cs-CZ" sz="2200" smtClean="0">
                <a:hlinkClick r:id="rId2"/>
              </a:rPr>
              <a:t>http://cs.wikipedia.org/wiki/Průmysl_v_Česku</a:t>
            </a:r>
            <a:endParaRPr lang="cs-CZ" sz="2200" smtClean="0"/>
          </a:p>
          <a:p>
            <a:pPr>
              <a:lnSpc>
                <a:spcPct val="80000"/>
              </a:lnSpc>
            </a:pPr>
            <a:endParaRPr lang="cs-CZ" sz="800" smtClean="0"/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cs-CZ" sz="2200" smtClean="0"/>
              <a:t>Průmysl (snímky č. 6 - 9)</a:t>
            </a:r>
          </a:p>
          <a:p>
            <a:pPr>
              <a:lnSpc>
                <a:spcPct val="80000"/>
              </a:lnSpc>
            </a:pPr>
            <a:r>
              <a:rPr lang="cs-CZ" sz="2200" smtClean="0"/>
              <a:t>In wikipedia: the free encyklopeddia </a:t>
            </a:r>
            <a:r>
              <a:rPr lang="en-US" sz="2200" smtClean="0"/>
              <a:t>[</a:t>
            </a:r>
            <a:r>
              <a:rPr lang="cs-CZ" sz="2200" smtClean="0"/>
              <a:t>online</a:t>
            </a:r>
            <a:r>
              <a:rPr lang="en-US" sz="2200" smtClean="0"/>
              <a:t>]</a:t>
            </a:r>
            <a:r>
              <a:rPr lang="cs-CZ" sz="2200" smtClean="0"/>
              <a:t>. St.Petersburg (Florida): Wikipedia Foundation, 14. 11. 2005, last modifakated on  11. 5. 2012 </a:t>
            </a:r>
            <a:r>
              <a:rPr lang="en-US" sz="2200" smtClean="0"/>
              <a:t>[</a:t>
            </a:r>
            <a:r>
              <a:rPr lang="cs-CZ" sz="2200" smtClean="0"/>
              <a:t>cit.23.5.2012</a:t>
            </a:r>
            <a:r>
              <a:rPr lang="en-US" sz="2200" smtClean="0"/>
              <a:t>]</a:t>
            </a:r>
            <a:r>
              <a:rPr lang="cs-CZ" sz="2200" smtClean="0"/>
              <a:t>.Dostupné z WWW: </a:t>
            </a:r>
            <a:r>
              <a:rPr lang="cs-CZ" sz="2200" smtClean="0">
                <a:hlinkClick r:id="rId3"/>
              </a:rPr>
              <a:t>http://cs.wikipedia.org/wiki/Průmysl</a:t>
            </a:r>
            <a:endParaRPr lang="cs-CZ" sz="2200" smtClean="0"/>
          </a:p>
          <a:p>
            <a:pPr>
              <a:lnSpc>
                <a:spcPct val="80000"/>
              </a:lnSpc>
            </a:pPr>
            <a:endParaRPr lang="cs-CZ" sz="900" smtClean="0"/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cs-CZ" sz="2200" smtClean="0"/>
              <a:t>chemizace (snímek č. 4)</a:t>
            </a:r>
          </a:p>
          <a:p>
            <a:pPr>
              <a:lnSpc>
                <a:spcPct val="80000"/>
              </a:lnSpc>
            </a:pPr>
            <a:r>
              <a:rPr lang="cs-CZ" sz="2200" smtClean="0"/>
              <a:t>Beneš.P, Pumpr V., Banýr J. </a:t>
            </a:r>
            <a:r>
              <a:rPr lang="cs-CZ" sz="2200" i="1" smtClean="0"/>
              <a:t>Základy chemie 2.díl pro 2. stupeň základní školy, nižší ročníky víceletých gymnázií a střední školy. </a:t>
            </a:r>
            <a:r>
              <a:rPr lang="cs-CZ" sz="2200" smtClean="0"/>
              <a:t>Praha: Fortuna, 1999. 96 s. ISBN 80-7168-312-4 </a:t>
            </a:r>
          </a:p>
          <a:p>
            <a:pPr>
              <a:lnSpc>
                <a:spcPct val="80000"/>
              </a:lnSpc>
            </a:pPr>
            <a:endParaRPr lang="cs-CZ" sz="800" smtClean="0"/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cs-CZ" sz="2200" smtClean="0"/>
              <a:t>Autorem materiálu a všech jeho částí, není-li uvedeno jinak, je Ing. Stanislava Kolářová.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esta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22</TotalTime>
  <Words>589</Words>
  <Application>Microsoft Office PowerPoint</Application>
  <PresentationFormat>Předvádění na obrazovce (4:3)</PresentationFormat>
  <Paragraphs>109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Cesta</vt:lpstr>
      <vt:lpstr>   Základní škola Ústí nad Labem, Anežky České 702/17, příspěvková organizace   Číslo projektu: CZ.1.07/1.4.00/21.2887     Název projektu: „Učíme lépe a moderněji“  OP VK 1.4                   Výukový materiál</vt:lpstr>
      <vt:lpstr>Chemické výroby </vt:lpstr>
      <vt:lpstr>chemizace</vt:lpstr>
      <vt:lpstr>PRŮMYSL V čr</vt:lpstr>
      <vt:lpstr>Snímek 5</vt:lpstr>
      <vt:lpstr>Dělení průmyslu</vt:lpstr>
      <vt:lpstr>Snímek 7</vt:lpstr>
      <vt:lpstr>Jiné dělení: </vt:lpstr>
      <vt:lpstr>Snímek 9</vt:lpstr>
      <vt:lpstr>významné chemické výroby:</vt:lpstr>
      <vt:lpstr>fáze Chemické výroby – VÝROBA OCELI </vt:lpstr>
      <vt:lpstr>ŘEŠENÍ ÚKOLU – příklady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test</dc:creator>
  <cp:lastModifiedBy>Dum</cp:lastModifiedBy>
  <cp:revision>6</cp:revision>
  <dcterms:created xsi:type="dcterms:W3CDTF">2012-05-19T18:21:06Z</dcterms:created>
  <dcterms:modified xsi:type="dcterms:W3CDTF">2012-06-20T20:59:08Z</dcterms:modified>
</cp:coreProperties>
</file>