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037FF34-CEDA-4D32-8C88-30E907AC1A5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2AA8B96-4CCF-4D8C-8982-5005E6A51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VY_42_INOVACE_31_1_Riskuj </a:t>
            </a:r>
            <a:r>
              <a:rPr lang="cs-CZ" sz="1700" dirty="0" smtClean="0"/>
              <a:t>– geometrie – 6.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9263" indent="-44926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</a:t>
            </a:r>
            <a:r>
              <a:rPr lang="cs-CZ" sz="1700" dirty="0" smtClean="0"/>
              <a:t>Riskuj opakování </a:t>
            </a:r>
            <a:r>
              <a:rPr lang="cs-CZ" sz="1700" dirty="0" smtClean="0"/>
              <a:t>učiva 6.ročníku. Žáci se rozdělí na dvě </a:t>
            </a:r>
            <a:r>
              <a:rPr lang="cs-CZ" sz="1700" dirty="0" smtClean="0"/>
              <a:t>skupiny a skupiny si střídavě volí jednotlivé otázky. Odpoví-li správně, získávají odpovídající počet bodů, odpoví-li špatně, ztrá</a:t>
            </a:r>
            <a:r>
              <a:rPr lang="cs-CZ" sz="1700" dirty="0" smtClean="0"/>
              <a:t>cí odpovídající počet bodů. Vítězí skupina s větším počtem bodů.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19.6.2012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19.6.2012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Geometrie v rovině a v prostoru</a:t>
            </a:r>
          </a:p>
          <a:p>
            <a:r>
              <a:rPr lang="cs-CZ" dirty="0" smtClean="0"/>
              <a:t>Opakování – 6. </a:t>
            </a:r>
            <a:r>
              <a:rPr lang="cs-CZ" dirty="0" smtClean="0"/>
              <a:t>ročník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/>
          </p:cNvPr>
          <p:cNvSpPr/>
          <p:nvPr/>
        </p:nvSpPr>
        <p:spPr>
          <a:xfrm>
            <a:off x="2699792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5" name="Tlačítko akce: Vlastní 4">
            <a:hlinkClick r:id="rId3" action="ppaction://hlinksldjump" highlightClick="1"/>
          </p:cNvPr>
          <p:cNvSpPr/>
          <p:nvPr/>
        </p:nvSpPr>
        <p:spPr>
          <a:xfrm>
            <a:off x="4283968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5868144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7" name="Tlačítko akce: Vlastní 6">
            <a:hlinkClick r:id="rId5" action="ppaction://hlinksldjump" highlightClick="1"/>
          </p:cNvPr>
          <p:cNvSpPr/>
          <p:nvPr/>
        </p:nvSpPr>
        <p:spPr>
          <a:xfrm>
            <a:off x="7452320" y="1340768"/>
            <a:ext cx="1512168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8" name="Tlačítko akce: Vlastní 7">
            <a:hlinkClick r:id="rId6" action="ppaction://hlinksldjump" highlightClick="1"/>
          </p:cNvPr>
          <p:cNvSpPr/>
          <p:nvPr/>
        </p:nvSpPr>
        <p:spPr>
          <a:xfrm>
            <a:off x="2699792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4283968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5868144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7452320" y="2458592"/>
            <a:ext cx="1512168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2699792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3" name="Tlačítko akce: Vlastní 12">
            <a:hlinkClick r:id="rId11" action="ppaction://hlinksldjump" highlightClick="1"/>
          </p:cNvPr>
          <p:cNvSpPr/>
          <p:nvPr/>
        </p:nvSpPr>
        <p:spPr>
          <a:xfrm>
            <a:off x="4283968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4" name="Tlačítko akce: Vlastní 13">
            <a:hlinkClick r:id="rId12" action="ppaction://hlinksldjump" highlightClick="1"/>
          </p:cNvPr>
          <p:cNvSpPr/>
          <p:nvPr/>
        </p:nvSpPr>
        <p:spPr>
          <a:xfrm>
            <a:off x="5868144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5" name="Tlačítko akce: Vlastní 14">
            <a:hlinkClick r:id="rId13" action="ppaction://hlinksldjump" highlightClick="1"/>
          </p:cNvPr>
          <p:cNvSpPr/>
          <p:nvPr/>
        </p:nvSpPr>
        <p:spPr>
          <a:xfrm>
            <a:off x="7452320" y="3573016"/>
            <a:ext cx="1512168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000</a:t>
            </a:r>
            <a:endParaRPr lang="cs-CZ" sz="4000" dirty="0"/>
          </a:p>
        </p:txBody>
      </p:sp>
      <p:sp>
        <p:nvSpPr>
          <p:cNvPr id="16" name="Tlačítko akce: Vlastní 15">
            <a:hlinkClick r:id="rId14" action="ppaction://hlinksldjump" highlightClick="1"/>
          </p:cNvPr>
          <p:cNvSpPr/>
          <p:nvPr/>
        </p:nvSpPr>
        <p:spPr>
          <a:xfrm>
            <a:off x="2699792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1 000</a:t>
            </a:r>
            <a:endParaRPr lang="cs-CZ" sz="4000" dirty="0"/>
          </a:p>
        </p:txBody>
      </p:sp>
      <p:sp>
        <p:nvSpPr>
          <p:cNvPr id="17" name="Tlačítko akce: Vlastní 16">
            <a:hlinkClick r:id="rId15" action="ppaction://hlinksldjump" highlightClick="1"/>
          </p:cNvPr>
          <p:cNvSpPr/>
          <p:nvPr/>
        </p:nvSpPr>
        <p:spPr>
          <a:xfrm>
            <a:off x="4283968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2 000</a:t>
            </a:r>
            <a:endParaRPr lang="cs-CZ" sz="4000" dirty="0"/>
          </a:p>
        </p:txBody>
      </p:sp>
      <p:sp>
        <p:nvSpPr>
          <p:cNvPr id="18" name="Tlačítko akce: Vlastní 17">
            <a:hlinkClick r:id="rId16" action="ppaction://hlinksldjump" highlightClick="1"/>
          </p:cNvPr>
          <p:cNvSpPr/>
          <p:nvPr/>
        </p:nvSpPr>
        <p:spPr>
          <a:xfrm>
            <a:off x="5868144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3 000</a:t>
            </a:r>
            <a:endParaRPr lang="cs-CZ" sz="4000" dirty="0"/>
          </a:p>
        </p:txBody>
      </p:sp>
      <p:sp>
        <p:nvSpPr>
          <p:cNvPr id="19" name="Tlačítko akce: Vlastní 18">
            <a:hlinkClick r:id="rId17" action="ppaction://hlinksldjump" highlightClick="1"/>
          </p:cNvPr>
          <p:cNvSpPr/>
          <p:nvPr/>
        </p:nvSpPr>
        <p:spPr>
          <a:xfrm>
            <a:off x="7452320" y="4690840"/>
            <a:ext cx="1512168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4 000</a:t>
            </a:r>
            <a:endParaRPr lang="cs-CZ" sz="4000" dirty="0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251520" y="1340768"/>
            <a:ext cx="2160240" cy="1042416"/>
          </a:xfrm>
          <a:prstGeom prst="actionButtonBlank">
            <a:avLst/>
          </a:prstGeom>
          <a:solidFill>
            <a:srgbClr val="00B0F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Úhel</a:t>
            </a:r>
            <a:endParaRPr lang="cs-CZ" sz="3200" dirty="0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251520" y="2458592"/>
            <a:ext cx="2160240" cy="1042416"/>
          </a:xfrm>
          <a:prstGeom prst="actionButtonBlank">
            <a:avLst/>
          </a:prstGeom>
          <a:solidFill>
            <a:srgbClr val="00B05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Trojúhelník</a:t>
            </a:r>
            <a:endParaRPr lang="cs-CZ" sz="4000" dirty="0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251520" y="3573016"/>
            <a:ext cx="2160240" cy="1042416"/>
          </a:xfrm>
          <a:prstGeom prst="actionButtonBlank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Osová souměrnost</a:t>
            </a:r>
            <a:endParaRPr lang="cs-CZ" sz="3200" dirty="0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251520" y="4690840"/>
            <a:ext cx="2160240" cy="1042416"/>
          </a:xfrm>
          <a:prstGeom prst="actionButtonBlank">
            <a:avLst/>
          </a:prstGeom>
          <a:solidFill>
            <a:srgbClr val="666699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Kvádr a krychle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3291812" y="201414"/>
            <a:ext cx="256038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RISKUJ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Úhel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 následující úhly.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přímý                pravý	    tupý               ostrý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827584" y="3645024"/>
            <a:ext cx="187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>
            <a:off x="1835696" y="3541853"/>
            <a:ext cx="0" cy="243069"/>
          </a:xfrm>
          <a:custGeom>
            <a:avLst/>
            <a:gdLst>
              <a:gd name="connsiteX0" fmla="*/ 0 w 0"/>
              <a:gd name="connsiteY0" fmla="*/ 0 h 243069"/>
              <a:gd name="connsiteX1" fmla="*/ 0 w 0"/>
              <a:gd name="connsiteY1" fmla="*/ 243069 h 243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43069">
                <a:moveTo>
                  <a:pt x="0" y="0"/>
                </a:moveTo>
                <a:lnTo>
                  <a:pt x="0" y="243069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louk 9"/>
          <p:cNvSpPr/>
          <p:nvPr/>
        </p:nvSpPr>
        <p:spPr>
          <a:xfrm>
            <a:off x="1547728" y="3357056"/>
            <a:ext cx="576000" cy="576000"/>
          </a:xfrm>
          <a:prstGeom prst="arc">
            <a:avLst>
              <a:gd name="adj1" fmla="val 10802771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491880" y="2420888"/>
            <a:ext cx="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3491880" y="3645024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3203848" y="3356992"/>
            <a:ext cx="576000" cy="576000"/>
          </a:xfrm>
          <a:prstGeom prst="arc">
            <a:avLst>
              <a:gd name="adj1" fmla="val 16215604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6" name="Přímá spojovací čára 15"/>
          <p:cNvCxnSpPr/>
          <p:nvPr/>
        </p:nvCxnSpPr>
        <p:spPr>
          <a:xfrm flipH="1">
            <a:off x="5652120" y="3645024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 flipV="1">
            <a:off x="4644008" y="2564904"/>
            <a:ext cx="1008112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7452320" y="3645024"/>
            <a:ext cx="1296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H="1">
            <a:off x="7452320" y="2564904"/>
            <a:ext cx="1296144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>
            <a:off x="5364088" y="3356992"/>
            <a:ext cx="576000" cy="576000"/>
          </a:xfrm>
          <a:prstGeom prst="arc">
            <a:avLst>
              <a:gd name="adj1" fmla="val 13588480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louk 22"/>
          <p:cNvSpPr/>
          <p:nvPr/>
        </p:nvSpPr>
        <p:spPr>
          <a:xfrm>
            <a:off x="7236296" y="3356992"/>
            <a:ext cx="576000" cy="576000"/>
          </a:xfrm>
          <a:prstGeom prst="arc">
            <a:avLst>
              <a:gd name="adj1" fmla="val 18930586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lačítko akce: Dopředu nebo Další 2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Úhel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 se nazývají úhly </a:t>
            </a:r>
            <a:r>
              <a:rPr lang="el-GR" dirty="0" smtClean="0"/>
              <a:t>α</a:t>
            </a:r>
            <a:r>
              <a:rPr lang="cs-CZ" dirty="0" smtClean="0"/>
              <a:t> a </a:t>
            </a:r>
            <a:r>
              <a:rPr lang="el-GR" dirty="0" smtClean="0"/>
              <a:t>β</a:t>
            </a:r>
            <a:r>
              <a:rPr lang="cs-CZ" dirty="0" smtClean="0"/>
              <a:t> a jakou mají vlastnost?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Vrcholové – mají stejnou velikost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3347864" y="3645024"/>
            <a:ext cx="2952328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915816" y="3429000"/>
            <a:ext cx="3456384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4427984" y="3933176"/>
            <a:ext cx="1080000" cy="1080000"/>
          </a:xfrm>
          <a:prstGeom prst="arc">
            <a:avLst>
              <a:gd name="adj1" fmla="val 19318822"/>
              <a:gd name="adj2" fmla="val 115273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louk 12"/>
          <p:cNvSpPr/>
          <p:nvPr/>
        </p:nvSpPr>
        <p:spPr>
          <a:xfrm>
            <a:off x="4355976" y="3933056"/>
            <a:ext cx="1080000" cy="1080000"/>
          </a:xfrm>
          <a:prstGeom prst="arc">
            <a:avLst>
              <a:gd name="adj1" fmla="val 9544726"/>
              <a:gd name="adj2" fmla="val 1274031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4149080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4149080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/>
              <a:t>β</a:t>
            </a:r>
            <a:endParaRPr lang="cs-CZ" sz="2600" dirty="0"/>
          </a:p>
        </p:txBody>
      </p:sp>
      <p:sp>
        <p:nvSpPr>
          <p:cNvPr id="20" name="Tlačítko akce: Dopředu nebo Další 19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Úhel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velikost následujícího úhlu.</a:t>
            </a:r>
          </a:p>
          <a:p>
            <a:pPr lvl="2" algn="ctr">
              <a:buNone/>
            </a:pPr>
            <a:endParaRPr lang="cs-CZ" dirty="0" smtClean="0"/>
          </a:p>
          <a:p>
            <a:pPr lvl="2" algn="ctr">
              <a:buNone/>
            </a:pPr>
            <a:r>
              <a:rPr lang="cs-CZ" sz="3200" dirty="0" smtClean="0"/>
              <a:t>120°- 24°45‘ = ?</a:t>
            </a:r>
          </a:p>
          <a:p>
            <a:pPr lvl="2" algn="ctr">
              <a:buNone/>
            </a:pPr>
            <a:endParaRPr lang="cs-CZ" sz="3200" dirty="0"/>
          </a:p>
          <a:p>
            <a:pPr lvl="2" algn="ctr">
              <a:buNone/>
            </a:pPr>
            <a:endParaRPr lang="cs-CZ" sz="3200" dirty="0" smtClean="0"/>
          </a:p>
          <a:p>
            <a:pPr lvl="2" algn="ctr">
              <a:buNone/>
            </a:pPr>
            <a:r>
              <a:rPr lang="cs-CZ" sz="3200" dirty="0" smtClean="0"/>
              <a:t>95°15‘</a:t>
            </a:r>
            <a:endParaRPr lang="cs-CZ" sz="32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Úhel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 velikost úhlu, který uběhne minutová ručička za 45 minut.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270°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508104" y="2852936"/>
            <a:ext cx="2160240" cy="216024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Přímá spojovací čára 6"/>
          <p:cNvCxnSpPr>
            <a:stCxn id="5" idx="0"/>
          </p:cNvCxnSpPr>
          <p:nvPr/>
        </p:nvCxnSpPr>
        <p:spPr>
          <a:xfrm>
            <a:off x="6588224" y="2852936"/>
            <a:ext cx="0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5" idx="2"/>
          </p:cNvCxnSpPr>
          <p:nvPr/>
        </p:nvCxnSpPr>
        <p:spPr>
          <a:xfrm>
            <a:off x="5508104" y="3933056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louk 12"/>
          <p:cNvSpPr/>
          <p:nvPr/>
        </p:nvSpPr>
        <p:spPr>
          <a:xfrm>
            <a:off x="6300256" y="3645088"/>
            <a:ext cx="576000" cy="576000"/>
          </a:xfrm>
          <a:prstGeom prst="arc">
            <a:avLst>
              <a:gd name="adj1" fmla="val 16223854"/>
              <a:gd name="adj2" fmla="val 1071871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druhy trojúhelníků podle délky stran a velikosti úhlů.</a:t>
            </a:r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	obecný (různostranný), rovnoramenný, rovnostranný</a:t>
            </a:r>
          </a:p>
          <a:p>
            <a:pPr algn="ctr">
              <a:buNone/>
            </a:pPr>
            <a:r>
              <a:rPr lang="cs-CZ" dirty="0" smtClean="0"/>
              <a:t>	ostroúhlý, pravoúhlý, tupoúhlý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úsečka, která spojuje střed strany s protějším vrcholem?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těžnice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115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40466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58080" y="2492896"/>
            <a:ext cx="706154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PRÉMIE</a:t>
            </a:r>
            <a:endParaRPr lang="cs-CZ" sz="1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Trojúhelník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se nachází střed kružnice opsané trojúhelníku?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na průsečíku os stran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Osová souměrnost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bod, který leží na ose souměrnosti?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samodružný</a:t>
            </a:r>
            <a:r>
              <a:rPr lang="cs-CZ" dirty="0" smtClean="0"/>
              <a:t> bod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Osová souměrnost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370360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58080" y="2492896"/>
            <a:ext cx="7061549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PRÉMIE</a:t>
            </a:r>
            <a:endParaRPr lang="cs-CZ" sz="1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Osová souměrnost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os souměrnosti má rovnoramenný trojúhelník?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jednu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588224" y="2420888"/>
            <a:ext cx="1872208" cy="266429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7524328" y="2060848"/>
            <a:ext cx="0" cy="360040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Osová souměrnost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dopravní značka, která má nekonečně mnoho os souměrnosti.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Zákaz vjezdu všech vozidel (v obou směrech)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Kvádr a krychle za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vrcholů, stěn a hran mají kvádr a krychle?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8 vrcholů, 6 stěn a 12 hran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Kvádr a krychle za 2 000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/>
          <a:lstStyle/>
          <a:p>
            <a:r>
              <a:rPr lang="cs-CZ" dirty="0" smtClean="0"/>
              <a:t>Jaký je povrch krychle, která má délku hrany 2 m?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>
              <a:buNone/>
            </a:pPr>
            <a:r>
              <a:rPr lang="cs-CZ" dirty="0" smtClean="0"/>
              <a:t>S = 6 · a · </a:t>
            </a:r>
            <a:r>
              <a:rPr lang="cs-CZ" dirty="0" err="1" smtClean="0"/>
              <a:t>a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S = 24 m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Kvádr a krychle za 3 000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úsečka spojující dva vrcholy, které neleží v téže stěně?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/>
              <a:t>t</a:t>
            </a:r>
            <a:r>
              <a:rPr lang="cs-CZ" dirty="0" smtClean="0"/>
              <a:t>ělesová úhlopříčka</a:t>
            </a:r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Kvádr a krychle za 4 000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litrů vody se vejde do akvária, které má rozměry 30 cm, 40 cm a 20 cm?</a:t>
            </a:r>
          </a:p>
          <a:p>
            <a:endParaRPr lang="cs-CZ" dirty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 </a:t>
            </a:r>
            <a:r>
              <a:rPr lang="cs-CZ" dirty="0" smtClean="0"/>
              <a:t>= </a:t>
            </a:r>
            <a:r>
              <a:rPr lang="cs-CZ" dirty="0" smtClean="0"/>
              <a:t>a </a:t>
            </a:r>
            <a:r>
              <a:rPr lang="cs-CZ" dirty="0" smtClean="0"/>
              <a:t>· </a:t>
            </a:r>
            <a:r>
              <a:rPr lang="cs-CZ" dirty="0" smtClean="0"/>
              <a:t>b </a:t>
            </a:r>
            <a:r>
              <a:rPr lang="cs-CZ" dirty="0" smtClean="0"/>
              <a:t>· </a:t>
            </a:r>
            <a:r>
              <a:rPr lang="cs-CZ" dirty="0" smtClean="0"/>
              <a:t>c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V = 24 dm</a:t>
            </a:r>
            <a:r>
              <a:rPr lang="cs-CZ" b="1" baseline="30000" dirty="0" smtClean="0"/>
              <a:t>3</a:t>
            </a:r>
            <a:r>
              <a:rPr lang="cs-CZ" b="1" dirty="0" smtClean="0"/>
              <a:t> = 24 </a:t>
            </a:r>
            <a:r>
              <a:rPr lang="cs-CZ" b="1" dirty="0" smtClean="0"/>
              <a:t>litrů</a:t>
            </a:r>
            <a:endParaRPr lang="cs-CZ" b="1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45224"/>
            <a:ext cx="1042416" cy="104241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668344" y="514376"/>
            <a:ext cx="1042416" cy="1042416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596</Words>
  <Application>Microsoft Office PowerPoint</Application>
  <PresentationFormat>Předvádění na obrazovce (4:3)</PresentationFormat>
  <Paragraphs>144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Úhel za 1 000</vt:lpstr>
      <vt:lpstr>Úhel za 2 000</vt:lpstr>
      <vt:lpstr>Úhel za 3 000</vt:lpstr>
      <vt:lpstr>Úhel za 4 000</vt:lpstr>
      <vt:lpstr>Trojúhelník za 1 000</vt:lpstr>
      <vt:lpstr>Trojúhelník za 2 000</vt:lpstr>
      <vt:lpstr>Trojúhelník za 3 000</vt:lpstr>
      <vt:lpstr>Trojúhelník za 4 000</vt:lpstr>
      <vt:lpstr>Osová souměrnost za 1 000</vt:lpstr>
      <vt:lpstr>Osová souměrnost za 2 000</vt:lpstr>
      <vt:lpstr>Osová souměrnost za 3 000</vt:lpstr>
      <vt:lpstr>Osová souměrnost za 4 000</vt:lpstr>
      <vt:lpstr>Kvádr a krychle za 1 000</vt:lpstr>
      <vt:lpstr>Kvádr a krychle za 2 000</vt:lpstr>
      <vt:lpstr>Kvádr a krychle za 3 000</vt:lpstr>
      <vt:lpstr>Kvádr a krychle za 4 000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</dc:title>
  <dc:creator>Roman</dc:creator>
  <cp:lastModifiedBy>Roman Marshner</cp:lastModifiedBy>
  <cp:revision>45</cp:revision>
  <dcterms:created xsi:type="dcterms:W3CDTF">2012-06-17T14:19:53Z</dcterms:created>
  <dcterms:modified xsi:type="dcterms:W3CDTF">2012-06-21T07:13:07Z</dcterms:modified>
</cp:coreProperties>
</file>