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CFD7"/>
    <a:srgbClr val="B61CA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F3439-0108-4069-99E0-498CBC6C0A70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4DA08-C820-45CE-84D3-884743264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73892-B4A7-4542-AD0F-CE27E8D931CE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08B4D-8E61-4246-8A4B-6E247D762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99245-34D8-4519-8DA1-15D93F0AC26B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12EA8-6199-4B31-A9BD-D4801118A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17D7A-1248-4F3F-B52D-7501E8C189ED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884FF-EE18-4963-B4C3-75F99667A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31B93-E289-4578-92C8-33631285F887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A82BD-C52F-4DED-8576-04E9FCE569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D84AA-8C92-47A4-8792-DEC87D044A47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43D5B-1D8D-457E-B413-649007A2B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FCA8E-80B2-4D87-8725-BC7126D080D5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D572B-9FD7-4102-A4A1-3FE666E0F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BFB39-F211-4279-9650-4D6689169C29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65717-59C9-4CB0-B389-3BD93A342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8F155-0DBE-41C2-A129-515F91D86B20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71D06-819D-4712-AC94-42B0274F2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67221-3B0C-4FE0-AB01-9BEB22D06B31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9C623-8FAB-4B1B-9EF4-442B2F31B3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EB194-7508-4A36-98EE-F67B5223C518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E53F1-1F0D-41C8-9BBB-B7F6E422C1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A0F15B3-3D05-4F52-9D96-991E012D51F2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71695F-98B4-424D-9AEF-61388DA38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elsofokon.hu/sites/default/files/users/dartonita/images/asvanyok-2199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47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/>
              <a:t>Autor  </a:t>
            </a:r>
            <a:r>
              <a:rPr lang="cs-CZ" dirty="0"/>
              <a:t>:    Mgr. Terezie </a:t>
            </a:r>
            <a:r>
              <a:rPr lang="cs-CZ" dirty="0" err="1"/>
              <a:t>Nohýnková</a:t>
            </a: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/>
              <a:t>Vzdělávací oblast</a:t>
            </a:r>
            <a:r>
              <a:rPr lang="cs-CZ" dirty="0"/>
              <a:t> :  Člověk a příroda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/>
              <a:t>Obor</a:t>
            </a:r>
            <a:r>
              <a:rPr lang="cs-CZ" dirty="0"/>
              <a:t> : Přírodopis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/>
              <a:t>Téma</a:t>
            </a:r>
            <a:r>
              <a:rPr lang="cs-CZ" dirty="0"/>
              <a:t> :  Planeta Země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Název</a:t>
            </a:r>
            <a:r>
              <a:rPr lang="cs-CZ" dirty="0"/>
              <a:t> :   Skrývačky nerostů</a:t>
            </a:r>
            <a:endParaRPr lang="cs-CZ" u="sng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u="sng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u="sng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u="sng" dirty="0"/>
              <a:t>Anotace </a:t>
            </a:r>
            <a:r>
              <a:rPr lang="cs-CZ" dirty="0"/>
              <a:t>:  </a:t>
            </a:r>
            <a:r>
              <a:rPr lang="cs-CZ" dirty="0" smtClean="0"/>
              <a:t>Žáci ve třech skupinách soutěží, kdo dříve správně uhodne vyobrazený nerost. Postupné odhalování obrázku, ch. složení případně název skrytý ve větě tvoří nápovědu.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u="sng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/>
              <a:t>VY_32_INOVACE_46_SKRYVACKY_NEROSTU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u="sng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Vytvořeno jako DUM do předmětu přírodopis pro 9. ročník na ZŠ Studentská Mnichovo Hradiště dne 4.12.2011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Vytvořeno </a:t>
            </a:r>
            <a:r>
              <a:rPr lang="cs-CZ" dirty="0"/>
              <a:t>v rámci v projektu „EU peníze školám“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OP VK oblast podpory 1.4 s názvem Zlepšení podmínek pro vzdělávání na základních školách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u="sng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u="sng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188913"/>
            <a:ext cx="5111750" cy="135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 smtClean="0"/>
              <a:t>1. Jirko, rundu pro všechny u stolu!</a:t>
            </a:r>
            <a:endParaRPr lang="cs-CZ" smtClean="0"/>
          </a:p>
        </p:txBody>
      </p:sp>
      <p:pic>
        <p:nvPicPr>
          <p:cNvPr id="4" name="Obrázek 6" descr="korund Al2O3 - krychlová.jpg"/>
          <p:cNvPicPr>
            <a:picLocks noGrp="1" noChangeAspect="1"/>
          </p:cNvPicPr>
          <p:nvPr>
            <p:ph idx="1"/>
          </p:nvPr>
        </p:nvPicPr>
        <p:blipFill>
          <a:blip r:embed="rId2"/>
          <a:srcRect l="15120" r="14320"/>
          <a:stretch>
            <a:fillRect/>
          </a:stretch>
        </p:blipFill>
        <p:spPr>
          <a:xfrm>
            <a:off x="539750" y="1916113"/>
            <a:ext cx="4343400" cy="4105275"/>
          </a:xfrm>
        </p:spPr>
      </p:pic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5180013" y="3284538"/>
            <a:ext cx="309562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600" b="1">
                <a:latin typeface="Comic Sans MS" pitchFamily="66" charset="0"/>
              </a:rPr>
              <a:t>Al</a:t>
            </a:r>
            <a:r>
              <a:rPr lang="cs-CZ" sz="6600" b="1" baseline="-25000">
                <a:latin typeface="Comic Sans MS" pitchFamily="66" charset="0"/>
              </a:rPr>
              <a:t>2</a:t>
            </a:r>
            <a:r>
              <a:rPr lang="cs-CZ" sz="6600" b="1">
                <a:latin typeface="Comic Sans MS" pitchFamily="66" charset="0"/>
              </a:rPr>
              <a:t>O</a:t>
            </a:r>
            <a:r>
              <a:rPr lang="cs-CZ" sz="6600" b="1" baseline="-25000">
                <a:latin typeface="Comic Sans MS" pitchFamily="66" charset="0"/>
              </a:rPr>
              <a:t>3</a:t>
            </a:r>
            <a:endParaRPr lang="cs-CZ" sz="6600" b="1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18288" y="3360738"/>
            <a:ext cx="1944687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73600" y="3360738"/>
            <a:ext cx="1944688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52675" y="1989138"/>
            <a:ext cx="1944688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52675" y="3302000"/>
            <a:ext cx="1944688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52675" y="4656138"/>
            <a:ext cx="1944688" cy="1296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6400" y="4156075"/>
            <a:ext cx="194310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6400" y="2852738"/>
            <a:ext cx="194310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5288" y="1517650"/>
            <a:ext cx="1944687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2. Petr vymačkal citron do čaje.</a:t>
            </a:r>
          </a:p>
        </p:txBody>
      </p:sp>
      <p:pic>
        <p:nvPicPr>
          <p:cNvPr id="4" name="Obrázek 6" descr="kalcit CaCO3 šesterečná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628775"/>
            <a:ext cx="6034087" cy="4525963"/>
          </a:xfrm>
        </p:spPr>
      </p:pic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6659563" y="4868863"/>
            <a:ext cx="20161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Comic Sans MS" pitchFamily="66" charset="0"/>
              </a:rPr>
              <a:t>CaCO</a:t>
            </a:r>
            <a:r>
              <a:rPr lang="cs-CZ" sz="4800" b="1" baseline="-25000">
                <a:latin typeface="Comic Sans MS" pitchFamily="66" charset="0"/>
              </a:rPr>
              <a:t>3</a:t>
            </a:r>
            <a:endParaRPr lang="cs-CZ" sz="4800" b="1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67175" y="4075113"/>
            <a:ext cx="1800225" cy="129698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00275" y="4056063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850" y="4075113"/>
            <a:ext cx="1800225" cy="129698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10025" y="2722563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168525" y="2722563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2738" y="2740025"/>
            <a:ext cx="1800225" cy="129698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75113" y="5451475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26288" y="4795838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027488" y="1350963"/>
            <a:ext cx="1800225" cy="129698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68525" y="1349375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3850" y="1350963"/>
            <a:ext cx="1800225" cy="129698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843588" y="2722563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75338" y="1349375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192338" y="5429250"/>
            <a:ext cx="1800225" cy="129698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3850" y="5451475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48363" y="5451475"/>
            <a:ext cx="1800225" cy="1295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948363" y="4087813"/>
            <a:ext cx="1800225" cy="129698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3. </a:t>
            </a:r>
            <a:r>
              <a:rPr lang="es-ES" dirty="0" smtClean="0"/>
              <a:t>Expedice </a:t>
            </a:r>
            <a:r>
              <a:rPr lang="es-ES" dirty="0"/>
              <a:t>přivezla tolik očekávané vzorky hornin</a:t>
            </a:r>
            <a:r>
              <a:rPr lang="es-ES" dirty="0" smtClean="0"/>
              <a:t>.</a:t>
            </a:r>
            <a:endParaRPr lang="cs-CZ" dirty="0"/>
          </a:p>
        </p:txBody>
      </p:sp>
      <p:pic>
        <p:nvPicPr>
          <p:cNvPr id="16386" name="Obrázek 6" descr="zlato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08063" y="1760538"/>
            <a:ext cx="5184775" cy="4824412"/>
          </a:xfrm>
        </p:spPr>
      </p:pic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6656388" y="3509963"/>
            <a:ext cx="15843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alibri" pitchFamily="34" charset="0"/>
              </a:rPr>
              <a:t>Au</a:t>
            </a:r>
          </a:p>
        </p:txBody>
      </p:sp>
      <p:sp>
        <p:nvSpPr>
          <p:cNvPr id="6" name="Rovnoramenný trojúhelník 5"/>
          <p:cNvSpPr/>
          <p:nvPr/>
        </p:nvSpPr>
        <p:spPr>
          <a:xfrm rot="10800000">
            <a:off x="3702050" y="2938463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0800000">
            <a:off x="1330325" y="2938463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818063" y="3027363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2513013" y="2970213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179388" y="3014663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0800000">
            <a:off x="3660775" y="4814888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818063" y="4848225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800000">
            <a:off x="1393825" y="4848225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2509838" y="4868863"/>
            <a:ext cx="2233612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250825" y="4868863"/>
            <a:ext cx="2233613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10800000">
            <a:off x="6013450" y="2997200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0800000">
            <a:off x="-107950" y="1557338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3779838" y="1052513"/>
            <a:ext cx="2233612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1417638" y="1052513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10800000">
            <a:off x="2611438" y="1042988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0800000">
            <a:off x="5045075" y="1138238"/>
            <a:ext cx="2232025" cy="1800225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4. Tvé </a:t>
            </a:r>
            <a:r>
              <a:rPr lang="cs-CZ" dirty="0"/>
              <a:t>výroky jsou Luďku lživé, copak to nevíš 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7410" name="Picture 9" descr="http://geologie.vsb.cz/loziska/loziska/nerudy/albit%2001_resize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03575" y="1989138"/>
            <a:ext cx="5761038" cy="4319587"/>
          </a:xfrm>
        </p:spPr>
      </p:pic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107950" y="4932363"/>
            <a:ext cx="295116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>
                <a:latin typeface="Comic Sans MS" pitchFamily="66" charset="0"/>
              </a:rPr>
              <a:t>Soli </a:t>
            </a:r>
          </a:p>
          <a:p>
            <a:pPr algn="ctr"/>
            <a:r>
              <a:rPr lang="cs-CZ" sz="3600" b="1">
                <a:latin typeface="Comic Sans MS" pitchFamily="66" charset="0"/>
              </a:rPr>
              <a:t>křemičitany</a:t>
            </a:r>
          </a:p>
        </p:txBody>
      </p:sp>
      <p:sp>
        <p:nvSpPr>
          <p:cNvPr id="6" name="Kosoúhelník 5"/>
          <p:cNvSpPr/>
          <p:nvPr/>
        </p:nvSpPr>
        <p:spPr>
          <a:xfrm>
            <a:off x="6588125" y="4806950"/>
            <a:ext cx="2376488" cy="1512888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Kosoúhelník 20"/>
          <p:cNvSpPr/>
          <p:nvPr/>
        </p:nvSpPr>
        <p:spPr>
          <a:xfrm>
            <a:off x="6767513" y="3248025"/>
            <a:ext cx="2376487" cy="1512888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Kosoúhelník 21"/>
          <p:cNvSpPr/>
          <p:nvPr/>
        </p:nvSpPr>
        <p:spPr>
          <a:xfrm>
            <a:off x="6769100" y="1665288"/>
            <a:ext cx="2376488" cy="1512887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Kosoúhelník 22"/>
          <p:cNvSpPr/>
          <p:nvPr/>
        </p:nvSpPr>
        <p:spPr>
          <a:xfrm>
            <a:off x="2573338" y="3248025"/>
            <a:ext cx="2376487" cy="1512888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Kosoúhelník 23"/>
          <p:cNvSpPr/>
          <p:nvPr/>
        </p:nvSpPr>
        <p:spPr>
          <a:xfrm>
            <a:off x="4679950" y="3224213"/>
            <a:ext cx="2376488" cy="1512887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Kosoúhelník 24"/>
          <p:cNvSpPr/>
          <p:nvPr/>
        </p:nvSpPr>
        <p:spPr>
          <a:xfrm>
            <a:off x="2555875" y="1649413"/>
            <a:ext cx="2376488" cy="1512887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Kosoúhelník 25"/>
          <p:cNvSpPr/>
          <p:nvPr/>
        </p:nvSpPr>
        <p:spPr>
          <a:xfrm>
            <a:off x="4695825" y="1649413"/>
            <a:ext cx="2376488" cy="1512887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Kosoúhelník 26"/>
          <p:cNvSpPr/>
          <p:nvPr/>
        </p:nvSpPr>
        <p:spPr>
          <a:xfrm>
            <a:off x="269875" y="4857750"/>
            <a:ext cx="2376488" cy="1512888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Kosoúhelník 27"/>
          <p:cNvSpPr/>
          <p:nvPr/>
        </p:nvSpPr>
        <p:spPr>
          <a:xfrm>
            <a:off x="2411413" y="4857750"/>
            <a:ext cx="2376487" cy="1512888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Kosoúhelník 28"/>
          <p:cNvSpPr/>
          <p:nvPr/>
        </p:nvSpPr>
        <p:spPr>
          <a:xfrm>
            <a:off x="4500563" y="4849813"/>
            <a:ext cx="2374900" cy="1511300"/>
          </a:xfrm>
          <a:prstGeom prst="parallelogram">
            <a:avLst/>
          </a:prstGeom>
          <a:solidFill>
            <a:srgbClr val="B61CA4"/>
          </a:solidFill>
          <a:ln>
            <a:solidFill>
              <a:srgbClr val="B61CA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5. </a:t>
            </a:r>
            <a:r>
              <a:rPr lang="cs-CZ" sz="4000" smtClean="0">
                <a:latin typeface="Arial" charset="0"/>
              </a:rPr>
              <a:t>„</a:t>
            </a:r>
            <a:r>
              <a:rPr lang="cs-CZ" sz="4000" smtClean="0"/>
              <a:t>Mohu být vyzkoušen až zítra ?</a:t>
            </a:r>
            <a:r>
              <a:rPr lang="cs-CZ" sz="4000" smtClean="0">
                <a:latin typeface="Arial" charset="0"/>
              </a:rPr>
              <a:t>“</a:t>
            </a:r>
            <a:r>
              <a:rPr lang="cs-CZ" sz="4000" smtClean="0"/>
              <a:t> prosí Radek.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8435" name="Obrázek 7" descr="síra kosočtverečná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3263" y="1844675"/>
            <a:ext cx="5616575" cy="461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6516688" y="5084763"/>
            <a:ext cx="115093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mic Sans MS" pitchFamily="66" charset="0"/>
              </a:rPr>
              <a:t>S</a:t>
            </a:r>
          </a:p>
        </p:txBody>
      </p:sp>
      <p:sp>
        <p:nvSpPr>
          <p:cNvPr id="6" name="Ovál 5"/>
          <p:cNvSpPr/>
          <p:nvPr/>
        </p:nvSpPr>
        <p:spPr>
          <a:xfrm>
            <a:off x="107950" y="1730375"/>
            <a:ext cx="2376488" cy="2376488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474788" y="4481513"/>
            <a:ext cx="2376487" cy="2376487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7950" y="4405313"/>
            <a:ext cx="2376488" cy="2376487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03800" y="4311650"/>
            <a:ext cx="2376488" cy="2376488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627313" y="3300413"/>
            <a:ext cx="2376487" cy="2376487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959100" y="1690688"/>
            <a:ext cx="2376488" cy="2376487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759325" y="3101975"/>
            <a:ext cx="2376488" cy="2374900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464050" y="1484313"/>
            <a:ext cx="2376488" cy="2376487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476375" y="1484313"/>
            <a:ext cx="2374900" cy="2376487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60388" y="2878138"/>
            <a:ext cx="2376487" cy="2376487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276600" y="4481513"/>
            <a:ext cx="2374900" cy="2376487"/>
          </a:xfrm>
          <a:prstGeom prst="ellipse">
            <a:avLst/>
          </a:prstGeom>
          <a:solidFill>
            <a:srgbClr val="35CFD7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6. Rád </a:t>
            </a:r>
            <a:r>
              <a:rPr lang="cs-CZ" dirty="0"/>
              <a:t>si občas přečtu Halasovy básně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509588" y="1792288"/>
            <a:ext cx="8229600" cy="45259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9459" name="Obrázek 5" descr="grafit - šesterečná_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924050"/>
            <a:ext cx="5699125" cy="396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6956425" y="4868863"/>
            <a:ext cx="9366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mic Sans MS" pitchFamily="66" charset="0"/>
              </a:rPr>
              <a:t>C</a:t>
            </a:r>
          </a:p>
        </p:txBody>
      </p:sp>
      <p:sp>
        <p:nvSpPr>
          <p:cNvPr id="6" name="Tvar L 5"/>
          <p:cNvSpPr/>
          <p:nvPr/>
        </p:nvSpPr>
        <p:spPr>
          <a:xfrm>
            <a:off x="2417763" y="4089400"/>
            <a:ext cx="1871662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var L 6"/>
          <p:cNvSpPr/>
          <p:nvPr/>
        </p:nvSpPr>
        <p:spPr>
          <a:xfrm rot="5400000">
            <a:off x="4253707" y="2282031"/>
            <a:ext cx="1871662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var L 7"/>
          <p:cNvSpPr/>
          <p:nvPr/>
        </p:nvSpPr>
        <p:spPr>
          <a:xfrm rot="16200000">
            <a:off x="6161882" y="4082256"/>
            <a:ext cx="1871662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var L 8"/>
          <p:cNvSpPr/>
          <p:nvPr/>
        </p:nvSpPr>
        <p:spPr>
          <a:xfrm>
            <a:off x="4289425" y="4083050"/>
            <a:ext cx="1871663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5226050" y="3182938"/>
            <a:ext cx="1871663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var L 10"/>
          <p:cNvSpPr/>
          <p:nvPr/>
        </p:nvSpPr>
        <p:spPr>
          <a:xfrm>
            <a:off x="6156325" y="2254250"/>
            <a:ext cx="1871663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var L 11"/>
          <p:cNvSpPr/>
          <p:nvPr/>
        </p:nvSpPr>
        <p:spPr>
          <a:xfrm rot="16200000">
            <a:off x="645319" y="2289969"/>
            <a:ext cx="1871663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var L 12"/>
          <p:cNvSpPr/>
          <p:nvPr/>
        </p:nvSpPr>
        <p:spPr>
          <a:xfrm rot="16200000">
            <a:off x="2453482" y="1310481"/>
            <a:ext cx="1871662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Tvar L 13"/>
          <p:cNvSpPr/>
          <p:nvPr/>
        </p:nvSpPr>
        <p:spPr>
          <a:xfrm rot="10800000">
            <a:off x="2378075" y="3146425"/>
            <a:ext cx="1871663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509588" y="4125913"/>
            <a:ext cx="1871662" cy="1800225"/>
          </a:xfrm>
          <a:prstGeom prst="corne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5" descr="tmavá slída - biotit - křemičitan - jednoklonná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3789363"/>
            <a:ext cx="4243388" cy="279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950" y="274638"/>
            <a:ext cx="89281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4000" smtClean="0"/>
              <a:t>7. Nepros, Lída to za tebe, Pavle, neudělá</a:t>
            </a:r>
            <a:r>
              <a:rPr lang="cs-CZ" sz="4000" smtClean="0">
                <a:latin typeface="Arial" charset="0"/>
              </a:rPr>
              <a:t>.</a:t>
            </a:r>
            <a:r>
              <a:rPr lang="cs-CZ" sz="4000" smtClean="0"/>
              <a:t> !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" name="Obrázek 6" descr="muskovit křemičitan - jednoklonná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1557338"/>
            <a:ext cx="4243387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1116013" y="4868863"/>
            <a:ext cx="29511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Soli</a:t>
            </a:r>
          </a:p>
          <a:p>
            <a:pPr algn="ctr"/>
            <a:r>
              <a:rPr lang="cs-CZ" sz="3600" b="1">
                <a:latin typeface="Calibri" pitchFamily="34" charset="0"/>
              </a:rPr>
              <a:t>křemičitany</a:t>
            </a:r>
          </a:p>
        </p:txBody>
      </p:sp>
      <p:sp>
        <p:nvSpPr>
          <p:cNvPr id="7" name="Šestiúhelník 6"/>
          <p:cNvSpPr/>
          <p:nvPr/>
        </p:nvSpPr>
        <p:spPr>
          <a:xfrm>
            <a:off x="3635375" y="3203575"/>
            <a:ext cx="2160588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3635375" y="1416050"/>
            <a:ext cx="2160588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250825" y="5005388"/>
            <a:ext cx="2160588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1960563" y="4116388"/>
            <a:ext cx="2159000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estiúhelník 10"/>
          <p:cNvSpPr/>
          <p:nvPr/>
        </p:nvSpPr>
        <p:spPr>
          <a:xfrm>
            <a:off x="250825" y="3211513"/>
            <a:ext cx="2160588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1941513" y="2316163"/>
            <a:ext cx="2160587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225425" y="1411288"/>
            <a:ext cx="2160588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estiúhelník 13"/>
          <p:cNvSpPr/>
          <p:nvPr/>
        </p:nvSpPr>
        <p:spPr>
          <a:xfrm>
            <a:off x="7088188" y="3151188"/>
            <a:ext cx="2159000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estiúhelník 14"/>
          <p:cNvSpPr/>
          <p:nvPr/>
        </p:nvSpPr>
        <p:spPr>
          <a:xfrm>
            <a:off x="5372100" y="4051300"/>
            <a:ext cx="2160588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estiúhelník 15"/>
          <p:cNvSpPr/>
          <p:nvPr/>
        </p:nvSpPr>
        <p:spPr>
          <a:xfrm>
            <a:off x="3724275" y="4951413"/>
            <a:ext cx="2160588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estiúhelník 16"/>
          <p:cNvSpPr/>
          <p:nvPr/>
        </p:nvSpPr>
        <p:spPr>
          <a:xfrm>
            <a:off x="5326063" y="2328863"/>
            <a:ext cx="2159000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7088188" y="4983163"/>
            <a:ext cx="2159000" cy="1800225"/>
          </a:xfrm>
          <a:prstGeom prst="hexagon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Šestiúhelník 18"/>
          <p:cNvSpPr/>
          <p:nvPr/>
        </p:nvSpPr>
        <p:spPr>
          <a:xfrm rot="10800000">
            <a:off x="5372100" y="5856288"/>
            <a:ext cx="2209800" cy="927100"/>
          </a:xfrm>
          <a:custGeom>
            <a:avLst/>
            <a:gdLst>
              <a:gd name="connsiteX0" fmla="*/ 0 w 2160240"/>
              <a:gd name="connsiteY0" fmla="*/ 900100 h 1800200"/>
              <a:gd name="connsiteX1" fmla="*/ 450050 w 2160240"/>
              <a:gd name="connsiteY1" fmla="*/ 0 h 1800200"/>
              <a:gd name="connsiteX2" fmla="*/ 1710190 w 2160240"/>
              <a:gd name="connsiteY2" fmla="*/ 0 h 1800200"/>
              <a:gd name="connsiteX3" fmla="*/ 2160240 w 2160240"/>
              <a:gd name="connsiteY3" fmla="*/ 900100 h 1800200"/>
              <a:gd name="connsiteX4" fmla="*/ 1710190 w 2160240"/>
              <a:gd name="connsiteY4" fmla="*/ 1800200 h 1800200"/>
              <a:gd name="connsiteX5" fmla="*/ 450050 w 2160240"/>
              <a:gd name="connsiteY5" fmla="*/ 1800200 h 1800200"/>
              <a:gd name="connsiteX6" fmla="*/ 0 w 2160240"/>
              <a:gd name="connsiteY6" fmla="*/ 900100 h 1800200"/>
              <a:gd name="connsiteX0" fmla="*/ 0 w 2160240"/>
              <a:gd name="connsiteY0" fmla="*/ 900100 h 1800200"/>
              <a:gd name="connsiteX1" fmla="*/ 2140305 w 2160240"/>
              <a:gd name="connsiteY1" fmla="*/ 872836 h 1800200"/>
              <a:gd name="connsiteX2" fmla="*/ 1710190 w 2160240"/>
              <a:gd name="connsiteY2" fmla="*/ 0 h 1800200"/>
              <a:gd name="connsiteX3" fmla="*/ 2160240 w 2160240"/>
              <a:gd name="connsiteY3" fmla="*/ 900100 h 1800200"/>
              <a:gd name="connsiteX4" fmla="*/ 1710190 w 2160240"/>
              <a:gd name="connsiteY4" fmla="*/ 1800200 h 1800200"/>
              <a:gd name="connsiteX5" fmla="*/ 450050 w 2160240"/>
              <a:gd name="connsiteY5" fmla="*/ 1800200 h 1800200"/>
              <a:gd name="connsiteX6" fmla="*/ 0 w 2160240"/>
              <a:gd name="connsiteY6" fmla="*/ 900100 h 1800200"/>
              <a:gd name="connsiteX0" fmla="*/ 0 w 2160240"/>
              <a:gd name="connsiteY0" fmla="*/ 27264 h 927364"/>
              <a:gd name="connsiteX1" fmla="*/ 2140305 w 2160240"/>
              <a:gd name="connsiteY1" fmla="*/ 0 h 927364"/>
              <a:gd name="connsiteX2" fmla="*/ 1086735 w 2160240"/>
              <a:gd name="connsiteY2" fmla="*/ 41564 h 927364"/>
              <a:gd name="connsiteX3" fmla="*/ 2160240 w 2160240"/>
              <a:gd name="connsiteY3" fmla="*/ 27264 h 927364"/>
              <a:gd name="connsiteX4" fmla="*/ 1710190 w 2160240"/>
              <a:gd name="connsiteY4" fmla="*/ 927364 h 927364"/>
              <a:gd name="connsiteX5" fmla="*/ 450050 w 2160240"/>
              <a:gd name="connsiteY5" fmla="*/ 927364 h 927364"/>
              <a:gd name="connsiteX6" fmla="*/ 0 w 2160240"/>
              <a:gd name="connsiteY6" fmla="*/ 27264 h 927364"/>
              <a:gd name="connsiteX0" fmla="*/ 49338 w 2209578"/>
              <a:gd name="connsiteY0" fmla="*/ 27264 h 927364"/>
              <a:gd name="connsiteX1" fmla="*/ 2189643 w 2209578"/>
              <a:gd name="connsiteY1" fmla="*/ 0 h 927364"/>
              <a:gd name="connsiteX2" fmla="*/ 0 w 2209578"/>
              <a:gd name="connsiteY2" fmla="*/ 41564 h 927364"/>
              <a:gd name="connsiteX3" fmla="*/ 2209578 w 2209578"/>
              <a:gd name="connsiteY3" fmla="*/ 27264 h 927364"/>
              <a:gd name="connsiteX4" fmla="*/ 1759528 w 2209578"/>
              <a:gd name="connsiteY4" fmla="*/ 927364 h 927364"/>
              <a:gd name="connsiteX5" fmla="*/ 499388 w 2209578"/>
              <a:gd name="connsiteY5" fmla="*/ 927364 h 927364"/>
              <a:gd name="connsiteX6" fmla="*/ 49338 w 2209578"/>
              <a:gd name="connsiteY6" fmla="*/ 27264 h 927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09578" h="927364">
                <a:moveTo>
                  <a:pt x="49338" y="27264"/>
                </a:moveTo>
                <a:lnTo>
                  <a:pt x="2189643" y="0"/>
                </a:lnTo>
                <a:lnTo>
                  <a:pt x="0" y="41564"/>
                </a:lnTo>
                <a:lnTo>
                  <a:pt x="2209578" y="27264"/>
                </a:lnTo>
                <a:lnTo>
                  <a:pt x="1759528" y="927364"/>
                </a:lnTo>
                <a:lnTo>
                  <a:pt x="499388" y="927364"/>
                </a:lnTo>
                <a:lnTo>
                  <a:pt x="49338" y="2726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Šestiúhelník 18"/>
          <p:cNvSpPr/>
          <p:nvPr/>
        </p:nvSpPr>
        <p:spPr>
          <a:xfrm>
            <a:off x="1909763" y="1382713"/>
            <a:ext cx="2209800" cy="928687"/>
          </a:xfrm>
          <a:custGeom>
            <a:avLst/>
            <a:gdLst>
              <a:gd name="connsiteX0" fmla="*/ 0 w 2160240"/>
              <a:gd name="connsiteY0" fmla="*/ 900100 h 1800200"/>
              <a:gd name="connsiteX1" fmla="*/ 450050 w 2160240"/>
              <a:gd name="connsiteY1" fmla="*/ 0 h 1800200"/>
              <a:gd name="connsiteX2" fmla="*/ 1710190 w 2160240"/>
              <a:gd name="connsiteY2" fmla="*/ 0 h 1800200"/>
              <a:gd name="connsiteX3" fmla="*/ 2160240 w 2160240"/>
              <a:gd name="connsiteY3" fmla="*/ 900100 h 1800200"/>
              <a:gd name="connsiteX4" fmla="*/ 1710190 w 2160240"/>
              <a:gd name="connsiteY4" fmla="*/ 1800200 h 1800200"/>
              <a:gd name="connsiteX5" fmla="*/ 450050 w 2160240"/>
              <a:gd name="connsiteY5" fmla="*/ 1800200 h 1800200"/>
              <a:gd name="connsiteX6" fmla="*/ 0 w 2160240"/>
              <a:gd name="connsiteY6" fmla="*/ 900100 h 1800200"/>
              <a:gd name="connsiteX0" fmla="*/ 0 w 2160240"/>
              <a:gd name="connsiteY0" fmla="*/ 900100 h 1800200"/>
              <a:gd name="connsiteX1" fmla="*/ 2140305 w 2160240"/>
              <a:gd name="connsiteY1" fmla="*/ 872836 h 1800200"/>
              <a:gd name="connsiteX2" fmla="*/ 1710190 w 2160240"/>
              <a:gd name="connsiteY2" fmla="*/ 0 h 1800200"/>
              <a:gd name="connsiteX3" fmla="*/ 2160240 w 2160240"/>
              <a:gd name="connsiteY3" fmla="*/ 900100 h 1800200"/>
              <a:gd name="connsiteX4" fmla="*/ 1710190 w 2160240"/>
              <a:gd name="connsiteY4" fmla="*/ 1800200 h 1800200"/>
              <a:gd name="connsiteX5" fmla="*/ 450050 w 2160240"/>
              <a:gd name="connsiteY5" fmla="*/ 1800200 h 1800200"/>
              <a:gd name="connsiteX6" fmla="*/ 0 w 2160240"/>
              <a:gd name="connsiteY6" fmla="*/ 900100 h 1800200"/>
              <a:gd name="connsiteX0" fmla="*/ 0 w 2160240"/>
              <a:gd name="connsiteY0" fmla="*/ 27264 h 927364"/>
              <a:gd name="connsiteX1" fmla="*/ 2140305 w 2160240"/>
              <a:gd name="connsiteY1" fmla="*/ 0 h 927364"/>
              <a:gd name="connsiteX2" fmla="*/ 1086735 w 2160240"/>
              <a:gd name="connsiteY2" fmla="*/ 41564 h 927364"/>
              <a:gd name="connsiteX3" fmla="*/ 2160240 w 2160240"/>
              <a:gd name="connsiteY3" fmla="*/ 27264 h 927364"/>
              <a:gd name="connsiteX4" fmla="*/ 1710190 w 2160240"/>
              <a:gd name="connsiteY4" fmla="*/ 927364 h 927364"/>
              <a:gd name="connsiteX5" fmla="*/ 450050 w 2160240"/>
              <a:gd name="connsiteY5" fmla="*/ 927364 h 927364"/>
              <a:gd name="connsiteX6" fmla="*/ 0 w 2160240"/>
              <a:gd name="connsiteY6" fmla="*/ 27264 h 927364"/>
              <a:gd name="connsiteX0" fmla="*/ 49338 w 2209578"/>
              <a:gd name="connsiteY0" fmla="*/ 27264 h 927364"/>
              <a:gd name="connsiteX1" fmla="*/ 2189643 w 2209578"/>
              <a:gd name="connsiteY1" fmla="*/ 0 h 927364"/>
              <a:gd name="connsiteX2" fmla="*/ 0 w 2209578"/>
              <a:gd name="connsiteY2" fmla="*/ 41564 h 927364"/>
              <a:gd name="connsiteX3" fmla="*/ 2209578 w 2209578"/>
              <a:gd name="connsiteY3" fmla="*/ 27264 h 927364"/>
              <a:gd name="connsiteX4" fmla="*/ 1759528 w 2209578"/>
              <a:gd name="connsiteY4" fmla="*/ 927364 h 927364"/>
              <a:gd name="connsiteX5" fmla="*/ 499388 w 2209578"/>
              <a:gd name="connsiteY5" fmla="*/ 927364 h 927364"/>
              <a:gd name="connsiteX6" fmla="*/ 49338 w 2209578"/>
              <a:gd name="connsiteY6" fmla="*/ 27264 h 927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09578" h="927364">
                <a:moveTo>
                  <a:pt x="49338" y="27264"/>
                </a:moveTo>
                <a:lnTo>
                  <a:pt x="2189643" y="0"/>
                </a:lnTo>
                <a:lnTo>
                  <a:pt x="0" y="41564"/>
                </a:lnTo>
                <a:lnTo>
                  <a:pt x="2209578" y="27264"/>
                </a:lnTo>
                <a:lnTo>
                  <a:pt x="1759528" y="927364"/>
                </a:lnTo>
                <a:lnTo>
                  <a:pt x="499388" y="927364"/>
                </a:lnTo>
                <a:lnTo>
                  <a:pt x="49338" y="2726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Šestiúhelník 18"/>
          <p:cNvSpPr/>
          <p:nvPr/>
        </p:nvSpPr>
        <p:spPr>
          <a:xfrm rot="10800000">
            <a:off x="2008188" y="5916613"/>
            <a:ext cx="2209800" cy="927100"/>
          </a:xfrm>
          <a:custGeom>
            <a:avLst/>
            <a:gdLst>
              <a:gd name="connsiteX0" fmla="*/ 0 w 2160240"/>
              <a:gd name="connsiteY0" fmla="*/ 900100 h 1800200"/>
              <a:gd name="connsiteX1" fmla="*/ 450050 w 2160240"/>
              <a:gd name="connsiteY1" fmla="*/ 0 h 1800200"/>
              <a:gd name="connsiteX2" fmla="*/ 1710190 w 2160240"/>
              <a:gd name="connsiteY2" fmla="*/ 0 h 1800200"/>
              <a:gd name="connsiteX3" fmla="*/ 2160240 w 2160240"/>
              <a:gd name="connsiteY3" fmla="*/ 900100 h 1800200"/>
              <a:gd name="connsiteX4" fmla="*/ 1710190 w 2160240"/>
              <a:gd name="connsiteY4" fmla="*/ 1800200 h 1800200"/>
              <a:gd name="connsiteX5" fmla="*/ 450050 w 2160240"/>
              <a:gd name="connsiteY5" fmla="*/ 1800200 h 1800200"/>
              <a:gd name="connsiteX6" fmla="*/ 0 w 2160240"/>
              <a:gd name="connsiteY6" fmla="*/ 900100 h 1800200"/>
              <a:gd name="connsiteX0" fmla="*/ 0 w 2160240"/>
              <a:gd name="connsiteY0" fmla="*/ 900100 h 1800200"/>
              <a:gd name="connsiteX1" fmla="*/ 2140305 w 2160240"/>
              <a:gd name="connsiteY1" fmla="*/ 872836 h 1800200"/>
              <a:gd name="connsiteX2" fmla="*/ 1710190 w 2160240"/>
              <a:gd name="connsiteY2" fmla="*/ 0 h 1800200"/>
              <a:gd name="connsiteX3" fmla="*/ 2160240 w 2160240"/>
              <a:gd name="connsiteY3" fmla="*/ 900100 h 1800200"/>
              <a:gd name="connsiteX4" fmla="*/ 1710190 w 2160240"/>
              <a:gd name="connsiteY4" fmla="*/ 1800200 h 1800200"/>
              <a:gd name="connsiteX5" fmla="*/ 450050 w 2160240"/>
              <a:gd name="connsiteY5" fmla="*/ 1800200 h 1800200"/>
              <a:gd name="connsiteX6" fmla="*/ 0 w 2160240"/>
              <a:gd name="connsiteY6" fmla="*/ 900100 h 1800200"/>
              <a:gd name="connsiteX0" fmla="*/ 0 w 2160240"/>
              <a:gd name="connsiteY0" fmla="*/ 27264 h 927364"/>
              <a:gd name="connsiteX1" fmla="*/ 2140305 w 2160240"/>
              <a:gd name="connsiteY1" fmla="*/ 0 h 927364"/>
              <a:gd name="connsiteX2" fmla="*/ 1086735 w 2160240"/>
              <a:gd name="connsiteY2" fmla="*/ 41564 h 927364"/>
              <a:gd name="connsiteX3" fmla="*/ 2160240 w 2160240"/>
              <a:gd name="connsiteY3" fmla="*/ 27264 h 927364"/>
              <a:gd name="connsiteX4" fmla="*/ 1710190 w 2160240"/>
              <a:gd name="connsiteY4" fmla="*/ 927364 h 927364"/>
              <a:gd name="connsiteX5" fmla="*/ 450050 w 2160240"/>
              <a:gd name="connsiteY5" fmla="*/ 927364 h 927364"/>
              <a:gd name="connsiteX6" fmla="*/ 0 w 2160240"/>
              <a:gd name="connsiteY6" fmla="*/ 27264 h 927364"/>
              <a:gd name="connsiteX0" fmla="*/ 49338 w 2209578"/>
              <a:gd name="connsiteY0" fmla="*/ 27264 h 927364"/>
              <a:gd name="connsiteX1" fmla="*/ 2189643 w 2209578"/>
              <a:gd name="connsiteY1" fmla="*/ 0 h 927364"/>
              <a:gd name="connsiteX2" fmla="*/ 0 w 2209578"/>
              <a:gd name="connsiteY2" fmla="*/ 41564 h 927364"/>
              <a:gd name="connsiteX3" fmla="*/ 2209578 w 2209578"/>
              <a:gd name="connsiteY3" fmla="*/ 27264 h 927364"/>
              <a:gd name="connsiteX4" fmla="*/ 1759528 w 2209578"/>
              <a:gd name="connsiteY4" fmla="*/ 927364 h 927364"/>
              <a:gd name="connsiteX5" fmla="*/ 499388 w 2209578"/>
              <a:gd name="connsiteY5" fmla="*/ 927364 h 927364"/>
              <a:gd name="connsiteX6" fmla="*/ 49338 w 2209578"/>
              <a:gd name="connsiteY6" fmla="*/ 27264 h 927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09578" h="927364">
                <a:moveTo>
                  <a:pt x="49338" y="27264"/>
                </a:moveTo>
                <a:lnTo>
                  <a:pt x="2189643" y="0"/>
                </a:lnTo>
                <a:lnTo>
                  <a:pt x="0" y="41564"/>
                </a:lnTo>
                <a:lnTo>
                  <a:pt x="2209578" y="27264"/>
                </a:lnTo>
                <a:lnTo>
                  <a:pt x="1759528" y="927364"/>
                </a:lnTo>
                <a:lnTo>
                  <a:pt x="499388" y="927364"/>
                </a:lnTo>
                <a:lnTo>
                  <a:pt x="49338" y="2726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8. Pásek, řemen, opasek či pás jsou tzv. synonyma.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Obrázek 4" descr="křemen (křišťál) - šesterečná.jpg"/>
          <p:cNvPicPr>
            <a:picLocks noGrp="1" noChangeAspect="1"/>
          </p:cNvPicPr>
          <p:nvPr>
            <p:ph idx="1"/>
          </p:nvPr>
        </p:nvPicPr>
        <p:blipFill>
          <a:blip r:embed="rId2"/>
          <a:srcRect b="5414"/>
          <a:stretch>
            <a:fillRect/>
          </a:stretch>
        </p:blipFill>
        <p:spPr>
          <a:xfrm>
            <a:off x="3382963" y="1773238"/>
            <a:ext cx="3887787" cy="4914900"/>
          </a:xfrm>
        </p:spPr>
      </p:pic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1403350" y="4781550"/>
            <a:ext cx="1944688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omic Sans MS" pitchFamily="66" charset="0"/>
              </a:rPr>
              <a:t>SiO</a:t>
            </a:r>
            <a:r>
              <a:rPr lang="cs-CZ" sz="5400" baseline="-25000">
                <a:latin typeface="Comic Sans MS" pitchFamily="66" charset="0"/>
              </a:rPr>
              <a:t>2</a:t>
            </a:r>
            <a:endParaRPr lang="cs-CZ" sz="5400">
              <a:latin typeface="Comic Sans MS" pitchFamily="66" charset="0"/>
            </a:endParaRPr>
          </a:p>
        </p:txBody>
      </p:sp>
      <p:sp>
        <p:nvSpPr>
          <p:cNvPr id="6" name="Kříž 5"/>
          <p:cNvSpPr/>
          <p:nvPr/>
        </p:nvSpPr>
        <p:spPr>
          <a:xfrm>
            <a:off x="2863850" y="3663950"/>
            <a:ext cx="1727200" cy="1655763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Kříž 6"/>
          <p:cNvSpPr/>
          <p:nvPr/>
        </p:nvSpPr>
        <p:spPr>
          <a:xfrm>
            <a:off x="2268538" y="2630488"/>
            <a:ext cx="1727200" cy="1655762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Kříž 7"/>
          <p:cNvSpPr/>
          <p:nvPr/>
        </p:nvSpPr>
        <p:spPr>
          <a:xfrm>
            <a:off x="5661025" y="2152650"/>
            <a:ext cx="1728788" cy="1655763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Kříž 8"/>
          <p:cNvSpPr/>
          <p:nvPr/>
        </p:nvSpPr>
        <p:spPr>
          <a:xfrm>
            <a:off x="3873500" y="2528888"/>
            <a:ext cx="1728788" cy="1655762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Kříž 9"/>
          <p:cNvSpPr/>
          <p:nvPr/>
        </p:nvSpPr>
        <p:spPr>
          <a:xfrm>
            <a:off x="2955925" y="1503363"/>
            <a:ext cx="1728788" cy="1655762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Kříž 10"/>
          <p:cNvSpPr/>
          <p:nvPr/>
        </p:nvSpPr>
        <p:spPr>
          <a:xfrm>
            <a:off x="4298950" y="1397000"/>
            <a:ext cx="1728788" cy="1655763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Kříž 11"/>
          <p:cNvSpPr/>
          <p:nvPr/>
        </p:nvSpPr>
        <p:spPr>
          <a:xfrm>
            <a:off x="6027738" y="1262063"/>
            <a:ext cx="1727200" cy="1655762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Kříž 12"/>
          <p:cNvSpPr/>
          <p:nvPr/>
        </p:nvSpPr>
        <p:spPr>
          <a:xfrm>
            <a:off x="3821113" y="4625975"/>
            <a:ext cx="1727200" cy="1655763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Kříž 13"/>
          <p:cNvSpPr/>
          <p:nvPr/>
        </p:nvSpPr>
        <p:spPr>
          <a:xfrm>
            <a:off x="1511300" y="4471988"/>
            <a:ext cx="1728788" cy="1655762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Kříž 14"/>
          <p:cNvSpPr/>
          <p:nvPr/>
        </p:nvSpPr>
        <p:spPr>
          <a:xfrm>
            <a:off x="5659438" y="2989263"/>
            <a:ext cx="1728787" cy="1655762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Kříž 15"/>
          <p:cNvSpPr/>
          <p:nvPr/>
        </p:nvSpPr>
        <p:spPr>
          <a:xfrm>
            <a:off x="4429125" y="3317875"/>
            <a:ext cx="1728788" cy="1655763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Kříž 16"/>
          <p:cNvSpPr/>
          <p:nvPr/>
        </p:nvSpPr>
        <p:spPr>
          <a:xfrm>
            <a:off x="2843213" y="5013325"/>
            <a:ext cx="1728787" cy="1655763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Kříž 17"/>
          <p:cNvSpPr/>
          <p:nvPr/>
        </p:nvSpPr>
        <p:spPr>
          <a:xfrm>
            <a:off x="1649413" y="1700213"/>
            <a:ext cx="1727200" cy="1657350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Kříž 18"/>
          <p:cNvSpPr/>
          <p:nvPr/>
        </p:nvSpPr>
        <p:spPr>
          <a:xfrm>
            <a:off x="5541963" y="4144963"/>
            <a:ext cx="1728787" cy="1655762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Kříž 19"/>
          <p:cNvSpPr/>
          <p:nvPr/>
        </p:nvSpPr>
        <p:spPr>
          <a:xfrm>
            <a:off x="4208463" y="5895975"/>
            <a:ext cx="1728787" cy="785813"/>
          </a:xfrm>
          <a:custGeom>
            <a:avLst/>
            <a:gdLst>
              <a:gd name="connsiteX0" fmla="*/ 0 w 1728192"/>
              <a:gd name="connsiteY0" fmla="*/ 414046 h 1656184"/>
              <a:gd name="connsiteX1" fmla="*/ 414046 w 1728192"/>
              <a:gd name="connsiteY1" fmla="*/ 414046 h 1656184"/>
              <a:gd name="connsiteX2" fmla="*/ 414046 w 1728192"/>
              <a:gd name="connsiteY2" fmla="*/ 0 h 1656184"/>
              <a:gd name="connsiteX3" fmla="*/ 1314146 w 1728192"/>
              <a:gd name="connsiteY3" fmla="*/ 0 h 1656184"/>
              <a:gd name="connsiteX4" fmla="*/ 1314146 w 1728192"/>
              <a:gd name="connsiteY4" fmla="*/ 414046 h 1656184"/>
              <a:gd name="connsiteX5" fmla="*/ 1728192 w 1728192"/>
              <a:gd name="connsiteY5" fmla="*/ 414046 h 1656184"/>
              <a:gd name="connsiteX6" fmla="*/ 1728192 w 1728192"/>
              <a:gd name="connsiteY6" fmla="*/ 1242138 h 1656184"/>
              <a:gd name="connsiteX7" fmla="*/ 1314146 w 1728192"/>
              <a:gd name="connsiteY7" fmla="*/ 1242138 h 1656184"/>
              <a:gd name="connsiteX8" fmla="*/ 1314146 w 1728192"/>
              <a:gd name="connsiteY8" fmla="*/ 1656184 h 1656184"/>
              <a:gd name="connsiteX9" fmla="*/ 414046 w 1728192"/>
              <a:gd name="connsiteY9" fmla="*/ 1656184 h 1656184"/>
              <a:gd name="connsiteX10" fmla="*/ 414046 w 1728192"/>
              <a:gd name="connsiteY10" fmla="*/ 1242138 h 1656184"/>
              <a:gd name="connsiteX11" fmla="*/ 0 w 1728192"/>
              <a:gd name="connsiteY11" fmla="*/ 1242138 h 1656184"/>
              <a:gd name="connsiteX12" fmla="*/ 0 w 1728192"/>
              <a:gd name="connsiteY12" fmla="*/ 414046 h 1656184"/>
              <a:gd name="connsiteX0" fmla="*/ 0 w 1728192"/>
              <a:gd name="connsiteY0" fmla="*/ 414046 h 1656293"/>
              <a:gd name="connsiteX1" fmla="*/ 414046 w 1728192"/>
              <a:gd name="connsiteY1" fmla="*/ 414046 h 1656293"/>
              <a:gd name="connsiteX2" fmla="*/ 414046 w 1728192"/>
              <a:gd name="connsiteY2" fmla="*/ 0 h 1656293"/>
              <a:gd name="connsiteX3" fmla="*/ 1314146 w 1728192"/>
              <a:gd name="connsiteY3" fmla="*/ 0 h 1656293"/>
              <a:gd name="connsiteX4" fmla="*/ 1314146 w 1728192"/>
              <a:gd name="connsiteY4" fmla="*/ 414046 h 1656293"/>
              <a:gd name="connsiteX5" fmla="*/ 1728192 w 1728192"/>
              <a:gd name="connsiteY5" fmla="*/ 414046 h 1656293"/>
              <a:gd name="connsiteX6" fmla="*/ 1728192 w 1728192"/>
              <a:gd name="connsiteY6" fmla="*/ 1242138 h 1656293"/>
              <a:gd name="connsiteX7" fmla="*/ 1314146 w 1728192"/>
              <a:gd name="connsiteY7" fmla="*/ 1242138 h 1656293"/>
              <a:gd name="connsiteX8" fmla="*/ 1314146 w 1728192"/>
              <a:gd name="connsiteY8" fmla="*/ 1656184 h 1656293"/>
              <a:gd name="connsiteX9" fmla="*/ 989919 w 1728192"/>
              <a:gd name="connsiteY9" fmla="*/ 1646521 h 1656293"/>
              <a:gd name="connsiteX10" fmla="*/ 414046 w 1728192"/>
              <a:gd name="connsiteY10" fmla="*/ 1656184 h 1656293"/>
              <a:gd name="connsiteX11" fmla="*/ 414046 w 1728192"/>
              <a:gd name="connsiteY11" fmla="*/ 1242138 h 1656293"/>
              <a:gd name="connsiteX12" fmla="*/ 0 w 1728192"/>
              <a:gd name="connsiteY12" fmla="*/ 1242138 h 1656293"/>
              <a:gd name="connsiteX13" fmla="*/ 0 w 1728192"/>
              <a:gd name="connsiteY13" fmla="*/ 414046 h 1656293"/>
              <a:gd name="connsiteX0" fmla="*/ 0 w 1728192"/>
              <a:gd name="connsiteY0" fmla="*/ 414046 h 1656184"/>
              <a:gd name="connsiteX1" fmla="*/ 414046 w 1728192"/>
              <a:gd name="connsiteY1" fmla="*/ 414046 h 1656184"/>
              <a:gd name="connsiteX2" fmla="*/ 414046 w 1728192"/>
              <a:gd name="connsiteY2" fmla="*/ 0 h 1656184"/>
              <a:gd name="connsiteX3" fmla="*/ 1314146 w 1728192"/>
              <a:gd name="connsiteY3" fmla="*/ 0 h 1656184"/>
              <a:gd name="connsiteX4" fmla="*/ 1314146 w 1728192"/>
              <a:gd name="connsiteY4" fmla="*/ 414046 h 1656184"/>
              <a:gd name="connsiteX5" fmla="*/ 1728192 w 1728192"/>
              <a:gd name="connsiteY5" fmla="*/ 414046 h 1656184"/>
              <a:gd name="connsiteX6" fmla="*/ 1728192 w 1728192"/>
              <a:gd name="connsiteY6" fmla="*/ 1242138 h 1656184"/>
              <a:gd name="connsiteX7" fmla="*/ 1314146 w 1728192"/>
              <a:gd name="connsiteY7" fmla="*/ 1242138 h 1656184"/>
              <a:gd name="connsiteX8" fmla="*/ 469019 w 1728192"/>
              <a:gd name="connsiteY8" fmla="*/ 1226693 h 1656184"/>
              <a:gd name="connsiteX9" fmla="*/ 989919 w 1728192"/>
              <a:gd name="connsiteY9" fmla="*/ 1646521 h 1656184"/>
              <a:gd name="connsiteX10" fmla="*/ 414046 w 1728192"/>
              <a:gd name="connsiteY10" fmla="*/ 1656184 h 1656184"/>
              <a:gd name="connsiteX11" fmla="*/ 414046 w 1728192"/>
              <a:gd name="connsiteY11" fmla="*/ 1242138 h 1656184"/>
              <a:gd name="connsiteX12" fmla="*/ 0 w 1728192"/>
              <a:gd name="connsiteY12" fmla="*/ 1242138 h 1656184"/>
              <a:gd name="connsiteX13" fmla="*/ 0 w 1728192"/>
              <a:gd name="connsiteY13" fmla="*/ 414046 h 1656184"/>
              <a:gd name="connsiteX0" fmla="*/ 0 w 1728192"/>
              <a:gd name="connsiteY0" fmla="*/ 414046 h 1656184"/>
              <a:gd name="connsiteX1" fmla="*/ 414046 w 1728192"/>
              <a:gd name="connsiteY1" fmla="*/ 414046 h 1656184"/>
              <a:gd name="connsiteX2" fmla="*/ 414046 w 1728192"/>
              <a:gd name="connsiteY2" fmla="*/ 0 h 1656184"/>
              <a:gd name="connsiteX3" fmla="*/ 1314146 w 1728192"/>
              <a:gd name="connsiteY3" fmla="*/ 0 h 1656184"/>
              <a:gd name="connsiteX4" fmla="*/ 1314146 w 1728192"/>
              <a:gd name="connsiteY4" fmla="*/ 414046 h 1656184"/>
              <a:gd name="connsiteX5" fmla="*/ 1728192 w 1728192"/>
              <a:gd name="connsiteY5" fmla="*/ 414046 h 1656184"/>
              <a:gd name="connsiteX6" fmla="*/ 1728192 w 1728192"/>
              <a:gd name="connsiteY6" fmla="*/ 1242138 h 1656184"/>
              <a:gd name="connsiteX7" fmla="*/ 1314146 w 1728192"/>
              <a:gd name="connsiteY7" fmla="*/ 1242138 h 1656184"/>
              <a:gd name="connsiteX8" fmla="*/ 469019 w 1728192"/>
              <a:gd name="connsiteY8" fmla="*/ 1226693 h 1656184"/>
              <a:gd name="connsiteX9" fmla="*/ 1682646 w 1728192"/>
              <a:gd name="connsiteY9" fmla="*/ 482739 h 1656184"/>
              <a:gd name="connsiteX10" fmla="*/ 414046 w 1728192"/>
              <a:gd name="connsiteY10" fmla="*/ 1656184 h 1656184"/>
              <a:gd name="connsiteX11" fmla="*/ 414046 w 1728192"/>
              <a:gd name="connsiteY11" fmla="*/ 1242138 h 1656184"/>
              <a:gd name="connsiteX12" fmla="*/ 0 w 1728192"/>
              <a:gd name="connsiteY12" fmla="*/ 1242138 h 1656184"/>
              <a:gd name="connsiteX13" fmla="*/ 0 w 1728192"/>
              <a:gd name="connsiteY13" fmla="*/ 414046 h 1656184"/>
              <a:gd name="connsiteX0" fmla="*/ 0 w 1728192"/>
              <a:gd name="connsiteY0" fmla="*/ 414046 h 1242138"/>
              <a:gd name="connsiteX1" fmla="*/ 414046 w 1728192"/>
              <a:gd name="connsiteY1" fmla="*/ 414046 h 1242138"/>
              <a:gd name="connsiteX2" fmla="*/ 414046 w 1728192"/>
              <a:gd name="connsiteY2" fmla="*/ 0 h 1242138"/>
              <a:gd name="connsiteX3" fmla="*/ 1314146 w 1728192"/>
              <a:gd name="connsiteY3" fmla="*/ 0 h 1242138"/>
              <a:gd name="connsiteX4" fmla="*/ 1314146 w 1728192"/>
              <a:gd name="connsiteY4" fmla="*/ 414046 h 1242138"/>
              <a:gd name="connsiteX5" fmla="*/ 1728192 w 1728192"/>
              <a:gd name="connsiteY5" fmla="*/ 414046 h 1242138"/>
              <a:gd name="connsiteX6" fmla="*/ 1728192 w 1728192"/>
              <a:gd name="connsiteY6" fmla="*/ 1242138 h 1242138"/>
              <a:gd name="connsiteX7" fmla="*/ 1314146 w 1728192"/>
              <a:gd name="connsiteY7" fmla="*/ 1242138 h 1242138"/>
              <a:gd name="connsiteX8" fmla="*/ 469019 w 1728192"/>
              <a:gd name="connsiteY8" fmla="*/ 1226693 h 1242138"/>
              <a:gd name="connsiteX9" fmla="*/ 1682646 w 1728192"/>
              <a:gd name="connsiteY9" fmla="*/ 482739 h 1242138"/>
              <a:gd name="connsiteX10" fmla="*/ 1286882 w 1728192"/>
              <a:gd name="connsiteY10" fmla="*/ 1226693 h 1242138"/>
              <a:gd name="connsiteX11" fmla="*/ 414046 w 1728192"/>
              <a:gd name="connsiteY11" fmla="*/ 1242138 h 1242138"/>
              <a:gd name="connsiteX12" fmla="*/ 0 w 1728192"/>
              <a:gd name="connsiteY12" fmla="*/ 1242138 h 1242138"/>
              <a:gd name="connsiteX13" fmla="*/ 0 w 1728192"/>
              <a:gd name="connsiteY13" fmla="*/ 414046 h 1242138"/>
              <a:gd name="connsiteX0" fmla="*/ 0 w 1728192"/>
              <a:gd name="connsiteY0" fmla="*/ 414046 h 1242138"/>
              <a:gd name="connsiteX1" fmla="*/ 414046 w 1728192"/>
              <a:gd name="connsiteY1" fmla="*/ 414046 h 1242138"/>
              <a:gd name="connsiteX2" fmla="*/ 414046 w 1728192"/>
              <a:gd name="connsiteY2" fmla="*/ 0 h 1242138"/>
              <a:gd name="connsiteX3" fmla="*/ 1314146 w 1728192"/>
              <a:gd name="connsiteY3" fmla="*/ 0 h 1242138"/>
              <a:gd name="connsiteX4" fmla="*/ 1314146 w 1728192"/>
              <a:gd name="connsiteY4" fmla="*/ 414046 h 1242138"/>
              <a:gd name="connsiteX5" fmla="*/ 1728192 w 1728192"/>
              <a:gd name="connsiteY5" fmla="*/ 414046 h 1242138"/>
              <a:gd name="connsiteX6" fmla="*/ 1728192 w 1728192"/>
              <a:gd name="connsiteY6" fmla="*/ 1242138 h 1242138"/>
              <a:gd name="connsiteX7" fmla="*/ 1314146 w 1728192"/>
              <a:gd name="connsiteY7" fmla="*/ 1242138 h 1242138"/>
              <a:gd name="connsiteX8" fmla="*/ 469019 w 1728192"/>
              <a:gd name="connsiteY8" fmla="*/ 1226693 h 1242138"/>
              <a:gd name="connsiteX9" fmla="*/ 823664 w 1728192"/>
              <a:gd name="connsiteY9" fmla="*/ 1217029 h 1242138"/>
              <a:gd name="connsiteX10" fmla="*/ 1286882 w 1728192"/>
              <a:gd name="connsiteY10" fmla="*/ 1226693 h 1242138"/>
              <a:gd name="connsiteX11" fmla="*/ 414046 w 1728192"/>
              <a:gd name="connsiteY11" fmla="*/ 1242138 h 1242138"/>
              <a:gd name="connsiteX12" fmla="*/ 0 w 1728192"/>
              <a:gd name="connsiteY12" fmla="*/ 1242138 h 1242138"/>
              <a:gd name="connsiteX13" fmla="*/ 0 w 1728192"/>
              <a:gd name="connsiteY13" fmla="*/ 414046 h 1242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728192" h="1242138">
                <a:moveTo>
                  <a:pt x="0" y="414046"/>
                </a:moveTo>
                <a:lnTo>
                  <a:pt x="414046" y="414046"/>
                </a:lnTo>
                <a:lnTo>
                  <a:pt x="414046" y="0"/>
                </a:lnTo>
                <a:lnTo>
                  <a:pt x="1314146" y="0"/>
                </a:lnTo>
                <a:lnTo>
                  <a:pt x="1314146" y="414046"/>
                </a:lnTo>
                <a:lnTo>
                  <a:pt x="1728192" y="414046"/>
                </a:lnTo>
                <a:lnTo>
                  <a:pt x="1728192" y="1242138"/>
                </a:lnTo>
                <a:lnTo>
                  <a:pt x="1314146" y="1242138"/>
                </a:lnTo>
                <a:lnTo>
                  <a:pt x="469019" y="1226693"/>
                </a:lnTo>
                <a:cubicBezTo>
                  <a:pt x="323998" y="1228090"/>
                  <a:pt x="968685" y="1215632"/>
                  <a:pt x="823664" y="1217029"/>
                </a:cubicBezTo>
                <a:lnTo>
                  <a:pt x="1286882" y="1226693"/>
                </a:lnTo>
                <a:lnTo>
                  <a:pt x="414046" y="1242138"/>
                </a:lnTo>
                <a:lnTo>
                  <a:pt x="0" y="1242138"/>
                </a:lnTo>
                <a:lnTo>
                  <a:pt x="0" y="41404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Kříž 21"/>
          <p:cNvSpPr/>
          <p:nvPr/>
        </p:nvSpPr>
        <p:spPr>
          <a:xfrm>
            <a:off x="1835150" y="3114675"/>
            <a:ext cx="1728788" cy="1655763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Kříž 23"/>
          <p:cNvSpPr/>
          <p:nvPr/>
        </p:nvSpPr>
        <p:spPr>
          <a:xfrm>
            <a:off x="6642100" y="3797300"/>
            <a:ext cx="1727200" cy="1657350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Kříž 24"/>
          <p:cNvSpPr/>
          <p:nvPr/>
        </p:nvSpPr>
        <p:spPr>
          <a:xfrm>
            <a:off x="6169025" y="5067300"/>
            <a:ext cx="1728788" cy="1657350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Kříž 25"/>
          <p:cNvSpPr/>
          <p:nvPr/>
        </p:nvSpPr>
        <p:spPr>
          <a:xfrm>
            <a:off x="5226050" y="4979988"/>
            <a:ext cx="1727200" cy="1655762"/>
          </a:xfrm>
          <a:prstGeom prst="plus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  <p:bldP spid="24" grpId="0" animBg="1"/>
      <p:bldP spid="25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1600" b="1" i="1" smtClean="0"/>
              <a:t>Zdroje a použité materiály 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125538"/>
            <a:ext cx="8229600" cy="4525962"/>
          </a:xfrm>
        </p:spPr>
        <p:txBody>
          <a:bodyPr rtlCol="0">
            <a:normAutofit/>
          </a:bodyPr>
          <a:lstStyle/>
          <a:p>
            <a:pPr marL="228600" indent="-2286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1100" dirty="0" smtClean="0"/>
              <a:t>korund - </a:t>
            </a:r>
            <a:r>
              <a:rPr lang="cs-CZ" sz="1100" dirty="0" smtClean="0">
                <a:hlinkClick r:id="rId2"/>
              </a:rPr>
              <a:t>http://www.felsofokon.hu/sites/default/files/users/dartonita/images/asvanyok-21998.jpg</a:t>
            </a:r>
            <a:endParaRPr lang="cs-CZ" sz="1100" dirty="0" smtClean="0"/>
          </a:p>
          <a:p>
            <a:pPr marL="228600" indent="-2286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1100" dirty="0" smtClean="0"/>
              <a:t>Kalcit -  http://web.natur.cuni.cz/ugmnz/mineral/mineral/fotv/kalcit_1.jpg</a:t>
            </a:r>
          </a:p>
          <a:p>
            <a:pPr marL="228600" indent="-2286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1100" dirty="0" smtClean="0"/>
              <a:t>Zlato - MEDENBACH, Olaf a Cornelia SUSSIECKOVÁ-FORNEFEROVÁ. </a:t>
            </a:r>
            <a:r>
              <a:rPr lang="cs-CZ" sz="1100" i="1" dirty="0" smtClean="0"/>
              <a:t>Minerály</a:t>
            </a:r>
            <a:r>
              <a:rPr lang="cs-CZ" sz="1100" dirty="0" smtClean="0"/>
              <a:t>. Petr Kaška. Praha: Knižní klub, 1995, 287 s. ISBN 80-7176- 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                    207-5. ze str.31</a:t>
            </a:r>
          </a:p>
          <a:p>
            <a:pPr marL="228600" indent="-228600" eaLnBrk="1" fontAlgn="auto" hangingPunct="1">
              <a:spcAft>
                <a:spcPts val="0"/>
              </a:spcAft>
              <a:buFont typeface="Arial" charset="0"/>
              <a:buAutoNum type="arabicPeriod" startAt="4"/>
              <a:defRPr/>
            </a:pPr>
            <a:r>
              <a:rPr lang="cs-CZ" sz="1100" dirty="0" smtClean="0"/>
              <a:t>Živec - </a:t>
            </a:r>
            <a:r>
              <a:rPr lang="cs-CZ" sz="1100" dirty="0"/>
              <a:t>http://geologie.vsb.cz/loziska/loziska/nerudy/albit%2001_resize.JPG</a:t>
            </a:r>
          </a:p>
          <a:p>
            <a:pPr marL="228600" indent="-228600" eaLnBrk="1" fontAlgn="auto" hangingPunct="1">
              <a:spcAft>
                <a:spcPts val="0"/>
              </a:spcAft>
              <a:buFont typeface="Arial" charset="0"/>
              <a:buAutoNum type="arabicPeriod" startAt="4"/>
              <a:defRPr/>
            </a:pPr>
            <a:r>
              <a:rPr lang="cs-CZ" sz="1100" dirty="0" smtClean="0"/>
              <a:t>Síra - MEDENBACH, Olaf a Cornelia SUSSIECKOVÁ-FORNEFEROVÁ. </a:t>
            </a:r>
            <a:r>
              <a:rPr lang="cs-CZ" sz="1100" i="1" dirty="0" smtClean="0"/>
              <a:t>Minerály</a:t>
            </a:r>
            <a:r>
              <a:rPr lang="cs-CZ" sz="1100" dirty="0" smtClean="0"/>
              <a:t>. Petr Kaška. Praha: Knižní klub, 1995, 287 s. ISBN 80-7176-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/>
              <a:t> </a:t>
            </a:r>
            <a:r>
              <a:rPr lang="cs-CZ" sz="1100" dirty="0" smtClean="0"/>
              <a:t>                 207-5.  ze str. 39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6.   Tuha  (grafit) - http://www.grafitnetolice.cz/img/grafit_2m.jpg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100" dirty="0" smtClean="0"/>
              <a:t>7.    Slída </a:t>
            </a:r>
            <a:r>
              <a:rPr lang="cs-CZ" sz="1100" dirty="0"/>
              <a:t>- </a:t>
            </a:r>
            <a:r>
              <a:rPr lang="cs-CZ" sz="1100" dirty="0" smtClean="0"/>
              <a:t> </a:t>
            </a:r>
            <a:r>
              <a:rPr lang="cs-CZ" sz="1100" dirty="0"/>
              <a:t>http://t0.gstatic.com/images?q=tbn:ANd9GcRyjzQRWuJWyZ6_eXgTuSh_OVoAa0sQUkMbg87BvYowVGdgPbTN6cAwSnoW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100" dirty="0"/>
              <a:t>                    http://web.natur.cuni.cz/ugmnz/mineral/mineral/fotv/biotit_1.jpg</a:t>
            </a:r>
          </a:p>
          <a:p>
            <a:pPr marL="228600" indent="-228600" eaLnBrk="1" fontAlgn="auto" hangingPunct="1">
              <a:spcAft>
                <a:spcPts val="0"/>
              </a:spcAft>
              <a:buFont typeface="Arial" pitchFamily="34" charset="0"/>
              <a:buAutoNum type="arabicPeriod" startAt="8"/>
              <a:defRPr/>
            </a:pPr>
            <a:r>
              <a:rPr lang="cs-CZ" sz="1100" dirty="0" smtClean="0"/>
              <a:t>Křemen - MEDENBACH, Olaf a Cornelia SUSSIECKOVÁ-FORNEFEROVÁ. </a:t>
            </a:r>
            <a:r>
              <a:rPr lang="cs-CZ" sz="1100" i="1" dirty="0" smtClean="0"/>
              <a:t>Minerály</a:t>
            </a:r>
            <a:r>
              <a:rPr lang="cs-CZ" sz="1100" dirty="0" smtClean="0"/>
              <a:t>. Petr Kaška. Praha: Knižní klub, 1995, 287 s. ISBN 80-7176-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                         207-5. ze str.107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00" dirty="0" smtClean="0"/>
          </a:p>
          <a:p>
            <a:pPr marL="228600" indent="-2286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11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236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Comic Sans MS</vt:lpstr>
      <vt:lpstr>Motiv systému Office</vt:lpstr>
      <vt:lpstr>Snímek 1</vt:lpstr>
      <vt:lpstr>1. Jirko, rundu pro všechny u stolu!</vt:lpstr>
      <vt:lpstr>2. Petr vymačkal citron do čaje.</vt:lpstr>
      <vt:lpstr>3. Expedice přivezla tolik očekávané vzorky hornin.</vt:lpstr>
      <vt:lpstr>4. Tvé výroky jsou Luďku lživé, copak to nevíš ?</vt:lpstr>
      <vt:lpstr>5. „Mohu být vyzkoušen až zítra ?“ prosí Radek.</vt:lpstr>
      <vt:lpstr>6. Rád si občas přečtu Halasovy básně.</vt:lpstr>
      <vt:lpstr>7. Nepros, Lída to za tebe, Pavle, neudělá. !</vt:lpstr>
      <vt:lpstr>8. Pásek, řemen, opasek či pás jsou tzv. synonyma.</vt:lpstr>
      <vt:lpstr>Zdroje a použité materiály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SlamovaLi</cp:lastModifiedBy>
  <cp:revision>17</cp:revision>
  <dcterms:created xsi:type="dcterms:W3CDTF">2012-06-16T12:25:42Z</dcterms:created>
  <dcterms:modified xsi:type="dcterms:W3CDTF">2012-06-22T09:11:36Z</dcterms:modified>
</cp:coreProperties>
</file>