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6" r:id="rId3"/>
    <p:sldId id="257" r:id="rId4"/>
    <p:sldId id="265" r:id="rId5"/>
    <p:sldId id="266" r:id="rId6"/>
    <p:sldId id="267" r:id="rId7"/>
    <p:sldId id="268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D09168-CE16-4BCC-A747-DBA51C1FF7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52F6C3D3-8019-477A-8085-F0E5EBA54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i.idnes.cz/10/043/sph/JW32af59_layers2.JPG" TargetMode="External"/><Relationship Id="rId3" Type="http://schemas.openxmlformats.org/officeDocument/2006/relationships/hyperlink" Target="http://www.fraus.cz/" TargetMode="External"/><Relationship Id="rId7" Type="http://schemas.openxmlformats.org/officeDocument/2006/relationships/hyperlink" Target="http://capita.wustl.edu/capita/capitareports/GLOBEO3/GoodBad_files/image001.gif" TargetMode="External"/><Relationship Id="rId12" Type="http://schemas.openxmlformats.org/officeDocument/2006/relationships/hyperlink" Target="http://media.treehugger.com/assets/images/2011/10/nasa-OCO-satellite2356.jpg" TargetMode="External"/><Relationship Id="rId2" Type="http://schemas.openxmlformats.org/officeDocument/2006/relationships/hyperlink" Target="http://www.fortuna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nmh.ro/uploads/radiosondaj.jpg" TargetMode="External"/><Relationship Id="rId11" Type="http://schemas.openxmlformats.org/officeDocument/2006/relationships/hyperlink" Target="http://www.upv.es/satelite/trabajos/pracGrupo7/exosfe.jpg" TargetMode="External"/><Relationship Id="rId5" Type="http://schemas.openxmlformats.org/officeDocument/2006/relationships/hyperlink" Target="http://blogy.in-pocasi.eu/ostrava_poruba/obrazky/1104141242_zeme-planeta.jpg" TargetMode="External"/><Relationship Id="rId10" Type="http://schemas.openxmlformats.org/officeDocument/2006/relationships/hyperlink" Target="http://oko.yin.cz/16/polarni-zare/polarni-zare.jpg" TargetMode="External"/><Relationship Id="rId4" Type="http://schemas.openxmlformats.org/officeDocument/2006/relationships/hyperlink" Target="http://www.upv.es/satelite/trabajos/pracGrupo7/tropos2.jpg" TargetMode="External"/><Relationship Id="rId9" Type="http://schemas.openxmlformats.org/officeDocument/2006/relationships/hyperlink" Target="http://img.ihned.cz/attachment.php/10/26814010/aot35BCEGHJKNjkQbceghpqrxST29AVn/10_hvezdy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8003232" cy="5328592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  <a:defRPr/>
            </a:pPr>
            <a:r>
              <a:rPr lang="cs-CZ" sz="3200" b="1" i="1" dirty="0"/>
              <a:t>Autor</a:t>
            </a:r>
            <a:r>
              <a:rPr lang="cs-CZ" sz="3200" dirty="0"/>
              <a:t> : Mgr. Terezie </a:t>
            </a:r>
            <a:r>
              <a:rPr lang="cs-CZ" sz="3200" dirty="0" err="1"/>
              <a:t>Nohýnková</a:t>
            </a:r>
            <a:endParaRPr lang="cs-CZ" sz="3200" dirty="0"/>
          </a:p>
          <a:p>
            <a:pPr marL="0" indent="0">
              <a:buNone/>
              <a:defRPr/>
            </a:pPr>
            <a:r>
              <a:rPr lang="cs-CZ" sz="3200" b="1" i="1" dirty="0"/>
              <a:t>Vzdělávací oblast</a:t>
            </a:r>
            <a:r>
              <a:rPr lang="cs-CZ" sz="3200" dirty="0"/>
              <a:t> : Člověk a příroda</a:t>
            </a:r>
          </a:p>
          <a:p>
            <a:pPr marL="0" indent="0">
              <a:buNone/>
              <a:defRPr/>
            </a:pPr>
            <a:r>
              <a:rPr lang="cs-CZ" sz="3200" b="1" i="1" dirty="0"/>
              <a:t>Obor</a:t>
            </a:r>
            <a:r>
              <a:rPr lang="cs-CZ" sz="3200" dirty="0"/>
              <a:t> : Přírodopis</a:t>
            </a:r>
          </a:p>
          <a:p>
            <a:pPr marL="0" indent="0">
              <a:buNone/>
              <a:defRPr/>
            </a:pPr>
            <a:endParaRPr lang="cs-CZ" sz="3200" dirty="0"/>
          </a:p>
          <a:p>
            <a:pPr marL="0" indent="0">
              <a:buNone/>
              <a:defRPr/>
            </a:pPr>
            <a:r>
              <a:rPr lang="cs-CZ" sz="3200" b="1" i="1" dirty="0"/>
              <a:t>Téma</a:t>
            </a:r>
            <a:r>
              <a:rPr lang="cs-CZ" sz="3200" dirty="0"/>
              <a:t> : Planeta Země</a:t>
            </a:r>
          </a:p>
          <a:p>
            <a:pPr marL="0" indent="0">
              <a:buNone/>
              <a:defRPr/>
            </a:pPr>
            <a:r>
              <a:rPr lang="cs-CZ" sz="3200" b="1" i="1" u="sng" dirty="0"/>
              <a:t>Název</a:t>
            </a:r>
            <a:r>
              <a:rPr lang="cs-CZ" sz="3200" u="sng" dirty="0"/>
              <a:t> :  </a:t>
            </a:r>
            <a:r>
              <a:rPr lang="cs-CZ" sz="3200" u="sng" dirty="0" smtClean="0"/>
              <a:t>Atmosféra </a:t>
            </a:r>
            <a:endParaRPr lang="cs-CZ" sz="3200" u="sng" dirty="0"/>
          </a:p>
          <a:p>
            <a:pPr marL="0" indent="0">
              <a:buNone/>
              <a:defRPr/>
            </a:pPr>
            <a:endParaRPr lang="cs-CZ" sz="3200" dirty="0"/>
          </a:p>
          <a:p>
            <a:pPr marL="0" indent="0">
              <a:buNone/>
              <a:defRPr/>
            </a:pPr>
            <a:r>
              <a:rPr lang="cs-CZ" sz="3200" b="1" i="1" dirty="0"/>
              <a:t>Použité zdroje a materiály</a:t>
            </a:r>
            <a:r>
              <a:rPr lang="cs-CZ" sz="3200" dirty="0"/>
              <a:t> : </a:t>
            </a:r>
          </a:p>
          <a:p>
            <a:pPr marL="0" indent="0">
              <a:buNone/>
              <a:defRPr/>
            </a:pPr>
            <a:endParaRPr lang="cs-CZ" sz="3200" dirty="0"/>
          </a:p>
          <a:p>
            <a:pPr marL="0" indent="0">
              <a:buNone/>
              <a:defRPr/>
            </a:pPr>
            <a:r>
              <a:rPr lang="cs-CZ" sz="3200" dirty="0" smtClean="0"/>
              <a:t> </a:t>
            </a:r>
            <a:r>
              <a:rPr lang="cs-CZ" sz="3200" dirty="0"/>
              <a:t>Obrázky viz str. </a:t>
            </a:r>
            <a:r>
              <a:rPr lang="cs-CZ" sz="3200" dirty="0" smtClean="0"/>
              <a:t>8</a:t>
            </a:r>
          </a:p>
          <a:p>
            <a:pPr marL="0" indent="0">
              <a:buNone/>
              <a:defRPr/>
            </a:pPr>
            <a:r>
              <a:rPr lang="cs-CZ" sz="3200" dirty="0" smtClean="0"/>
              <a:t>Kvasničková – </a:t>
            </a:r>
            <a:r>
              <a:rPr lang="cs-CZ" sz="3200" dirty="0" err="1" smtClean="0"/>
              <a:t>př</a:t>
            </a:r>
            <a:r>
              <a:rPr lang="cs-CZ" sz="3200" dirty="0" smtClean="0"/>
              <a:t> 9</a:t>
            </a:r>
            <a:endParaRPr lang="cs-CZ" sz="3200" dirty="0"/>
          </a:p>
          <a:p>
            <a:pPr marL="0" indent="0">
              <a:buNone/>
              <a:defRPr/>
            </a:pPr>
            <a:r>
              <a:rPr lang="cs-CZ" sz="3200" b="1" i="1" dirty="0"/>
              <a:t>Anotace</a:t>
            </a:r>
            <a:r>
              <a:rPr lang="cs-CZ" sz="3200" dirty="0"/>
              <a:t> : Seznámení žáků se základními typy pohybu litosférických desek formou prezentace  s interaktivními prvky.</a:t>
            </a:r>
          </a:p>
          <a:p>
            <a:pPr marL="0" indent="0">
              <a:buNone/>
              <a:defRPr/>
            </a:pPr>
            <a:r>
              <a:rPr lang="cs-CZ" sz="3200" dirty="0"/>
              <a:t> </a:t>
            </a:r>
          </a:p>
          <a:p>
            <a:pPr marL="0" indent="0">
              <a:buNone/>
              <a:defRPr/>
            </a:pPr>
            <a:r>
              <a:rPr lang="cs-CZ" sz="3200" b="1" dirty="0" smtClean="0">
                <a:latin typeface="Arial" charset="0"/>
                <a:cs typeface="Arial" charset="0"/>
              </a:rPr>
              <a:t>VY_32_INOVACE_55_ATMOSFERA</a:t>
            </a:r>
            <a:endParaRPr lang="cs-CZ" sz="3200" b="1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endParaRPr lang="cs-CZ" sz="3200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cs-CZ" sz="3200" dirty="0">
                <a:latin typeface="Arial" charset="0"/>
                <a:cs typeface="Arial" charset="0"/>
              </a:rPr>
              <a:t>Vytvořeno v rámci v projektu „EU peníze školám“ </a:t>
            </a:r>
          </a:p>
          <a:p>
            <a:pPr marL="0" indent="0">
              <a:buNone/>
              <a:defRPr/>
            </a:pPr>
            <a:r>
              <a:rPr lang="cs-CZ" sz="3200" dirty="0">
                <a:latin typeface="Arial" charset="0"/>
                <a:cs typeface="Arial" charset="0"/>
              </a:rPr>
              <a:t>OP VK oblast podpory 1.4 s názvem Zlepšení podmínek pro vzdělávání na základních školách</a:t>
            </a:r>
          </a:p>
          <a:p>
            <a:pPr marL="0" indent="0">
              <a:buNone/>
              <a:defRPr/>
            </a:pPr>
            <a:endParaRPr lang="cs-CZ" sz="3200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cs-CZ" sz="3200" dirty="0">
                <a:latin typeface="Arial" charset="0"/>
                <a:cs typeface="Arial" charset="0"/>
              </a:rPr>
              <a:t>Vytvořeno jako DUM do předmětu chemie pro 9. ročník ZŠ Studentská 895 Mnichovo Hradiště dne </a:t>
            </a:r>
            <a:r>
              <a:rPr lang="cs-CZ" sz="3200" dirty="0" smtClean="0">
                <a:latin typeface="Arial" charset="0"/>
                <a:cs typeface="Arial" charset="0"/>
              </a:rPr>
              <a:t>2.3.2011</a:t>
            </a:r>
            <a:endParaRPr lang="cs-CZ" sz="3200" dirty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3200" dirty="0"/>
          </a:p>
          <a:p>
            <a:endParaRPr lang="cs-CZ" dirty="0"/>
          </a:p>
        </p:txBody>
      </p:sp>
      <p:pic>
        <p:nvPicPr>
          <p:cNvPr id="4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736" y="318591"/>
            <a:ext cx="475297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798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581128"/>
            <a:ext cx="4896544" cy="1539552"/>
          </a:xfrm>
        </p:spPr>
        <p:txBody>
          <a:bodyPr/>
          <a:lstStyle/>
          <a:p>
            <a:r>
              <a:rPr lang="cs-CZ" sz="6000" dirty="0" smtClean="0"/>
              <a:t>Atmosféra</a:t>
            </a:r>
            <a:br>
              <a:rPr lang="cs-CZ" sz="6000" dirty="0" smtClean="0"/>
            </a:br>
            <a:r>
              <a:rPr lang="cs-CZ" sz="6000" dirty="0" smtClean="0"/>
              <a:t> </a:t>
            </a:r>
            <a:r>
              <a:rPr lang="cs-CZ" sz="3600" dirty="0" smtClean="0">
                <a:effectLst/>
                <a:latin typeface="Arial Narrow" pitchFamily="34" charset="0"/>
              </a:rPr>
              <a:t>a její části</a:t>
            </a:r>
            <a:endParaRPr lang="cs-CZ" sz="3600" dirty="0">
              <a:effectLst/>
              <a:latin typeface="Arial Narrow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005064"/>
            <a:ext cx="7304856" cy="154695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     </a:t>
            </a:r>
            <a:r>
              <a:rPr lang="cs-CZ" sz="4000" dirty="0"/>
              <a:t> Vzdušný obal Země</a:t>
            </a:r>
            <a:r>
              <a:rPr lang="cs-CZ" sz="4000" dirty="0" smtClean="0"/>
              <a:t>      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              </a:t>
            </a:r>
          </a:p>
          <a:p>
            <a:pPr algn="l"/>
            <a:endParaRPr lang="cs-CZ" sz="4000" dirty="0" smtClean="0"/>
          </a:p>
        </p:txBody>
      </p:sp>
      <p:pic>
        <p:nvPicPr>
          <p:cNvPr id="4" name="Obrázek 3" descr="atmosfé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401007"/>
            <a:ext cx="3200400" cy="3218688"/>
          </a:xfrm>
          <a:prstGeom prst="rect">
            <a:avLst/>
          </a:prstGeom>
        </p:spPr>
      </p:pic>
      <p:pic>
        <p:nvPicPr>
          <p:cNvPr id="6" name="Obrázek 5" descr="části atmosfér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188640"/>
            <a:ext cx="3240360" cy="637149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11960" y="188640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Obr.1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992380" y="6554810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Obr.2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4762872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  <a:latin typeface="Comic Sans MS" pitchFamily="66" charset="0"/>
              </a:rPr>
              <a:t>Troposféra</a:t>
            </a:r>
            <a:endParaRPr lang="cs-CZ" b="1" u="sng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980728"/>
            <a:ext cx="4536504" cy="5877272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latin typeface="Comic Sans MS" pitchFamily="66" charset="0"/>
              </a:rPr>
              <a:t>Základní,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nejhustší část atmosféry </a:t>
            </a:r>
          </a:p>
          <a:p>
            <a:r>
              <a:rPr lang="cs-CZ" dirty="0" smtClean="0">
                <a:latin typeface="Comic Sans MS" pitchFamily="66" charset="0"/>
              </a:rPr>
              <a:t>Sahá do výšky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7 - 15 km nad povrch Země</a:t>
            </a:r>
          </a:p>
          <a:p>
            <a:r>
              <a:rPr lang="cs-CZ" dirty="0" smtClean="0">
                <a:latin typeface="Comic Sans MS" pitchFamily="66" charset="0"/>
              </a:rPr>
              <a:t>Relativně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stálé složení </a:t>
            </a:r>
            <a:r>
              <a:rPr lang="cs-CZ" dirty="0" smtClean="0">
                <a:latin typeface="Comic Sans MS" pitchFamily="66" charset="0"/>
              </a:rPr>
              <a:t>: </a:t>
            </a:r>
            <a:r>
              <a:rPr lang="cs-CZ" sz="2200" dirty="0" smtClean="0">
                <a:latin typeface="Comic Sans MS" pitchFamily="66" charset="0"/>
              </a:rPr>
              <a:t>78% N</a:t>
            </a:r>
            <a:r>
              <a:rPr lang="cs-CZ" sz="2200" baseline="-25000" dirty="0" smtClean="0">
                <a:latin typeface="Comic Sans MS" pitchFamily="66" charset="0"/>
              </a:rPr>
              <a:t>2</a:t>
            </a:r>
            <a:r>
              <a:rPr lang="cs-CZ" sz="2200" dirty="0" smtClean="0">
                <a:latin typeface="Comic Sans MS" pitchFamily="66" charset="0"/>
              </a:rPr>
              <a:t>, 21% O</a:t>
            </a:r>
            <a:r>
              <a:rPr lang="cs-CZ" sz="2200" baseline="-25000" dirty="0" smtClean="0">
                <a:latin typeface="Comic Sans MS" pitchFamily="66" charset="0"/>
              </a:rPr>
              <a:t>2</a:t>
            </a:r>
            <a:r>
              <a:rPr lang="cs-CZ" sz="2200" dirty="0" smtClean="0">
                <a:latin typeface="Comic Sans MS" pitchFamily="66" charset="0"/>
              </a:rPr>
              <a:t>, 1% ostatní plyny (0,04% CO</a:t>
            </a:r>
            <a:r>
              <a:rPr lang="cs-CZ" sz="2200" baseline="-25000" dirty="0" smtClean="0">
                <a:latin typeface="Comic Sans MS" pitchFamily="66" charset="0"/>
              </a:rPr>
              <a:t>2</a:t>
            </a:r>
            <a:r>
              <a:rPr lang="cs-CZ" sz="2200" dirty="0" smtClean="0">
                <a:latin typeface="Comic Sans MS" pitchFamily="66" charset="0"/>
              </a:rPr>
              <a:t>, vzácné plyny – Ne, Ar, vodní pára, prachové částice aj.)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Se stoupající výškou klesá teplota vzduchu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Podléhá různým změnám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200" dirty="0" smtClean="0">
                <a:latin typeface="Comic Sans MS" pitchFamily="66" charset="0"/>
              </a:rPr>
              <a:t>(vliv obsažené vodní páry, činnost organismů – fotosyntéza, dýchání, znečišťování) </a:t>
            </a:r>
            <a:r>
              <a:rPr lang="cs-CZ" dirty="0" smtClean="0">
                <a:latin typeface="Comic Sans MS" pitchFamily="66" charset="0"/>
              </a:rPr>
              <a:t>– viz dál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6" name="Zástupný symbol pro obsah 5" descr="tropos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16632"/>
            <a:ext cx="3822576" cy="4038600"/>
          </a:xfrm>
        </p:spPr>
      </p:pic>
      <p:pic>
        <p:nvPicPr>
          <p:cNvPr id="7" name="Obrázek 6" descr="zeme-planet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221088"/>
            <a:ext cx="3204545" cy="244827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00663" y="188639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Obr.3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80783" y="6392361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Obr.4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14400"/>
          </a:xfrm>
        </p:spPr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Stratosféra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85727" y="1052736"/>
            <a:ext cx="4038600" cy="4525963"/>
          </a:xfrm>
        </p:spPr>
        <p:txBody>
          <a:bodyPr/>
          <a:lstStyle/>
          <a:p>
            <a:r>
              <a:rPr lang="cs-CZ" dirty="0">
                <a:latin typeface="Comic Sans MS" pitchFamily="66" charset="0"/>
              </a:rPr>
              <a:t>dosahuje výšky </a:t>
            </a:r>
            <a:r>
              <a:rPr lang="cs-CZ" dirty="0" smtClean="0">
                <a:latin typeface="Comic Sans MS" pitchFamily="66" charset="0"/>
              </a:rPr>
              <a:t>kolem 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50 km  nad zemským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povrchem</a:t>
            </a:r>
          </a:p>
          <a:p>
            <a:r>
              <a:rPr lang="cs-CZ" sz="2400" b="1" dirty="0" smtClean="0">
                <a:latin typeface="Comic Sans MS" pitchFamily="66" charset="0"/>
              </a:rPr>
              <a:t>Zde létají nadzvuková letadla a meteorologické balony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852936"/>
            <a:ext cx="4815528" cy="3393434"/>
          </a:xfrm>
        </p:spPr>
      </p:pic>
      <p:sp>
        <p:nvSpPr>
          <p:cNvPr id="9" name="TextovéPole 8"/>
          <p:cNvSpPr txBox="1"/>
          <p:nvPr/>
        </p:nvSpPr>
        <p:spPr>
          <a:xfrm>
            <a:off x="4067944" y="160868"/>
            <a:ext cx="482453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>
                <a:latin typeface="Comic Sans MS" pitchFamily="66" charset="0"/>
              </a:rPr>
              <a:t>v ní je </a:t>
            </a:r>
            <a:r>
              <a:rPr lang="cs-CZ" sz="2800" dirty="0">
                <a:solidFill>
                  <a:srgbClr val="FF0000"/>
                </a:solidFill>
                <a:latin typeface="Comic Sans MS" pitchFamily="66" charset="0"/>
              </a:rPr>
              <a:t>ve výšce </a:t>
            </a:r>
            <a:r>
              <a:rPr lang="cs-CZ" sz="2800" dirty="0" smtClean="0">
                <a:latin typeface="Comic Sans MS" pitchFamily="66" charset="0"/>
              </a:rPr>
              <a:t>cca 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   30 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km vrstva 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ozónu O</a:t>
            </a:r>
            <a:r>
              <a:rPr lang="cs-CZ" sz="2800" b="1" baseline="-25000" dirty="0" smtClean="0">
                <a:solidFill>
                  <a:srgbClr val="FF0000"/>
                </a:solidFill>
                <a:latin typeface="Comic Sans MS" pitchFamily="66" charset="0"/>
              </a:rPr>
              <a:t>3</a:t>
            </a:r>
            <a:r>
              <a:rPr lang="cs-CZ" sz="2800" b="1" dirty="0" smtClean="0">
                <a:latin typeface="Comic Sans MS" pitchFamily="66" charset="0"/>
              </a:rPr>
              <a:t>,   </a:t>
            </a:r>
          </a:p>
          <a:p>
            <a:r>
              <a:rPr lang="cs-CZ" sz="2800" b="1" dirty="0">
                <a:latin typeface="Comic Sans MS" pitchFamily="66" charset="0"/>
              </a:rPr>
              <a:t> </a:t>
            </a:r>
            <a:r>
              <a:rPr lang="cs-CZ" sz="2800" b="1" dirty="0" smtClean="0">
                <a:latin typeface="Comic Sans MS" pitchFamily="66" charset="0"/>
              </a:rPr>
              <a:t>  </a:t>
            </a:r>
            <a:r>
              <a:rPr lang="cs-CZ" sz="2800" dirty="0" smtClean="0">
                <a:latin typeface="Comic Sans MS" pitchFamily="66" charset="0"/>
              </a:rPr>
              <a:t>která </a:t>
            </a:r>
            <a:r>
              <a:rPr lang="cs-CZ" sz="2800" dirty="0">
                <a:latin typeface="Comic Sans MS" pitchFamily="66" charset="0"/>
              </a:rPr>
              <a:t>nás chrání před 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   nebezpečnými </a:t>
            </a:r>
            <a:r>
              <a:rPr lang="cs-CZ" sz="2800" dirty="0">
                <a:latin typeface="Comic Sans MS" pitchFamily="66" charset="0"/>
              </a:rPr>
              <a:t>složkami 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   slunečního </a:t>
            </a:r>
            <a:r>
              <a:rPr lang="cs-CZ" sz="2800" dirty="0">
                <a:latin typeface="Comic Sans MS" pitchFamily="66" charset="0"/>
              </a:rPr>
              <a:t>záření.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3" y="6535246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Obr.5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9172" y="6258247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Obr.6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www.inmh.ro/uploads/radiosondaj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84" y="4073402"/>
            <a:ext cx="2717579" cy="2453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258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14400"/>
          </a:xfrm>
        </p:spPr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Mezosféra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052736"/>
            <a:ext cx="4752528" cy="5688632"/>
          </a:xfrm>
        </p:spPr>
        <p:txBody>
          <a:bodyPr>
            <a:normAutofit lnSpcReduction="10000"/>
          </a:bodyPr>
          <a:lstStyle/>
          <a:p>
            <a:r>
              <a:rPr lang="cs-CZ" dirty="0">
                <a:latin typeface="Comic Sans MS" pitchFamily="66" charset="0"/>
              </a:rPr>
              <a:t>pokračuje </a:t>
            </a:r>
            <a:r>
              <a:rPr lang="cs-CZ" dirty="0" smtClean="0">
                <a:latin typeface="Comic Sans MS" pitchFamily="66" charset="0"/>
              </a:rPr>
              <a:t>do </a:t>
            </a:r>
            <a:r>
              <a:rPr lang="cs-CZ" dirty="0">
                <a:latin typeface="Comic Sans MS" pitchFamily="66" charset="0"/>
              </a:rPr>
              <a:t>výška cca </a:t>
            </a: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80 – 85 km nad povrchem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Země</a:t>
            </a:r>
          </a:p>
          <a:p>
            <a:endParaRPr lang="cs-CZ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Zde je již </a:t>
            </a: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velmi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řídký plynný zemský obal </a:t>
            </a:r>
          </a:p>
          <a:p>
            <a:endParaRPr lang="cs-CZ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teplota dosahuje hodnoty  -100°C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V této vrstvě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hoří meteory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17652" y="2924944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Obr.7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http://i.idnes.cz/10/043/sph/JW32af59_layers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2656"/>
            <a:ext cx="3461749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img.ihned.cz/attachment.php/10/26814010/aot35BCEGHJKNjkQbceghpqrxST29AVn/10_hvezdy_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995" y="3645024"/>
            <a:ext cx="3996726" cy="2669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979819" y="6314837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Obr.8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97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14400"/>
          </a:xfrm>
        </p:spPr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Termosféra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3672408" cy="5472608"/>
          </a:xfrm>
        </p:spPr>
        <p:txBody>
          <a:bodyPr/>
          <a:lstStyle/>
          <a:p>
            <a:r>
              <a:rPr lang="cs-CZ" dirty="0">
                <a:latin typeface="Comic Sans MS" pitchFamily="66" charset="0"/>
              </a:rPr>
              <a:t>až do výšky </a:t>
            </a: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cca 700 km </a:t>
            </a:r>
            <a:endParaRPr lang="cs-CZ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Teplota</a:t>
            </a:r>
            <a:r>
              <a:rPr lang="cs-CZ" dirty="0" smtClean="0">
                <a:latin typeface="Comic Sans MS" pitchFamily="66" charset="0"/>
              </a:rPr>
              <a:t>  </a:t>
            </a:r>
            <a:r>
              <a:rPr lang="cs-CZ" dirty="0">
                <a:latin typeface="Comic Sans MS" pitchFamily="66" charset="0"/>
              </a:rPr>
              <a:t>stoupá vlivem slunečního záření až na </a:t>
            </a:r>
            <a:r>
              <a:rPr lang="cs-CZ" dirty="0" smtClean="0">
                <a:latin typeface="Comic Sans MS" pitchFamily="66" charset="0"/>
              </a:rPr>
              <a:t>hodnotu 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1400 °C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Zde se </a:t>
            </a: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vyskytuje polární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záře a létají raketoplány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84784"/>
            <a:ext cx="5102299" cy="3779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74099" y="5264265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Obr.9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37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Exosféra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556792"/>
            <a:ext cx="4896544" cy="4525963"/>
          </a:xfrm>
        </p:spPr>
        <p:txBody>
          <a:bodyPr>
            <a:normAutofit/>
          </a:bodyPr>
          <a:lstStyle/>
          <a:p>
            <a:r>
              <a:rPr lang="cs-CZ" dirty="0">
                <a:latin typeface="Comic Sans MS" pitchFamily="66" charset="0"/>
              </a:rPr>
              <a:t>dosahuje do vzdálenosti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20 000 až 50 000 km</a:t>
            </a:r>
            <a:r>
              <a:rPr lang="cs-CZ" dirty="0">
                <a:latin typeface="Comic Sans MS" pitchFamily="66" charset="0"/>
              </a:rPr>
              <a:t> od povrchu </a:t>
            </a:r>
            <a:r>
              <a:rPr lang="cs-CZ" dirty="0" smtClean="0">
                <a:latin typeface="Comic Sans MS" pitchFamily="66" charset="0"/>
              </a:rPr>
              <a:t>Země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a </a:t>
            </a: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plynule přechází v meziplanetární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prostor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Vzduch</a:t>
            </a: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, </a:t>
            </a:r>
            <a:r>
              <a:rPr lang="cs-CZ" dirty="0">
                <a:latin typeface="Comic Sans MS" pitchFamily="66" charset="0"/>
              </a:rPr>
              <a:t>už tak velmi </a:t>
            </a:r>
            <a:r>
              <a:rPr lang="cs-CZ" dirty="0" smtClean="0">
                <a:latin typeface="Comic Sans MS" pitchFamily="66" charset="0"/>
              </a:rPr>
              <a:t>zředěný (</a:t>
            </a:r>
            <a:r>
              <a:rPr lang="cs-CZ" dirty="0" err="1" smtClean="0">
                <a:latin typeface="Comic Sans MS" pitchFamily="66" charset="0"/>
              </a:rPr>
              <a:t>obs</a:t>
            </a:r>
            <a:r>
              <a:rPr lang="cs-CZ" dirty="0" smtClean="0">
                <a:latin typeface="Comic Sans MS" pitchFamily="66" charset="0"/>
              </a:rPr>
              <a:t>. hlavně H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  <a:r>
              <a:rPr lang="cs-CZ" dirty="0" smtClean="0">
                <a:latin typeface="Comic Sans MS" pitchFamily="66" charset="0"/>
              </a:rPr>
              <a:t> a He)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 přechází </a:t>
            </a: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ve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vakuum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88640"/>
            <a:ext cx="3810000" cy="3810000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725144"/>
            <a:ext cx="3240360" cy="1822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956376" y="3933056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Obr.10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967317" y="6547847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Obr.11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7639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540672"/>
          </a:xfrm>
        </p:spPr>
        <p:txBody>
          <a:bodyPr/>
          <a:lstStyle/>
          <a:p>
            <a:r>
              <a:rPr lang="cs-CZ" sz="1800" b="1" i="1" dirty="0"/>
              <a:t>Použité zdroje a materiály</a:t>
            </a:r>
            <a:r>
              <a:rPr lang="cs-CZ" sz="1800" dirty="0"/>
              <a:t> :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55576" y="1196752"/>
            <a:ext cx="8208912" cy="4572000"/>
          </a:xfrm>
        </p:spPr>
        <p:txBody>
          <a:bodyPr>
            <a:norm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Obr.1 - </a:t>
            </a:r>
            <a:r>
              <a:rPr lang="cs-CZ" sz="1100" dirty="0"/>
              <a:t>KVASNIČKOVÁ, Danuše et al. </a:t>
            </a:r>
            <a:r>
              <a:rPr lang="cs-CZ" sz="1100" i="1" dirty="0"/>
              <a:t>Ekologický přírodopis</a:t>
            </a:r>
            <a:r>
              <a:rPr lang="cs-CZ" sz="1100" dirty="0"/>
              <a:t>: </a:t>
            </a:r>
            <a:r>
              <a:rPr lang="cs-CZ" sz="1100" i="1" dirty="0"/>
              <a:t>pro 9. ročník ZŠ a nižší ročníky víceletých G</a:t>
            </a:r>
            <a:r>
              <a:rPr lang="cs-CZ" sz="1100" dirty="0"/>
              <a:t>. Dotisk druhého vydání. Praha: Fortuna, 2002, 112 s. ISBN 80-7168-670-0. Dostupné z: </a:t>
            </a:r>
            <a:r>
              <a:rPr lang="cs-CZ" sz="1100" dirty="0" smtClean="0">
                <a:hlinkClick r:id="rId2"/>
              </a:rPr>
              <a:t>www.fortuna.cz</a:t>
            </a:r>
            <a:r>
              <a:rPr lang="cs-CZ" sz="1100" dirty="0" smtClean="0"/>
              <a:t>  -  zadní obálka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Obr.2 - </a:t>
            </a:r>
            <a:r>
              <a:rPr lang="cs-CZ" sz="1100" dirty="0"/>
              <a:t>ŠVECOVÁ, Milada a Dobroslav MATĚJKA. </a:t>
            </a:r>
            <a:r>
              <a:rPr lang="cs-CZ" sz="1100" i="1" dirty="0"/>
              <a:t>Přírodopis 9</a:t>
            </a:r>
            <a:r>
              <a:rPr lang="cs-CZ" sz="1100" dirty="0"/>
              <a:t>: </a:t>
            </a:r>
            <a:r>
              <a:rPr lang="cs-CZ" sz="1100" i="1" dirty="0"/>
              <a:t>učebnice pro ZŠ a víceletá G</a:t>
            </a:r>
            <a:r>
              <a:rPr lang="cs-CZ" sz="1100" dirty="0"/>
              <a:t>. 1. vyd. Plzeň: Fraus, 2007, 128 s. ISBN 978-80-7238-587-4. Dostupné z: </a:t>
            </a:r>
            <a:r>
              <a:rPr lang="cs-CZ" sz="1100" u="sng" dirty="0" smtClean="0">
                <a:hlinkClick r:id="rId3"/>
              </a:rPr>
              <a:t>www.fraus.cz</a:t>
            </a:r>
            <a:r>
              <a:rPr lang="cs-CZ" sz="1100" u="sng" dirty="0" smtClean="0"/>
              <a:t>  </a:t>
            </a:r>
            <a:r>
              <a:rPr lang="cs-CZ" sz="1100" dirty="0" smtClean="0"/>
              <a:t> -  ze str.86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Obr.3 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100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sz="1100" dirty="0" smtClean="0">
                <a:latin typeface="Arial" pitchFamily="34" charset="0"/>
                <a:cs typeface="Arial" pitchFamily="34" charset="0"/>
                <a:hlinkClick r:id="rId4"/>
              </a:rPr>
              <a:t>www.upv.es/satelite/trabajos/pracGrupo7/tropos2.jpg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100" dirty="0">
                <a:latin typeface="Arial" pitchFamily="34" charset="0"/>
                <a:cs typeface="Arial" pitchFamily="34" charset="0"/>
              </a:rPr>
              <a:t>Obr.4 - </a:t>
            </a:r>
            <a:r>
              <a:rPr lang="cs-CZ" sz="1100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1100" dirty="0" smtClean="0">
                <a:latin typeface="Arial" pitchFamily="34" charset="0"/>
                <a:cs typeface="Arial" pitchFamily="34" charset="0"/>
                <a:hlinkClick r:id="rId5"/>
              </a:rPr>
              <a:t>blogy.in-pocasi.eu/ostrava_poruba/obrazky/1104141242_zeme-planeta.jpg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100" dirty="0">
                <a:latin typeface="Arial" pitchFamily="34" charset="0"/>
                <a:cs typeface="Arial" pitchFamily="34" charset="0"/>
              </a:rPr>
              <a:t>Obr.5 – </a:t>
            </a:r>
            <a:r>
              <a:rPr lang="cs-CZ" sz="11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1100" dirty="0" smtClean="0">
                <a:latin typeface="Arial" pitchFamily="34" charset="0"/>
                <a:cs typeface="Arial" pitchFamily="34" charset="0"/>
                <a:hlinkClick r:id="rId6"/>
              </a:rPr>
              <a:t>www.inmh.ro/uploads/radiosondaj.jpg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Obr.6 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100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1100" dirty="0" smtClean="0">
                <a:latin typeface="Arial" pitchFamily="34" charset="0"/>
                <a:cs typeface="Arial" pitchFamily="34" charset="0"/>
                <a:hlinkClick r:id="rId7"/>
              </a:rPr>
              <a:t>capita.wustl.edu/capita/capitareports/GLOBEO3/GoodBad_files/image001.gif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Obr.7 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-  </a:t>
            </a:r>
            <a:r>
              <a:rPr lang="cs-CZ" sz="1100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sz="1100" dirty="0" smtClean="0">
                <a:latin typeface="Arial" pitchFamily="34" charset="0"/>
                <a:cs typeface="Arial" pitchFamily="34" charset="0"/>
                <a:hlinkClick r:id="rId8"/>
              </a:rPr>
              <a:t>i.idnes.cz/10/043/sph/JW32af59_layers2.JPG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 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8 - </a:t>
            </a:r>
            <a:r>
              <a:rPr lang="cs-CZ" sz="1100" dirty="0">
                <a:latin typeface="Arial" pitchFamily="34" charset="0"/>
                <a:cs typeface="Arial" pitchFamily="34" charset="0"/>
                <a:hlinkClick r:id="rId9"/>
              </a:rPr>
              <a:t>http://</a:t>
            </a:r>
            <a:r>
              <a:rPr lang="cs-CZ" sz="1100" dirty="0" smtClean="0">
                <a:latin typeface="Arial" pitchFamily="34" charset="0"/>
                <a:cs typeface="Arial" pitchFamily="34" charset="0"/>
                <a:hlinkClick r:id="rId9"/>
              </a:rPr>
              <a:t>img.ihned.cz/attachment.php/10/26814010/aot35BCEGHJKNjkQbceghpqrxST29AVn/10_hvezdy_2.jpg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100" dirty="0">
                <a:latin typeface="Arial" pitchFamily="34" charset="0"/>
                <a:cs typeface="Arial" pitchFamily="34" charset="0"/>
              </a:rPr>
              <a:t>Obr.9 - </a:t>
            </a:r>
            <a:r>
              <a:rPr lang="cs-CZ" sz="1100" dirty="0">
                <a:latin typeface="Arial" pitchFamily="34" charset="0"/>
                <a:cs typeface="Arial" pitchFamily="34" charset="0"/>
                <a:hlinkClick r:id="rId10"/>
              </a:rPr>
              <a:t>http://</a:t>
            </a:r>
            <a:r>
              <a:rPr lang="cs-CZ" sz="1100" dirty="0" smtClean="0">
                <a:latin typeface="Arial" pitchFamily="34" charset="0"/>
                <a:cs typeface="Arial" pitchFamily="34" charset="0"/>
                <a:hlinkClick r:id="rId10"/>
              </a:rPr>
              <a:t>oko.yin.cz/16/polarni-zare/polarni-zare.jpg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100" dirty="0">
                <a:latin typeface="Arial" pitchFamily="34" charset="0"/>
                <a:cs typeface="Arial" pitchFamily="34" charset="0"/>
              </a:rPr>
              <a:t>Obr.10 - </a:t>
            </a:r>
            <a:r>
              <a:rPr lang="cs-CZ" sz="1100" dirty="0">
                <a:latin typeface="Arial" pitchFamily="34" charset="0"/>
                <a:cs typeface="Arial" pitchFamily="34" charset="0"/>
                <a:hlinkClick r:id="rId11"/>
              </a:rPr>
              <a:t>http://</a:t>
            </a:r>
            <a:r>
              <a:rPr lang="cs-CZ" sz="1100" dirty="0" smtClean="0">
                <a:latin typeface="Arial" pitchFamily="34" charset="0"/>
                <a:cs typeface="Arial" pitchFamily="34" charset="0"/>
                <a:hlinkClick r:id="rId11"/>
              </a:rPr>
              <a:t>www.upv.es/satelite/trabajos/pracGrupo7/exosfe.jpg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Obr.11 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100" dirty="0">
                <a:latin typeface="Arial" pitchFamily="34" charset="0"/>
                <a:cs typeface="Arial" pitchFamily="34" charset="0"/>
                <a:hlinkClick r:id="rId12"/>
              </a:rPr>
              <a:t>http://</a:t>
            </a:r>
            <a:r>
              <a:rPr lang="cs-CZ" sz="1100" dirty="0" smtClean="0">
                <a:latin typeface="Arial" pitchFamily="34" charset="0"/>
                <a:cs typeface="Arial" pitchFamily="34" charset="0"/>
                <a:hlinkClick r:id="rId12"/>
              </a:rPr>
              <a:t>media.treehugger.com/assets/images/2011/10/nasa-OCO-satellite2356.jpg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2144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463</TotalTime>
  <Words>360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Prezentace aplikace PowerPoint</vt:lpstr>
      <vt:lpstr>Atmosféra  a její části</vt:lpstr>
      <vt:lpstr>Troposféra</vt:lpstr>
      <vt:lpstr>Stratosféra</vt:lpstr>
      <vt:lpstr>Mezosféra</vt:lpstr>
      <vt:lpstr>Termosféra</vt:lpstr>
      <vt:lpstr>Exosféra</vt:lpstr>
      <vt:lpstr>Použité zdroje a materiály :  </vt:lpstr>
    </vt:vector>
  </TitlesOfParts>
  <Company>Mn. Hradiste - SELECT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Atmosféra</dc:title>
  <dc:creator>sborovna</dc:creator>
  <cp:lastModifiedBy>user</cp:lastModifiedBy>
  <cp:revision>49</cp:revision>
  <dcterms:created xsi:type="dcterms:W3CDTF">2011-03-09T13:34:01Z</dcterms:created>
  <dcterms:modified xsi:type="dcterms:W3CDTF">2012-06-19T20:06:16Z</dcterms:modified>
</cp:coreProperties>
</file>