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5" r:id="rId2"/>
    <p:sldId id="256" r:id="rId3"/>
    <p:sldId id="257" r:id="rId4"/>
    <p:sldId id="258" r:id="rId5"/>
    <p:sldId id="264" r:id="rId6"/>
    <p:sldId id="260" r:id="rId7"/>
    <p:sldId id="261" r:id="rId8"/>
    <p:sldId id="262" r:id="rId9"/>
    <p:sldId id="263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7332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AF76FD-78EE-4D58-BBB5-EB93B7B2005D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FBD006-4F02-43AC-8557-2DB005FC724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135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FBD006-4F02-43AC-8557-2DB005FC7247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455990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29A97595-42A9-40EC-9BD4-D51A04F7639D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9DE428A-A494-4F1E-ACD3-4509128042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97595-42A9-40EC-9BD4-D51A04F7639D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DE428A-A494-4F1E-ACD3-4509128042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97595-42A9-40EC-9BD4-D51A04F7639D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DE428A-A494-4F1E-ACD3-4509128042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97595-42A9-40EC-9BD4-D51A04F7639D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DE428A-A494-4F1E-ACD3-4509128042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97595-42A9-40EC-9BD4-D51A04F7639D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DE428A-A494-4F1E-ACD3-4509128042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97595-42A9-40EC-9BD4-D51A04F7639D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DE428A-A494-4F1E-ACD3-4509128042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97595-42A9-40EC-9BD4-D51A04F7639D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DE428A-A494-4F1E-ACD3-4509128042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97595-42A9-40EC-9BD4-D51A04F7639D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DE428A-A494-4F1E-ACD3-4509128042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97595-42A9-40EC-9BD4-D51A04F7639D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DE428A-A494-4F1E-ACD3-4509128042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97595-42A9-40EC-9BD4-D51A04F7639D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DE428A-A494-4F1E-ACD3-4509128042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97595-42A9-40EC-9BD4-D51A04F7639D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DE428A-A494-4F1E-ACD3-4509128042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29A97595-42A9-40EC-9BD4-D51A04F7639D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9DE428A-A494-4F1E-ACD3-45091280426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//upload.wikimedia.org/wikipedia/commons/4/48/Panspermie.sv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hyperlink" Target="http://www.ezoo.cz/files/zvire/495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nashua.edu/hebertcouturede/take_this_self.htm" TargetMode="External"/><Relationship Id="rId13" Type="http://schemas.openxmlformats.org/officeDocument/2006/relationships/hyperlink" Target="http://www.atlaszvirat.cz/liska-polarni-1951" TargetMode="External"/><Relationship Id="rId3" Type="http://schemas.openxmlformats.org/officeDocument/2006/relationships/hyperlink" Target="http://vtm.zive.cz/aktuality/ceka-nas-mezigalakticka-srazka" TargetMode="External"/><Relationship Id="rId7" Type="http://schemas.openxmlformats.org/officeDocument/2006/relationships/hyperlink" Target="http://cs.wikipedia.org/wiki/Panspermie" TargetMode="External"/><Relationship Id="rId12" Type="http://schemas.openxmlformats.org/officeDocument/2006/relationships/hyperlink" Target="http://www.y-port.cz/cz/stale-clanky/konec-darwinovy-teorie.html" TargetMode="External"/><Relationship Id="rId2" Type="http://schemas.openxmlformats.org/officeDocument/2006/relationships/hyperlink" Target="http://www.motorkarskestranky.estranky.cz/fotoalbum/vtipne-obrazky/vtipne-obrazky---ruzne/buh---stvoreni-sveta.jpg.html" TargetMode="External"/><Relationship Id="rId16" Type="http://schemas.openxmlformats.org/officeDocument/2006/relationships/hyperlink" Target="http://technet.idnes.cz/vedci-objevili-nejvzdalenejsi-vodu-ve-vesmiru-fqo-/tec_vesmir.aspx?c=A090423_184227_tec_vesmir_kuz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goodlucky.blog.cz/0807/cislo-sedm" TargetMode="External"/><Relationship Id="rId11" Type="http://schemas.openxmlformats.org/officeDocument/2006/relationships/hyperlink" Target="http://www.radio.cz/cz/rubrika/kaleidoskop/tema-mesice-cesky-biolog-modifikuje-darwinovu-vyvojovou-teorii" TargetMode="External"/><Relationship Id="rId5" Type="http://schemas.openxmlformats.org/officeDocument/2006/relationships/hyperlink" Target="http://pavek.bloguje.cz/703276-traveler-iq.php" TargetMode="External"/><Relationship Id="rId15" Type="http://schemas.openxmlformats.org/officeDocument/2006/relationships/hyperlink" Target="http://www.trekkies.cz/view.php?cisloclanku=2005101302" TargetMode="External"/><Relationship Id="rId10" Type="http://schemas.openxmlformats.org/officeDocument/2006/relationships/hyperlink" Target="http://www.oskole.sk/?id_cat=8&amp;clanok=2523" TargetMode="External"/><Relationship Id="rId4" Type="http://schemas.openxmlformats.org/officeDocument/2006/relationships/hyperlink" Target="http://zstrebivlice.blog.cz/0603/referat-6-trida-vyvoj-cloveka-teorie-charlese-darwina" TargetMode="External"/><Relationship Id="rId9" Type="http://schemas.openxmlformats.org/officeDocument/2006/relationships/hyperlink" Target="http://galileospendulum.org/2012/02/12/happy-birthday-charles-darwin-2/" TargetMode="External"/><Relationship Id="rId14" Type="http://schemas.openxmlformats.org/officeDocument/2006/relationships/hyperlink" Target="http://www.ezoo.cz/zvire.php?zvire_id=49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 descr="Logolink_horizontal_zaklad_RGB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1" y="260647"/>
            <a:ext cx="4752975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052736"/>
            <a:ext cx="7560840" cy="511256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  <a:defRPr/>
            </a:pPr>
            <a:r>
              <a:rPr lang="cs-CZ" b="1" i="1" dirty="0"/>
              <a:t>Autor</a:t>
            </a:r>
            <a:r>
              <a:rPr lang="cs-CZ" dirty="0"/>
              <a:t> : Mgr. Terezie </a:t>
            </a:r>
            <a:r>
              <a:rPr lang="cs-CZ" dirty="0" err="1"/>
              <a:t>Nohýnková</a:t>
            </a:r>
            <a:endParaRPr lang="cs-CZ" dirty="0"/>
          </a:p>
          <a:p>
            <a:pPr marL="0" indent="0">
              <a:buNone/>
              <a:defRPr/>
            </a:pPr>
            <a:r>
              <a:rPr lang="cs-CZ" b="1" i="1" dirty="0"/>
              <a:t>Vzdělávací oblast</a:t>
            </a:r>
            <a:r>
              <a:rPr lang="cs-CZ" dirty="0"/>
              <a:t> : Člověk a příroda</a:t>
            </a:r>
          </a:p>
          <a:p>
            <a:pPr marL="0" indent="0">
              <a:buNone/>
              <a:defRPr/>
            </a:pPr>
            <a:r>
              <a:rPr lang="cs-CZ" b="1" i="1" dirty="0"/>
              <a:t>Obor</a:t>
            </a:r>
            <a:r>
              <a:rPr lang="cs-CZ" dirty="0"/>
              <a:t> : Přírodopis</a:t>
            </a:r>
          </a:p>
          <a:p>
            <a:pPr marL="0" indent="0">
              <a:buNone/>
              <a:defRPr/>
            </a:pPr>
            <a:endParaRPr lang="cs-CZ" dirty="0"/>
          </a:p>
          <a:p>
            <a:pPr marL="0" indent="0">
              <a:buNone/>
              <a:defRPr/>
            </a:pPr>
            <a:r>
              <a:rPr lang="cs-CZ" b="1" i="1" dirty="0"/>
              <a:t>Téma</a:t>
            </a:r>
            <a:r>
              <a:rPr lang="cs-CZ" dirty="0"/>
              <a:t> : Planeta Země</a:t>
            </a:r>
          </a:p>
          <a:p>
            <a:pPr marL="0" indent="0">
              <a:buNone/>
              <a:defRPr/>
            </a:pPr>
            <a:r>
              <a:rPr lang="cs-CZ" b="1" i="1" u="sng" dirty="0"/>
              <a:t>Název</a:t>
            </a:r>
            <a:r>
              <a:rPr lang="cs-CZ" u="sng" dirty="0"/>
              <a:t> :  T</a:t>
            </a:r>
            <a:r>
              <a:rPr lang="cs-CZ" u="sng" dirty="0" smtClean="0"/>
              <a:t>eorie o vzniku Země a  života</a:t>
            </a:r>
            <a:endParaRPr lang="cs-CZ" u="sng" dirty="0"/>
          </a:p>
          <a:p>
            <a:pPr marL="0" indent="0">
              <a:buNone/>
              <a:defRPr/>
            </a:pPr>
            <a:endParaRPr lang="cs-CZ" dirty="0"/>
          </a:p>
          <a:p>
            <a:pPr marL="0" indent="0">
              <a:buNone/>
              <a:defRPr/>
            </a:pPr>
            <a:r>
              <a:rPr lang="cs-CZ" b="1" i="1" dirty="0"/>
              <a:t>Použité zdroje a materiály</a:t>
            </a:r>
            <a:r>
              <a:rPr lang="cs-CZ" dirty="0"/>
              <a:t> : </a:t>
            </a:r>
            <a:r>
              <a:rPr lang="cs-CZ" dirty="0" smtClean="0"/>
              <a:t>viz str. 10</a:t>
            </a:r>
          </a:p>
          <a:p>
            <a:pPr marL="0" indent="0">
              <a:buNone/>
              <a:defRPr/>
            </a:pPr>
            <a:endParaRPr lang="cs-CZ" b="1" i="1" dirty="0"/>
          </a:p>
          <a:p>
            <a:pPr marL="0" indent="0">
              <a:buNone/>
              <a:defRPr/>
            </a:pPr>
            <a:r>
              <a:rPr lang="cs-CZ" b="1" i="1" dirty="0" smtClean="0"/>
              <a:t>Anotace</a:t>
            </a:r>
            <a:r>
              <a:rPr lang="cs-CZ" dirty="0" smtClean="0"/>
              <a:t> </a:t>
            </a:r>
            <a:r>
              <a:rPr lang="cs-CZ" dirty="0"/>
              <a:t>: Seznámení </a:t>
            </a:r>
            <a:r>
              <a:rPr lang="cs-CZ" dirty="0" smtClean="0"/>
              <a:t> žáků s vybranými teoriemi o vzniku Země </a:t>
            </a:r>
            <a:r>
              <a:rPr lang="cs-CZ" dirty="0" smtClean="0"/>
              <a:t>                      a </a:t>
            </a:r>
            <a:r>
              <a:rPr lang="cs-CZ" dirty="0" smtClean="0"/>
              <a:t>života</a:t>
            </a:r>
            <a:endParaRPr lang="cs-CZ" dirty="0"/>
          </a:p>
          <a:p>
            <a:pPr marL="0" indent="0">
              <a:buNone/>
              <a:defRPr/>
            </a:pPr>
            <a:r>
              <a:rPr lang="cs-CZ" dirty="0"/>
              <a:t> </a:t>
            </a:r>
          </a:p>
          <a:p>
            <a:pPr marL="0" indent="0">
              <a:buNone/>
              <a:defRPr/>
            </a:pPr>
            <a:r>
              <a:rPr lang="cs-CZ" b="1" dirty="0" smtClean="0">
                <a:latin typeface="Arial" charset="0"/>
                <a:cs typeface="Arial" charset="0"/>
              </a:rPr>
              <a:t>VY_32_INOVACE_58_TEORIE_O_VZNIKU_ZEME_A_ZIVOTA</a:t>
            </a:r>
            <a:endParaRPr lang="cs-CZ" b="1" dirty="0">
              <a:latin typeface="Arial" charset="0"/>
              <a:cs typeface="Arial" charset="0"/>
            </a:endParaRPr>
          </a:p>
          <a:p>
            <a:pPr marL="0" indent="0">
              <a:buNone/>
              <a:defRPr/>
            </a:pPr>
            <a:endParaRPr lang="cs-CZ" dirty="0">
              <a:latin typeface="Arial" charset="0"/>
              <a:cs typeface="Arial" charset="0"/>
            </a:endParaRPr>
          </a:p>
          <a:p>
            <a:pPr marL="0" indent="0">
              <a:buNone/>
              <a:defRPr/>
            </a:pPr>
            <a:r>
              <a:rPr lang="cs-CZ" dirty="0">
                <a:latin typeface="Arial" charset="0"/>
                <a:cs typeface="Arial" charset="0"/>
              </a:rPr>
              <a:t>Vytvořeno v rámci v projektu „EU peníze školám“ </a:t>
            </a:r>
          </a:p>
          <a:p>
            <a:pPr marL="0" indent="0">
              <a:buNone/>
              <a:defRPr/>
            </a:pPr>
            <a:r>
              <a:rPr lang="cs-CZ" dirty="0">
                <a:latin typeface="Arial" charset="0"/>
                <a:cs typeface="Arial" charset="0"/>
              </a:rPr>
              <a:t>OP VK oblast podpory 1.4 s názvem Zlepšení podmínek pro vzdělávání </a:t>
            </a:r>
            <a:r>
              <a:rPr lang="cs-CZ" dirty="0" smtClean="0">
                <a:latin typeface="Arial" charset="0"/>
                <a:cs typeface="Arial" charset="0"/>
              </a:rPr>
              <a:t>              na </a:t>
            </a:r>
            <a:r>
              <a:rPr lang="cs-CZ" dirty="0">
                <a:latin typeface="Arial" charset="0"/>
                <a:cs typeface="Arial" charset="0"/>
              </a:rPr>
              <a:t>základních školách</a:t>
            </a:r>
          </a:p>
          <a:p>
            <a:pPr marL="0" indent="0">
              <a:buNone/>
              <a:defRPr/>
            </a:pPr>
            <a:endParaRPr lang="cs-CZ" dirty="0">
              <a:latin typeface="Arial" charset="0"/>
              <a:cs typeface="Arial" charset="0"/>
            </a:endParaRPr>
          </a:p>
          <a:p>
            <a:pPr marL="0" indent="0">
              <a:buNone/>
              <a:defRPr/>
            </a:pPr>
            <a:r>
              <a:rPr lang="cs-CZ" dirty="0">
                <a:latin typeface="Arial" charset="0"/>
                <a:cs typeface="Arial" charset="0"/>
              </a:rPr>
              <a:t>Vytvořeno jako DUM do předmětu </a:t>
            </a:r>
            <a:r>
              <a:rPr lang="cs-CZ" dirty="0" smtClean="0">
                <a:latin typeface="Arial" charset="0"/>
                <a:cs typeface="Arial" charset="0"/>
              </a:rPr>
              <a:t>přírodopis </a:t>
            </a:r>
            <a:r>
              <a:rPr lang="cs-CZ" dirty="0">
                <a:latin typeface="Arial" charset="0"/>
                <a:cs typeface="Arial" charset="0"/>
              </a:rPr>
              <a:t>pro 9. ročník ZŠ Studentská 895 Mnichovo Hradiště dne </a:t>
            </a:r>
            <a:r>
              <a:rPr lang="cs-CZ" dirty="0" smtClean="0">
                <a:latin typeface="Arial" charset="0"/>
                <a:cs typeface="Arial" charset="0"/>
              </a:rPr>
              <a:t>6.5.2012</a:t>
            </a:r>
            <a:endParaRPr lang="cs-CZ" dirty="0">
              <a:latin typeface="Arial" charset="0"/>
              <a:cs typeface="Arial" charset="0"/>
            </a:endParaRPr>
          </a:p>
          <a:p>
            <a:pPr>
              <a:defRPr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30911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44008" y="260648"/>
            <a:ext cx="3528392" cy="1728192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u="sng" dirty="0" smtClean="0">
                <a:latin typeface="Comic Sans MS" pitchFamily="66" charset="0"/>
              </a:rPr>
              <a:t>Teorie o vzniku Země a vývoji života na ní</a:t>
            </a:r>
            <a:endParaRPr lang="cs-CZ" b="1" u="sng" dirty="0"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0" y="3140968"/>
            <a:ext cx="3672408" cy="2927176"/>
          </a:xfrm>
        </p:spPr>
        <p:txBody>
          <a:bodyPr/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400" b="1" dirty="0" smtClean="0">
                <a:latin typeface="Comic Sans MS" pitchFamily="66" charset="0"/>
              </a:rPr>
              <a:t>Za kolik dní stvořil Bůh Zemi ?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b="1" dirty="0" smtClean="0">
                <a:latin typeface="Comic Sans MS" pitchFamily="66" charset="0"/>
              </a:rPr>
              <a:t>Přišel život </a:t>
            </a:r>
            <a:r>
              <a:rPr lang="cs-CZ" sz="2400" b="1" dirty="0" smtClean="0">
                <a:latin typeface="Comic Sans MS" pitchFamily="66" charset="0"/>
              </a:rPr>
              <a:t>                   z </a:t>
            </a:r>
            <a:r>
              <a:rPr lang="cs-CZ" sz="2400" b="1" dirty="0" smtClean="0">
                <a:latin typeface="Comic Sans MS" pitchFamily="66" charset="0"/>
              </a:rPr>
              <a:t>vesmíru ?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b="1" dirty="0" smtClean="0">
                <a:latin typeface="Comic Sans MS" pitchFamily="66" charset="0"/>
              </a:rPr>
              <a:t>Co je to evoluce ?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b="1" dirty="0" smtClean="0">
                <a:latin typeface="Comic Sans MS" pitchFamily="66" charset="0"/>
              </a:rPr>
              <a:t>Přijmeme myšlenku </a:t>
            </a:r>
            <a:r>
              <a:rPr lang="cs-CZ" sz="2400" b="1" dirty="0" smtClean="0">
                <a:latin typeface="Comic Sans MS" pitchFamily="66" charset="0"/>
              </a:rPr>
              <a:t>   o </a:t>
            </a:r>
            <a:r>
              <a:rPr lang="cs-CZ" sz="2400" b="1" dirty="0" smtClean="0">
                <a:latin typeface="Comic Sans MS" pitchFamily="66" charset="0"/>
              </a:rPr>
              <a:t>hypotéze </a:t>
            </a:r>
            <a:r>
              <a:rPr lang="cs-CZ" sz="2400" b="1" dirty="0" err="1" smtClean="0">
                <a:latin typeface="Comic Sans MS" pitchFamily="66" charset="0"/>
              </a:rPr>
              <a:t>Gaia</a:t>
            </a:r>
            <a:r>
              <a:rPr lang="cs-CZ" sz="2400" b="1" dirty="0" smtClean="0">
                <a:latin typeface="Comic Sans MS" pitchFamily="66" charset="0"/>
              </a:rPr>
              <a:t> ?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6699" y="404664"/>
            <a:ext cx="2970041" cy="200265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2999" y="4653136"/>
            <a:ext cx="2719250" cy="197022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51720" y="2594181"/>
            <a:ext cx="2281059" cy="180203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6273" y="2754064"/>
            <a:ext cx="1674960" cy="142371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443589" y="2276871"/>
            <a:ext cx="108012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latin typeface="Arial" pitchFamily="34" charset="0"/>
                <a:cs typeface="Arial" pitchFamily="34" charset="0"/>
              </a:rPr>
              <a:t>Obr.1</a:t>
            </a:r>
            <a:endParaRPr lang="cs-CZ" sz="1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92564" y="4146626"/>
            <a:ext cx="108012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latin typeface="Arial" pitchFamily="34" charset="0"/>
                <a:cs typeface="Arial" pitchFamily="34" charset="0"/>
              </a:rPr>
              <a:t>Obr.4</a:t>
            </a:r>
            <a:endParaRPr lang="cs-CZ" sz="1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792719" y="4396218"/>
            <a:ext cx="108012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latin typeface="Arial" pitchFamily="34" charset="0"/>
                <a:cs typeface="Arial" pitchFamily="34" charset="0"/>
              </a:rPr>
              <a:t>Obr.3</a:t>
            </a:r>
            <a:endParaRPr lang="cs-CZ" sz="1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192249" y="6364845"/>
            <a:ext cx="108012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latin typeface="Arial" pitchFamily="34" charset="0"/>
                <a:cs typeface="Arial" pitchFamily="34" charset="0"/>
              </a:rPr>
              <a:t>Obr.2</a:t>
            </a:r>
            <a:endParaRPr lang="cs-CZ" sz="1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07990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11" grpId="0"/>
      <p:bldP spid="12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76672"/>
            <a:ext cx="3816542" cy="673144"/>
          </a:xfrm>
        </p:spPr>
        <p:txBody>
          <a:bodyPr>
            <a:normAutofit fontScale="90000"/>
          </a:bodyPr>
          <a:lstStyle/>
          <a:p>
            <a:r>
              <a:rPr lang="cs-CZ" b="1" u="sng" dirty="0" smtClean="0">
                <a:latin typeface="Comic Sans MS" pitchFamily="66" charset="0"/>
              </a:rPr>
              <a:t>Teorie stvoření</a:t>
            </a:r>
            <a:endParaRPr lang="cs-CZ" b="1" u="sng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988840"/>
            <a:ext cx="4824536" cy="4464496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Bůh stvořil Zemi za  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?? </a:t>
            </a:r>
          </a:p>
          <a:p>
            <a:pPr marL="6858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     - 6 dní 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ve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středověku jediná uznávaná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teorie</a:t>
            </a:r>
          </a:p>
          <a:p>
            <a:pPr marL="6858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(zakázáno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veškeré vědecké poznávání, včetně  poznávání </a:t>
            </a:r>
            <a:r>
              <a:rPr lang="cs-CZ" dirty="0">
                <a:latin typeface="Arial" pitchFamily="34" charset="0"/>
                <a:cs typeface="Arial" pitchFamily="34" charset="0"/>
              </a:rPr>
              <a:t>lidského těla – studium, pitvy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) </a:t>
            </a:r>
          </a:p>
          <a:p>
            <a:pPr marL="6858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   = kacíři                 hranice</a:t>
            </a:r>
          </a:p>
          <a:p>
            <a:pPr marL="68580" indent="0">
              <a:buNone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             Kdo?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Dnes – na světě  ?? milionů věřících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2555776" y="4675995"/>
            <a:ext cx="1008112" cy="19316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1340767"/>
            <a:ext cx="79208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„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Na počátku bylo Slovo a to Slovo byl Bůh ….“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668344" y="4885744"/>
            <a:ext cx="100811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latin typeface="Arial" pitchFamily="34" charset="0"/>
                <a:cs typeface="Arial" pitchFamily="34" charset="0"/>
              </a:rPr>
              <a:t>Obr.5</a:t>
            </a:r>
            <a:endParaRPr lang="cs-CZ" sz="1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2" descr="http://nd01.jxs.cz/414/078/30c054d0b5_31111203_o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921773"/>
            <a:ext cx="3600400" cy="2947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62112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  <p:bldP spid="10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4320598" cy="529128"/>
          </a:xfrm>
        </p:spPr>
        <p:txBody>
          <a:bodyPr>
            <a:normAutofit fontScale="90000"/>
          </a:bodyPr>
          <a:lstStyle/>
          <a:p>
            <a:r>
              <a:rPr lang="cs-CZ" b="1" u="sng" dirty="0" smtClean="0">
                <a:latin typeface="Comic Sans MS" pitchFamily="66" charset="0"/>
              </a:rPr>
              <a:t>Teorie Panspermie</a:t>
            </a:r>
            <a:endParaRPr lang="cs-CZ" b="1" u="sng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340768"/>
            <a:ext cx="7992888" cy="2500977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Život přišel z vesmíru v podobě mikroorganismů –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spór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, putujících vesmírem</a:t>
            </a:r>
          </a:p>
          <a:p>
            <a:pPr marL="6858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     =  za vhodných podmínek – rozvoj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První </a:t>
            </a:r>
            <a:r>
              <a:rPr lang="cs-CZ" dirty="0">
                <a:latin typeface="Arial" pitchFamily="34" charset="0"/>
                <a:cs typeface="Arial" pitchFamily="34" charset="0"/>
              </a:rPr>
              <a:t>úvahy na toto téma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se objevují kolem </a:t>
            </a:r>
            <a:r>
              <a:rPr lang="cs-CZ" dirty="0">
                <a:latin typeface="Arial" pitchFamily="34" charset="0"/>
                <a:cs typeface="Arial" pitchFamily="34" charset="0"/>
              </a:rPr>
              <a:t>roku 450 př. n. l. u řeckého filosofa </a:t>
            </a:r>
            <a:r>
              <a:rPr lang="cs-CZ" u="sng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Anaxagorase</a:t>
            </a:r>
            <a:r>
              <a:rPr lang="cs-CZ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V pozměněné podobě se hypotéza opět objevila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            v </a:t>
            </a:r>
            <a:r>
              <a:rPr lang="cs-CZ" dirty="0">
                <a:latin typeface="Arial" pitchFamily="34" charset="0"/>
                <a:cs typeface="Arial" pitchFamily="34" charset="0"/>
              </a:rPr>
              <a:t>18. století a na začátku 20.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století (do </a:t>
            </a:r>
            <a:r>
              <a:rPr lang="cs-CZ" dirty="0">
                <a:latin typeface="Arial" pitchFamily="34" charset="0"/>
                <a:cs typeface="Arial" pitchFamily="34" charset="0"/>
              </a:rPr>
              <a:t>hloubky rozpracoval švédský chemik a fyzik </a:t>
            </a:r>
            <a:r>
              <a:rPr lang="cs-CZ" u="sng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Svante</a:t>
            </a:r>
            <a:r>
              <a:rPr lang="cs-CZ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u="sng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Arrhenius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)</a:t>
            </a:r>
            <a:r>
              <a:rPr lang="cs-CZ" baseline="30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u="sng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Soubor:Panspermie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904253"/>
            <a:ext cx="4248472" cy="2549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948264" y="6158531"/>
            <a:ext cx="158417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latin typeface="Arial" pitchFamily="34" charset="0"/>
                <a:cs typeface="Arial" pitchFamily="34" charset="0"/>
              </a:rPr>
              <a:t>Obr. 6</a:t>
            </a:r>
            <a:endParaRPr lang="cs-CZ" sz="1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74853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548680"/>
            <a:ext cx="7024744" cy="817160"/>
          </a:xfrm>
        </p:spPr>
        <p:txBody>
          <a:bodyPr/>
          <a:lstStyle/>
          <a:p>
            <a:r>
              <a:rPr lang="cs-CZ" b="1" u="sng" dirty="0" smtClean="0">
                <a:latin typeface="Comic Sans MS" pitchFamily="66" charset="0"/>
              </a:rPr>
              <a:t>Naivní abiogeneze</a:t>
            </a:r>
            <a:endParaRPr lang="cs-CZ" b="1" u="sng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7" y="1484784"/>
            <a:ext cx="4824536" cy="4896544"/>
          </a:xfrm>
        </p:spPr>
        <p:txBody>
          <a:bodyPr>
            <a:normAutofit fontScale="92500" lnSpcReduction="10000"/>
          </a:bodyPr>
          <a:lstStyle/>
          <a:p>
            <a:r>
              <a:rPr lang="cs-CZ" sz="2600" b="1" dirty="0" smtClean="0">
                <a:latin typeface="Arial" pitchFamily="34" charset="0"/>
                <a:cs typeface="Arial" pitchFamily="34" charset="0"/>
              </a:rPr>
              <a:t>Tzv.  SAMOPLOZENÍ</a:t>
            </a:r>
          </a:p>
          <a:p>
            <a:pPr marL="68580" indent="0">
              <a:buNone/>
            </a:pPr>
            <a:r>
              <a:rPr lang="cs-CZ" sz="2600" b="1" dirty="0" smtClean="0"/>
              <a:t>     =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samovolný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vznik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forem života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z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neživé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hmoty</a:t>
            </a:r>
          </a:p>
          <a:p>
            <a:pPr marL="6858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 (viz uč. str.13,14)</a:t>
            </a:r>
            <a:r>
              <a:rPr lang="cs-CZ" b="1" baseline="30000" dirty="0" smtClean="0">
                <a:latin typeface="Arial" pitchFamily="34" charset="0"/>
                <a:cs typeface="Arial" pitchFamily="34" charset="0"/>
              </a:rPr>
              <a:t>2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př.  </a:t>
            </a:r>
            <a:r>
              <a:rPr lang="cs-CZ" dirty="0">
                <a:latin typeface="Arial" pitchFamily="34" charset="0"/>
                <a:cs typeface="Arial" pitchFamily="34" charset="0"/>
              </a:rPr>
              <a:t>mšice se rodí z rosy,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mouchy </a:t>
            </a:r>
            <a:r>
              <a:rPr lang="cs-CZ" dirty="0">
                <a:latin typeface="Arial" pitchFamily="34" charset="0"/>
                <a:cs typeface="Arial" pitchFamily="34" charset="0"/>
              </a:rPr>
              <a:t>ze shnilého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materiálu (např. masa), </a:t>
            </a:r>
            <a:r>
              <a:rPr lang="cs-CZ" dirty="0">
                <a:latin typeface="Arial" pitchFamily="34" charset="0"/>
                <a:cs typeface="Arial" pitchFamily="34" charset="0"/>
              </a:rPr>
              <a:t>myši ze znečištěného sena, krokodýli z hnijících polen na dně vodních ploch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apod.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Definitivně vyvráceno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                              v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pol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19. st. Louisem Pasteurem studiem mikroorganismů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480" r="45935"/>
          <a:stretch/>
        </p:blipFill>
        <p:spPr bwMode="auto">
          <a:xfrm>
            <a:off x="5458691" y="1340697"/>
            <a:ext cx="1480477" cy="41766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0000" t="-908" r="25151" b="908"/>
          <a:stretch/>
        </p:blipFill>
        <p:spPr bwMode="auto">
          <a:xfrm>
            <a:off x="7236296" y="1430607"/>
            <a:ext cx="1336026" cy="40325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717612" y="5564750"/>
            <a:ext cx="103736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latin typeface="Arial" pitchFamily="34" charset="0"/>
                <a:cs typeface="Arial" pitchFamily="34" charset="0"/>
              </a:rPr>
              <a:t>Obr.7</a:t>
            </a:r>
            <a:endParaRPr lang="cs-CZ" sz="1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76186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548680"/>
            <a:ext cx="4032566" cy="745152"/>
          </a:xfrm>
        </p:spPr>
        <p:txBody>
          <a:bodyPr/>
          <a:lstStyle/>
          <a:p>
            <a:r>
              <a:rPr lang="cs-CZ" b="1" u="sng" dirty="0" smtClean="0">
                <a:latin typeface="Comic Sans MS" pitchFamily="66" charset="0"/>
              </a:rPr>
              <a:t>Evoluční teorie</a:t>
            </a:r>
            <a:endParaRPr lang="cs-CZ" b="1" u="sng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2910" y="1340768"/>
            <a:ext cx="6048672" cy="4896544"/>
          </a:xfrm>
        </p:spPr>
        <p:txBody>
          <a:bodyPr>
            <a:normAutofit fontScale="77500" lnSpcReduction="20000"/>
          </a:bodyPr>
          <a:lstStyle/>
          <a:p>
            <a:r>
              <a:rPr lang="cs-CZ" sz="3400" b="1" dirty="0" smtClean="0">
                <a:latin typeface="Arial" pitchFamily="34" charset="0"/>
                <a:cs typeface="Arial" pitchFamily="34" charset="0"/>
              </a:rPr>
              <a:t>Základní myšlenka – organismy se vyvíjejí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(vývoj = evoluce)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Počátky ve středověku X potlačováno náboženskými dogmaty (stálost a neměnnost organismů)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Hlavní představitel evoluční teorie </a:t>
            </a:r>
          </a:p>
          <a:p>
            <a:pPr marL="68580" indent="0">
              <a:buNone/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2800" b="1" u="sng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Charles Darwin</a:t>
            </a:r>
          </a:p>
          <a:p>
            <a:pPr marL="68580" indent="0">
              <a:buNone/>
            </a:pPr>
            <a:endParaRPr lang="cs-CZ" b="1" u="sng" dirty="0" smtClean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Teorii:</a:t>
            </a:r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-  ovlivnila jeho plavba 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kolem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světa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= </a:t>
            </a:r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pozorování, porovnávání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organismů v různých </a:t>
            </a:r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částech světa (hl. Galapágy)</a:t>
            </a:r>
          </a:p>
          <a:p>
            <a:pPr marL="68580" indent="0">
              <a:buNone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-  dokládalo mnoho významných objevů té doby  </a:t>
            </a:r>
          </a:p>
          <a:p>
            <a:pPr marL="68580" indent="0">
              <a:buNone/>
            </a:pP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v  geologii, chemii, botanice a zoologii  - 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Jaké ?</a:t>
            </a:r>
          </a:p>
          <a:p>
            <a:pPr marL="68580" indent="0">
              <a:buNone/>
            </a:pP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 descr="http://nd01.jxs.cz/024/662/400c8dafda_44334623_o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97690" y="741310"/>
            <a:ext cx="2232248" cy="2946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105444" y="3688172"/>
            <a:ext cx="108012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latin typeface="Arial" pitchFamily="34" charset="0"/>
                <a:cs typeface="Arial" pitchFamily="34" charset="0"/>
              </a:rPr>
              <a:t>Obr.8</a:t>
            </a:r>
            <a:endParaRPr lang="cs-CZ" sz="1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40992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http://www.y-port.cz/images/human_evelucion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365104"/>
            <a:ext cx="5610225" cy="1990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img.radio.cz/pictures/r/veda/evoluce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980728"/>
            <a:ext cx="3456384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445921" y="5993246"/>
            <a:ext cx="115212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latin typeface="Arial" pitchFamily="34" charset="0"/>
                <a:cs typeface="Arial" pitchFamily="34" charset="0"/>
              </a:rPr>
              <a:t>Obr. 11</a:t>
            </a:r>
            <a:endParaRPr lang="cs-CZ" sz="1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308304" y="3756774"/>
            <a:ext cx="115212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latin typeface="Arial" pitchFamily="34" charset="0"/>
                <a:cs typeface="Arial" pitchFamily="34" charset="0"/>
              </a:rPr>
              <a:t>Obr. 10</a:t>
            </a:r>
            <a:endParaRPr lang="cs-CZ" sz="1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3495256"/>
            <a:ext cx="115212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latin typeface="Arial" pitchFamily="34" charset="0"/>
                <a:cs typeface="Arial" pitchFamily="34" charset="0"/>
              </a:rPr>
              <a:t>Obr. </a:t>
            </a:r>
            <a:r>
              <a:rPr lang="cs-CZ" sz="1000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pic>
        <p:nvPicPr>
          <p:cNvPr id="6" name="Picture 4" descr="http://www.oskole.sk/userfiles/image/novy/obrazky%20OSKOLE/5(2)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1" y="879597"/>
            <a:ext cx="4989973" cy="2615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30920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24109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836712"/>
            <a:ext cx="4896544" cy="5472608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Základ = přirozený výběr a proměnlivost</a:t>
            </a:r>
          </a:p>
          <a:p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u="sng" dirty="0" smtClean="0">
                <a:latin typeface="Arial" pitchFamily="34" charset="0"/>
                <a:cs typeface="Arial" pitchFamily="34" charset="0"/>
              </a:rPr>
              <a:t>Přirozený výběr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- přežití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               a </a:t>
            </a:r>
            <a:r>
              <a:rPr lang="cs-CZ" dirty="0">
                <a:latin typeface="Arial" pitchFamily="34" charset="0"/>
                <a:cs typeface="Arial" pitchFamily="34" charset="0"/>
              </a:rPr>
              <a:t>množení jedinců lépe přizpůsobených podmínkám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   ve </a:t>
            </a:r>
            <a:r>
              <a:rPr lang="cs-CZ" dirty="0">
                <a:latin typeface="Arial" pitchFamily="34" charset="0"/>
                <a:cs typeface="Arial" pitchFamily="34" charset="0"/>
              </a:rPr>
              <a:t>kterých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žijí 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u="sng" dirty="0" smtClean="0">
                <a:latin typeface="Arial" pitchFamily="34" charset="0"/>
                <a:cs typeface="Arial" pitchFamily="34" charset="0"/>
              </a:rPr>
              <a:t>Proměnlivost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– odlišnost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      mezi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jedinci v rámci 1 druhu (menší odchylky X podstatné znaky stejné)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20361"/>
          <a:stretch/>
        </p:blipFill>
        <p:spPr bwMode="auto">
          <a:xfrm>
            <a:off x="5724128" y="836712"/>
            <a:ext cx="2664296" cy="1655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84068" y="2246229"/>
            <a:ext cx="108012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latin typeface="Arial" pitchFamily="34" charset="0"/>
                <a:cs typeface="Arial" pitchFamily="34" charset="0"/>
              </a:rPr>
              <a:t>Obr.12</a:t>
            </a:r>
            <a:endParaRPr lang="cs-CZ" sz="1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12060" y="3929166"/>
            <a:ext cx="108012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latin typeface="Arial" pitchFamily="34" charset="0"/>
                <a:cs typeface="Arial" pitchFamily="34" charset="0"/>
              </a:rPr>
              <a:t>Obr.13</a:t>
            </a:r>
            <a:endParaRPr lang="cs-CZ" sz="1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84068" y="5919083"/>
            <a:ext cx="108012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latin typeface="Arial" pitchFamily="34" charset="0"/>
                <a:cs typeface="Arial" pitchFamily="34" charset="0"/>
              </a:rPr>
              <a:t>Obr.14</a:t>
            </a:r>
            <a:endParaRPr lang="cs-CZ" sz="1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 descr="Liška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7673" b="6462"/>
          <a:stretch/>
        </p:blipFill>
        <p:spPr bwMode="auto">
          <a:xfrm>
            <a:off x="5769049" y="2605901"/>
            <a:ext cx="2619375" cy="1635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fenek berberský">
            <a:hlinkClick r:id="rId4" tooltip="fenek berberský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0118" y="4420565"/>
            <a:ext cx="2609838" cy="1744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63228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4248472" cy="745152"/>
          </a:xfrm>
        </p:spPr>
        <p:txBody>
          <a:bodyPr/>
          <a:lstStyle/>
          <a:p>
            <a:r>
              <a:rPr lang="cs-CZ" b="1" u="sng" dirty="0" smtClean="0">
                <a:latin typeface="Comic Sans MS" pitchFamily="66" charset="0"/>
              </a:rPr>
              <a:t>Hypotéza GAIA</a:t>
            </a:r>
            <a:endParaRPr lang="cs-CZ" b="1" u="sng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124744"/>
            <a:ext cx="7704856" cy="4968552"/>
          </a:xfrm>
        </p:spPr>
        <p:txBody>
          <a:bodyPr>
            <a:normAutofit/>
          </a:bodyPr>
          <a:lstStyle/>
          <a:p>
            <a:r>
              <a:rPr lang="cs-CZ" b="1" dirty="0" err="1">
                <a:latin typeface="Arial" pitchFamily="34" charset="0"/>
                <a:cs typeface="Arial" pitchFamily="34" charset="0"/>
              </a:rPr>
              <a:t>Gaia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- podle řecké bohyně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Gaii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(Země)</a:t>
            </a:r>
          </a:p>
          <a:p>
            <a:pPr marL="68580" indent="0">
              <a:buNone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 - </a:t>
            </a:r>
            <a:r>
              <a:rPr lang="cs-CZ" sz="1600" b="1" dirty="0" err="1" smtClean="0">
                <a:latin typeface="Arial" pitchFamily="34" charset="0"/>
                <a:cs typeface="Arial" pitchFamily="34" charset="0"/>
              </a:rPr>
              <a:t>Gaia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byla matkou všech bohů, prvotní formou, Zemí samotnou. Hory tvořily její ňadra a rozlehlé pláně tělo. Byla považována za matku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všeho, 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co na světě roste a žije. Moderní věda tuto myšlenku znovu oprášila a hledá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      pro 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ni vědecké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důkazy.</a:t>
            </a:r>
            <a:r>
              <a:rPr lang="cs-CZ" sz="1600" b="1" baseline="30000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Země chápána jako jeden živoucí celek               (1 organismus) -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živá a neživá složka přírody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srůstá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do jediného systému 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Tato hypotéza nás </a:t>
            </a:r>
            <a:r>
              <a:rPr lang="cs-CZ" dirty="0">
                <a:latin typeface="Arial" pitchFamily="34" charset="0"/>
                <a:cs typeface="Arial" pitchFamily="34" charset="0"/>
              </a:rPr>
              <a:t>má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přivést </a:t>
            </a:r>
            <a:r>
              <a:rPr lang="cs-CZ" dirty="0">
                <a:latin typeface="Arial" pitchFamily="34" charset="0"/>
                <a:cs typeface="Arial" pitchFamily="34" charset="0"/>
              </a:rPr>
              <a:t>k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celoplanetárnímu pohledu na Zemi</a:t>
            </a:r>
            <a:r>
              <a:rPr lang="cs-CZ" dirty="0">
                <a:latin typeface="Arial" pitchFamily="34" charset="0"/>
                <a:cs typeface="Arial" pitchFamily="34" charset="0"/>
              </a:rPr>
              <a:t>, kdy jde o zdraví celé planety, ne jen o některé vybrané druhy organismů (třeba o lidi</a:t>
            </a:r>
            <a:r>
              <a:rPr lang="cs-CZ" dirty="0" smtClean="0"/>
              <a:t>)</a:t>
            </a:r>
            <a:endParaRPr lang="cs-CZ" b="1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pic>
        <p:nvPicPr>
          <p:cNvPr id="1026" name="Picture 2" descr="http://www.skola-esoteriky.cz/dokumenty-clanky/k_zamysleni/zivouci_a_dychajici_zeme/gaia_image002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7323"/>
          <a:stretch/>
        </p:blipFill>
        <p:spPr bwMode="auto">
          <a:xfrm>
            <a:off x="1835696" y="4959424"/>
            <a:ext cx="1894384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Země, zeměkoule, vesmír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282" r="5432"/>
          <a:stretch/>
        </p:blipFill>
        <p:spPr bwMode="auto">
          <a:xfrm>
            <a:off x="4427984" y="4994111"/>
            <a:ext cx="2315277" cy="1730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743261" y="6513403"/>
            <a:ext cx="100811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latin typeface="Arial" pitchFamily="34" charset="0"/>
                <a:cs typeface="Arial" pitchFamily="34" charset="0"/>
              </a:rPr>
              <a:t>Obr.16</a:t>
            </a:r>
            <a:endParaRPr lang="cs-CZ" sz="1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87624" y="6491377"/>
            <a:ext cx="100811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latin typeface="Arial" pitchFamily="34" charset="0"/>
                <a:cs typeface="Arial" pitchFamily="34" charset="0"/>
              </a:rPr>
              <a:t>Obr.15</a:t>
            </a:r>
            <a:endParaRPr lang="cs-CZ" sz="1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36101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764704"/>
            <a:ext cx="7704856" cy="5544616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dirty="0" smtClean="0"/>
              <a:t>Zdroje a použité materiály :</a:t>
            </a:r>
          </a:p>
          <a:p>
            <a:pPr marL="68580" indent="0">
              <a:buNone/>
            </a:pPr>
            <a:r>
              <a:rPr lang="cs-CZ" sz="1000" b="1" u="sng" dirty="0" smtClean="0"/>
              <a:t>Text </a:t>
            </a:r>
            <a:endParaRPr lang="cs-CZ" sz="1000" b="1" u="sng" dirty="0"/>
          </a:p>
          <a:p>
            <a:pPr marL="68580" indent="0">
              <a:buNone/>
            </a:pPr>
            <a:r>
              <a:rPr lang="cs-CZ" sz="1100" baseline="30000" dirty="0" smtClean="0"/>
              <a:t>1  </a:t>
            </a:r>
            <a:r>
              <a:rPr lang="cs-CZ" sz="1100" dirty="0"/>
              <a:t>http://cs.wikipedia.org/wiki/Panspermie</a:t>
            </a:r>
          </a:p>
          <a:p>
            <a:pPr marL="68580" indent="0">
              <a:buNone/>
            </a:pPr>
            <a:r>
              <a:rPr lang="cs-CZ" sz="1100" baseline="30000" dirty="0"/>
              <a:t>2</a:t>
            </a:r>
            <a:r>
              <a:rPr lang="cs-CZ" sz="1100" dirty="0" smtClean="0"/>
              <a:t>KVASNIČKOVÁ</a:t>
            </a:r>
            <a:r>
              <a:rPr lang="cs-CZ" sz="1100" dirty="0"/>
              <a:t>, Danuše, et al. </a:t>
            </a:r>
            <a:r>
              <a:rPr lang="cs-CZ" sz="1100" i="1" dirty="0"/>
              <a:t>Ekologický přírodopis pro 9. ročník základní školy</a:t>
            </a:r>
            <a:r>
              <a:rPr lang="cs-CZ" sz="1100" dirty="0"/>
              <a:t>. druhé, upravené vydání. Praha : Fortuna, 1999. 128 s. Dostupné z WWW: &lt;fortuna.cz&gt;. ISBN 80-7168-477-5</a:t>
            </a:r>
            <a:r>
              <a:rPr lang="cs-CZ" sz="1100" dirty="0" smtClean="0"/>
              <a:t>.</a:t>
            </a:r>
          </a:p>
          <a:p>
            <a:pPr marL="68580" indent="0">
              <a:buNone/>
            </a:pPr>
            <a:r>
              <a:rPr lang="cs-CZ" sz="1100" baseline="30000" dirty="0" smtClean="0"/>
              <a:t>3 </a:t>
            </a:r>
            <a:r>
              <a:rPr lang="cs-CZ" sz="1100" dirty="0"/>
              <a:t> </a:t>
            </a:r>
            <a:r>
              <a:rPr lang="cs-CZ" sz="1100" dirty="0" smtClean="0"/>
              <a:t>http</a:t>
            </a:r>
            <a:r>
              <a:rPr lang="cs-CZ" sz="1100" dirty="0"/>
              <a:t>://www.enviwiki.cz/wiki/Hypot%C3%A9za_Gaia</a:t>
            </a:r>
            <a:endParaRPr lang="cs-CZ" sz="1100" baseline="30000" dirty="0" smtClean="0"/>
          </a:p>
          <a:p>
            <a:pPr marL="68580" indent="0">
              <a:buNone/>
            </a:pPr>
            <a:endParaRPr lang="cs-CZ" sz="1100" dirty="0" smtClean="0"/>
          </a:p>
          <a:p>
            <a:pPr marL="68580" indent="0">
              <a:buNone/>
            </a:pPr>
            <a:r>
              <a:rPr lang="cs-CZ" sz="1100" b="1" u="sng" dirty="0" smtClean="0"/>
              <a:t>Obrázky</a:t>
            </a:r>
          </a:p>
          <a:p>
            <a:pPr marL="68580" indent="0">
              <a:buNone/>
            </a:pPr>
            <a:r>
              <a:rPr lang="cs-CZ" sz="1100" dirty="0" smtClean="0"/>
              <a:t>1 </a:t>
            </a:r>
            <a:r>
              <a:rPr lang="cs-CZ" sz="1100" dirty="0"/>
              <a:t>- </a:t>
            </a:r>
            <a:r>
              <a:rPr lang="cs-CZ" sz="1000" dirty="0">
                <a:latin typeface="Arial" pitchFamily="34" charset="0"/>
                <a:cs typeface="Arial" pitchFamily="34" charset="0"/>
                <a:hlinkClick r:id="rId2"/>
              </a:rPr>
              <a:t>http://www.motorkarskestranky.estranky.cz/fotoalbum/vtipne-obrazky/vtipne-obrazky---ruzne/buh---</a:t>
            </a:r>
            <a:r>
              <a:rPr lang="cs-CZ" sz="1000" dirty="0" smtClean="0">
                <a:latin typeface="Arial" pitchFamily="34" charset="0"/>
                <a:cs typeface="Arial" pitchFamily="34" charset="0"/>
                <a:hlinkClick r:id="rId2"/>
              </a:rPr>
              <a:t>stvoreni-sveta.jpg.html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r>
              <a:rPr lang="cs-CZ" sz="1000" dirty="0" smtClean="0">
                <a:latin typeface="Arial" pitchFamily="34" charset="0"/>
                <a:cs typeface="Arial" pitchFamily="34" charset="0"/>
              </a:rPr>
              <a:t>2 </a:t>
            </a:r>
            <a:r>
              <a:rPr lang="cs-CZ" sz="1000" dirty="0">
                <a:latin typeface="Arial" pitchFamily="34" charset="0"/>
                <a:cs typeface="Arial" pitchFamily="34" charset="0"/>
              </a:rPr>
              <a:t>– </a:t>
            </a:r>
            <a:r>
              <a:rPr lang="cs-CZ" sz="1000" dirty="0">
                <a:latin typeface="Arial" pitchFamily="34" charset="0"/>
                <a:cs typeface="Arial" pitchFamily="34" charset="0"/>
                <a:hlinkClick r:id="rId3"/>
              </a:rPr>
              <a:t>http://</a:t>
            </a:r>
            <a:r>
              <a:rPr lang="cs-CZ" sz="1000" dirty="0" smtClean="0">
                <a:latin typeface="Arial" pitchFamily="34" charset="0"/>
                <a:cs typeface="Arial" pitchFamily="34" charset="0"/>
                <a:hlinkClick r:id="rId3"/>
              </a:rPr>
              <a:t>vtm.zive.cz/aktuality/ceka-nas-mezigalakticka-srazka</a:t>
            </a:r>
            <a:r>
              <a:rPr lang="cs-CZ" sz="10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68580" indent="0">
              <a:buNone/>
            </a:pPr>
            <a:r>
              <a:rPr lang="cs-CZ" sz="1000" dirty="0" smtClean="0">
                <a:latin typeface="Arial" pitchFamily="34" charset="0"/>
                <a:cs typeface="Arial" pitchFamily="34" charset="0"/>
              </a:rPr>
              <a:t>3 </a:t>
            </a:r>
            <a:r>
              <a:rPr lang="cs-CZ" sz="1000" dirty="0">
                <a:latin typeface="Arial" pitchFamily="34" charset="0"/>
                <a:cs typeface="Arial" pitchFamily="34" charset="0"/>
              </a:rPr>
              <a:t>– </a:t>
            </a:r>
            <a:r>
              <a:rPr lang="cs-CZ" sz="1000" dirty="0">
                <a:latin typeface="Arial" pitchFamily="34" charset="0"/>
                <a:cs typeface="Arial" pitchFamily="34" charset="0"/>
                <a:hlinkClick r:id="rId4"/>
              </a:rPr>
              <a:t>http://</a:t>
            </a:r>
            <a:r>
              <a:rPr lang="cs-CZ" sz="1000" dirty="0" smtClean="0">
                <a:latin typeface="Arial" pitchFamily="34" charset="0"/>
                <a:cs typeface="Arial" pitchFamily="34" charset="0"/>
                <a:hlinkClick r:id="rId4"/>
              </a:rPr>
              <a:t>zstrebivlice.blog.cz/0603/referat-6-trida-vyvoj-cloveka-teorie-charlese-darwina</a:t>
            </a:r>
            <a:r>
              <a:rPr lang="cs-CZ" sz="10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68580" indent="0">
              <a:buNone/>
            </a:pPr>
            <a:r>
              <a:rPr lang="cs-CZ" sz="1000" dirty="0" smtClean="0">
                <a:latin typeface="Arial" pitchFamily="34" charset="0"/>
                <a:cs typeface="Arial" pitchFamily="34" charset="0"/>
              </a:rPr>
              <a:t>4 </a:t>
            </a:r>
            <a:r>
              <a:rPr lang="cs-CZ" sz="1000" dirty="0">
                <a:latin typeface="Arial" pitchFamily="34" charset="0"/>
                <a:cs typeface="Arial" pitchFamily="34" charset="0"/>
              </a:rPr>
              <a:t>–  </a:t>
            </a:r>
            <a:r>
              <a:rPr lang="cs-CZ" sz="1000" dirty="0">
                <a:latin typeface="Arial" pitchFamily="34" charset="0"/>
                <a:cs typeface="Arial" pitchFamily="34" charset="0"/>
                <a:hlinkClick r:id="rId5"/>
              </a:rPr>
              <a:t>http://</a:t>
            </a:r>
            <a:r>
              <a:rPr lang="cs-CZ" sz="1000" dirty="0" smtClean="0">
                <a:latin typeface="Arial" pitchFamily="34" charset="0"/>
                <a:cs typeface="Arial" pitchFamily="34" charset="0"/>
                <a:hlinkClick r:id="rId5"/>
              </a:rPr>
              <a:t>pavek.bloguje.cz/703276-traveler-iq.php</a:t>
            </a:r>
            <a:r>
              <a:rPr lang="cs-CZ" sz="10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68580" indent="0">
              <a:buNone/>
            </a:pPr>
            <a:r>
              <a:rPr lang="cs-CZ" sz="1000" dirty="0">
                <a:latin typeface="Arial" pitchFamily="34" charset="0"/>
                <a:cs typeface="Arial" pitchFamily="34" charset="0"/>
              </a:rPr>
              <a:t>5 – </a:t>
            </a:r>
            <a:r>
              <a:rPr lang="cs-CZ" sz="1000" dirty="0">
                <a:latin typeface="Arial" pitchFamily="34" charset="0"/>
                <a:cs typeface="Arial" pitchFamily="34" charset="0"/>
                <a:hlinkClick r:id="rId6"/>
              </a:rPr>
              <a:t>http://</a:t>
            </a:r>
            <a:r>
              <a:rPr lang="cs-CZ" sz="1000" dirty="0" smtClean="0">
                <a:latin typeface="Arial" pitchFamily="34" charset="0"/>
                <a:cs typeface="Arial" pitchFamily="34" charset="0"/>
                <a:hlinkClick r:id="rId6"/>
              </a:rPr>
              <a:t>goodlucky.blog.cz/0807/cislo-sedm</a:t>
            </a: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r>
              <a:rPr lang="cs-CZ" sz="1000" dirty="0" smtClean="0">
                <a:latin typeface="Arial" pitchFamily="34" charset="0"/>
                <a:cs typeface="Arial" pitchFamily="34" charset="0"/>
              </a:rPr>
              <a:t>6 </a:t>
            </a:r>
            <a:r>
              <a:rPr lang="cs-CZ" sz="1000" dirty="0">
                <a:latin typeface="Arial" pitchFamily="34" charset="0"/>
                <a:cs typeface="Arial" pitchFamily="34" charset="0"/>
              </a:rPr>
              <a:t>– </a:t>
            </a:r>
            <a:r>
              <a:rPr lang="cs-CZ" sz="1000" dirty="0">
                <a:latin typeface="Arial" pitchFamily="34" charset="0"/>
                <a:cs typeface="Arial" pitchFamily="34" charset="0"/>
                <a:hlinkClick r:id="rId7"/>
              </a:rPr>
              <a:t>http://</a:t>
            </a:r>
            <a:r>
              <a:rPr lang="cs-CZ" sz="1000" dirty="0" smtClean="0">
                <a:latin typeface="Arial" pitchFamily="34" charset="0"/>
                <a:cs typeface="Arial" pitchFamily="34" charset="0"/>
                <a:hlinkClick r:id="rId7"/>
              </a:rPr>
              <a:t>cs.wikipedia.org/wiki/Panspermie</a:t>
            </a:r>
            <a:r>
              <a:rPr lang="cs-CZ" sz="10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68580" indent="0">
              <a:buNone/>
            </a:pPr>
            <a:r>
              <a:rPr lang="cs-CZ" sz="1000" dirty="0" smtClean="0">
                <a:latin typeface="Arial" pitchFamily="34" charset="0"/>
                <a:cs typeface="Arial" pitchFamily="34" charset="0"/>
              </a:rPr>
              <a:t>7 </a:t>
            </a:r>
            <a:r>
              <a:rPr lang="cs-CZ" sz="1000" dirty="0">
                <a:latin typeface="Arial" pitchFamily="34" charset="0"/>
                <a:cs typeface="Arial" pitchFamily="34" charset="0"/>
              </a:rPr>
              <a:t>– </a:t>
            </a:r>
            <a:r>
              <a:rPr lang="cs-CZ" sz="1000" dirty="0">
                <a:latin typeface="Arial" pitchFamily="34" charset="0"/>
                <a:cs typeface="Arial" pitchFamily="34" charset="0"/>
                <a:hlinkClick r:id="rId8"/>
              </a:rPr>
              <a:t>http://</a:t>
            </a:r>
            <a:r>
              <a:rPr lang="cs-CZ" sz="1000" dirty="0" smtClean="0">
                <a:latin typeface="Arial" pitchFamily="34" charset="0"/>
                <a:cs typeface="Arial" pitchFamily="34" charset="0"/>
                <a:hlinkClick r:id="rId8"/>
              </a:rPr>
              <a:t>www.nashua.edu/hebertcouturede/take_this_self.htm</a:t>
            </a:r>
            <a:r>
              <a:rPr lang="cs-CZ" sz="10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68580" indent="0">
              <a:buNone/>
            </a:pPr>
            <a:r>
              <a:rPr lang="cs-CZ" sz="1000" dirty="0">
                <a:latin typeface="Arial" pitchFamily="34" charset="0"/>
                <a:cs typeface="Arial" pitchFamily="34" charset="0"/>
              </a:rPr>
              <a:t>8 - </a:t>
            </a:r>
            <a:r>
              <a:rPr lang="cs-CZ" sz="1000" dirty="0">
                <a:latin typeface="Arial" pitchFamily="34" charset="0"/>
                <a:cs typeface="Arial" pitchFamily="34" charset="0"/>
                <a:hlinkClick r:id="rId9"/>
              </a:rPr>
              <a:t>http://galileospendulum.org/2012/02/12/happy-birthday-charles-darwin-2</a:t>
            </a:r>
            <a:r>
              <a:rPr lang="cs-CZ" sz="1000" dirty="0" smtClean="0">
                <a:latin typeface="Arial" pitchFamily="34" charset="0"/>
                <a:cs typeface="Arial" pitchFamily="34" charset="0"/>
                <a:hlinkClick r:id="rId9"/>
              </a:rPr>
              <a:t>/</a:t>
            </a:r>
            <a:r>
              <a:rPr lang="cs-CZ" sz="10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68580" indent="0">
              <a:buNone/>
            </a:pPr>
            <a:r>
              <a:rPr lang="cs-CZ" sz="1000" dirty="0" smtClean="0">
                <a:latin typeface="Arial" pitchFamily="34" charset="0"/>
                <a:cs typeface="Arial" pitchFamily="34" charset="0"/>
              </a:rPr>
              <a:t>9 </a:t>
            </a:r>
            <a:r>
              <a:rPr lang="cs-CZ" sz="1000" dirty="0">
                <a:latin typeface="Arial" pitchFamily="34" charset="0"/>
                <a:cs typeface="Arial" pitchFamily="34" charset="0"/>
              </a:rPr>
              <a:t>– </a:t>
            </a:r>
            <a:r>
              <a:rPr lang="cs-CZ" sz="1000" dirty="0">
                <a:latin typeface="Arial" pitchFamily="34" charset="0"/>
                <a:cs typeface="Arial" pitchFamily="34" charset="0"/>
                <a:hlinkClick r:id="rId10"/>
              </a:rPr>
              <a:t>http://www.oskole.sk/?</a:t>
            </a:r>
            <a:r>
              <a:rPr lang="cs-CZ" sz="1000" dirty="0" smtClean="0">
                <a:latin typeface="Arial" pitchFamily="34" charset="0"/>
                <a:cs typeface="Arial" pitchFamily="34" charset="0"/>
                <a:hlinkClick r:id="rId10"/>
              </a:rPr>
              <a:t>id_cat=8&amp;clanok=2523</a:t>
            </a:r>
            <a:r>
              <a:rPr lang="cs-CZ" sz="10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68580" indent="0">
              <a:buNone/>
            </a:pPr>
            <a:r>
              <a:rPr lang="cs-CZ" sz="1000" dirty="0" smtClean="0">
                <a:latin typeface="Arial" pitchFamily="34" charset="0"/>
                <a:cs typeface="Arial" pitchFamily="34" charset="0"/>
              </a:rPr>
              <a:t>10 </a:t>
            </a:r>
            <a:r>
              <a:rPr lang="cs-CZ" sz="1000" dirty="0">
                <a:latin typeface="Arial" pitchFamily="34" charset="0"/>
                <a:cs typeface="Arial" pitchFamily="34" charset="0"/>
              </a:rPr>
              <a:t>– </a:t>
            </a:r>
            <a:r>
              <a:rPr lang="cs-CZ" sz="1000" dirty="0">
                <a:latin typeface="Arial" pitchFamily="34" charset="0"/>
                <a:cs typeface="Arial" pitchFamily="34" charset="0"/>
                <a:hlinkClick r:id="rId11"/>
              </a:rPr>
              <a:t>http://</a:t>
            </a:r>
            <a:r>
              <a:rPr lang="cs-CZ" sz="1000" dirty="0" smtClean="0">
                <a:latin typeface="Arial" pitchFamily="34" charset="0"/>
                <a:cs typeface="Arial" pitchFamily="34" charset="0"/>
                <a:hlinkClick r:id="rId11"/>
              </a:rPr>
              <a:t>www.radio.cz/cz/rubrika/kaleidoskop/tema-mesice-cesky-biolog-modifikuje-darwinovu-vyvojovou-teorii</a:t>
            </a:r>
            <a:r>
              <a:rPr lang="cs-CZ" sz="10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68580" indent="0">
              <a:buNone/>
            </a:pPr>
            <a:r>
              <a:rPr lang="cs-CZ" sz="1000" dirty="0" smtClean="0">
                <a:latin typeface="Arial" pitchFamily="34" charset="0"/>
                <a:cs typeface="Arial" pitchFamily="34" charset="0"/>
              </a:rPr>
              <a:t>11 </a:t>
            </a:r>
            <a:r>
              <a:rPr lang="cs-CZ" sz="1000" dirty="0">
                <a:latin typeface="Arial" pitchFamily="34" charset="0"/>
                <a:cs typeface="Arial" pitchFamily="34" charset="0"/>
              </a:rPr>
              <a:t>– </a:t>
            </a:r>
            <a:r>
              <a:rPr lang="cs-CZ" sz="1000" dirty="0">
                <a:latin typeface="Arial" pitchFamily="34" charset="0"/>
                <a:cs typeface="Arial" pitchFamily="34" charset="0"/>
                <a:hlinkClick r:id="rId12"/>
              </a:rPr>
              <a:t>http://</a:t>
            </a:r>
            <a:r>
              <a:rPr lang="cs-CZ" sz="1000" dirty="0" smtClean="0">
                <a:latin typeface="Arial" pitchFamily="34" charset="0"/>
                <a:cs typeface="Arial" pitchFamily="34" charset="0"/>
                <a:hlinkClick r:id="rId12"/>
              </a:rPr>
              <a:t>www.y-port.cz/cz/stale-clanky/konec-darwinovy-teorie.html</a:t>
            </a:r>
            <a:r>
              <a:rPr lang="cs-CZ" sz="10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68580" indent="0">
              <a:buNone/>
            </a:pPr>
            <a:r>
              <a:rPr lang="cs-CZ" sz="1000" dirty="0" smtClean="0">
                <a:latin typeface="Arial" pitchFamily="34" charset="0"/>
                <a:cs typeface="Arial" pitchFamily="34" charset="0"/>
              </a:rPr>
              <a:t>12 </a:t>
            </a:r>
            <a:r>
              <a:rPr lang="cs-CZ" sz="1000" dirty="0">
                <a:latin typeface="Arial" pitchFamily="34" charset="0"/>
                <a:cs typeface="Arial" pitchFamily="34" charset="0"/>
              </a:rPr>
              <a:t>– </a:t>
            </a:r>
            <a:r>
              <a:rPr lang="cs-CZ" sz="1000" dirty="0">
                <a:latin typeface="Arial" pitchFamily="34" charset="0"/>
                <a:cs typeface="Arial" pitchFamily="34" charset="0"/>
                <a:hlinkClick r:id="rId13"/>
              </a:rPr>
              <a:t>http://</a:t>
            </a:r>
            <a:r>
              <a:rPr lang="cs-CZ" sz="1000" dirty="0" smtClean="0">
                <a:latin typeface="Arial" pitchFamily="34" charset="0"/>
                <a:cs typeface="Arial" pitchFamily="34" charset="0"/>
                <a:hlinkClick r:id="rId13"/>
              </a:rPr>
              <a:t>www.atlaszvirat.cz/liska-polarni-1951</a:t>
            </a:r>
            <a:r>
              <a:rPr lang="cs-CZ" sz="10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68580" indent="0">
              <a:buNone/>
            </a:pPr>
            <a:r>
              <a:rPr lang="cs-CZ" sz="1000" dirty="0" smtClean="0">
                <a:latin typeface="Arial" pitchFamily="34" charset="0"/>
                <a:cs typeface="Arial" pitchFamily="34" charset="0"/>
              </a:rPr>
              <a:t>13 </a:t>
            </a:r>
            <a:r>
              <a:rPr lang="cs-CZ" sz="1000" dirty="0">
                <a:latin typeface="Arial" pitchFamily="34" charset="0"/>
                <a:cs typeface="Arial" pitchFamily="34" charset="0"/>
              </a:rPr>
              <a:t>– </a:t>
            </a:r>
            <a:r>
              <a:rPr lang="cs-CZ" sz="1000" dirty="0">
                <a:latin typeface="Arial" pitchFamily="34" charset="0"/>
                <a:cs typeface="Arial" pitchFamily="34" charset="0"/>
                <a:hlinkClick r:id="rId12"/>
              </a:rPr>
              <a:t>http://</a:t>
            </a:r>
            <a:r>
              <a:rPr lang="cs-CZ" sz="1000" dirty="0" smtClean="0">
                <a:latin typeface="Arial" pitchFamily="34" charset="0"/>
                <a:cs typeface="Arial" pitchFamily="34" charset="0"/>
                <a:hlinkClick r:id="rId12"/>
              </a:rPr>
              <a:t>www.y-port.cz/cz/stale-clanky/konec-darwinovy-teorie.html</a:t>
            </a:r>
            <a:r>
              <a:rPr lang="cs-CZ" sz="10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68580" indent="0">
              <a:buNone/>
            </a:pPr>
            <a:r>
              <a:rPr lang="cs-CZ" sz="1000" dirty="0">
                <a:latin typeface="Arial" pitchFamily="34" charset="0"/>
                <a:cs typeface="Arial" pitchFamily="34" charset="0"/>
              </a:rPr>
              <a:t>14 </a:t>
            </a:r>
            <a:r>
              <a:rPr lang="cs-CZ" sz="1000" dirty="0" smtClean="0">
                <a:latin typeface="Arial" pitchFamily="34" charset="0"/>
                <a:cs typeface="Arial" pitchFamily="34" charset="0"/>
              </a:rPr>
              <a:t>– </a:t>
            </a:r>
            <a:r>
              <a:rPr lang="cs-CZ" sz="1000" dirty="0" smtClean="0">
                <a:latin typeface="Arial" pitchFamily="34" charset="0"/>
                <a:cs typeface="Arial" pitchFamily="34" charset="0"/>
                <a:hlinkClick r:id="rId14"/>
              </a:rPr>
              <a:t>http</a:t>
            </a:r>
            <a:r>
              <a:rPr lang="cs-CZ" sz="1000" dirty="0">
                <a:latin typeface="Arial" pitchFamily="34" charset="0"/>
                <a:cs typeface="Arial" pitchFamily="34" charset="0"/>
                <a:hlinkClick r:id="rId14"/>
              </a:rPr>
              <a:t>://</a:t>
            </a:r>
            <a:r>
              <a:rPr lang="cs-CZ" sz="1000" dirty="0" smtClean="0">
                <a:latin typeface="Arial" pitchFamily="34" charset="0"/>
                <a:cs typeface="Arial" pitchFamily="34" charset="0"/>
                <a:hlinkClick r:id="rId14"/>
              </a:rPr>
              <a:t>www.ezoo.cz/zvire.php?zvire_id=495</a:t>
            </a:r>
            <a:r>
              <a:rPr lang="cs-CZ" sz="1000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pPr marL="68580" indent="0">
              <a:buNone/>
            </a:pPr>
            <a:r>
              <a:rPr lang="cs-CZ" sz="1000" dirty="0" smtClean="0">
                <a:latin typeface="Arial" pitchFamily="34" charset="0"/>
                <a:cs typeface="Arial" pitchFamily="34" charset="0"/>
              </a:rPr>
              <a:t>15 </a:t>
            </a:r>
            <a:r>
              <a:rPr lang="cs-CZ" sz="1000" dirty="0">
                <a:latin typeface="Arial" pitchFamily="34" charset="0"/>
                <a:cs typeface="Arial" pitchFamily="34" charset="0"/>
              </a:rPr>
              <a:t>– </a:t>
            </a:r>
            <a:r>
              <a:rPr lang="cs-CZ" sz="1000" dirty="0">
                <a:latin typeface="Arial" pitchFamily="34" charset="0"/>
                <a:cs typeface="Arial" pitchFamily="34" charset="0"/>
                <a:hlinkClick r:id="rId15"/>
              </a:rPr>
              <a:t>http://</a:t>
            </a:r>
            <a:r>
              <a:rPr lang="cs-CZ" sz="1000" dirty="0" smtClean="0">
                <a:latin typeface="Arial" pitchFamily="34" charset="0"/>
                <a:cs typeface="Arial" pitchFamily="34" charset="0"/>
                <a:hlinkClick r:id="rId15"/>
              </a:rPr>
              <a:t>www.trekkies.cz/view.php?cisloclanku=2005101302</a:t>
            </a:r>
            <a:r>
              <a:rPr lang="cs-CZ" sz="10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68580" indent="0">
              <a:buNone/>
            </a:pPr>
            <a:r>
              <a:rPr lang="cs-CZ" sz="1000" dirty="0" smtClean="0">
                <a:latin typeface="Arial" pitchFamily="34" charset="0"/>
                <a:cs typeface="Arial" pitchFamily="34" charset="0"/>
              </a:rPr>
              <a:t>16 </a:t>
            </a:r>
            <a:r>
              <a:rPr lang="cs-CZ" sz="1000" dirty="0">
                <a:latin typeface="Arial" pitchFamily="34" charset="0"/>
                <a:cs typeface="Arial" pitchFamily="34" charset="0"/>
              </a:rPr>
              <a:t>– </a:t>
            </a:r>
            <a:r>
              <a:rPr lang="cs-CZ" sz="1000" dirty="0">
                <a:latin typeface="Arial" pitchFamily="34" charset="0"/>
                <a:cs typeface="Arial" pitchFamily="34" charset="0"/>
                <a:hlinkClick r:id="rId16"/>
              </a:rPr>
              <a:t>http://technet.idnes.cz/vedci-objevili-nejvzdalenejsi-vodu-ve-vesmiru-fqo-/</a:t>
            </a:r>
            <a:r>
              <a:rPr lang="cs-CZ" sz="1000" dirty="0" smtClean="0">
                <a:latin typeface="Arial" pitchFamily="34" charset="0"/>
                <a:cs typeface="Arial" pitchFamily="34" charset="0"/>
                <a:hlinkClick r:id="rId16"/>
              </a:rPr>
              <a:t>tec_vesmir.aspx?c=A090423_184227_tec_vesmir_kuz</a:t>
            </a:r>
            <a:r>
              <a:rPr lang="cs-CZ" sz="10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68580" indent="0">
              <a:buNone/>
            </a:pPr>
            <a:r>
              <a:rPr lang="cs-CZ" sz="10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68580" indent="0">
              <a:buNone/>
            </a:pP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 marL="68580" indent="0">
              <a:buNone/>
            </a:pPr>
            <a:endParaRPr lang="cs-CZ" sz="10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44825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339</TotalTime>
  <Words>559</Words>
  <Application>Microsoft Office PowerPoint</Application>
  <PresentationFormat>Předvádění na obrazovce (4:3)</PresentationFormat>
  <Paragraphs>108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Austin</vt:lpstr>
      <vt:lpstr>Snímek 1</vt:lpstr>
      <vt:lpstr>Teorie o vzniku Země a vývoji života na ní</vt:lpstr>
      <vt:lpstr>Teorie stvoření</vt:lpstr>
      <vt:lpstr>Teorie Panspermie</vt:lpstr>
      <vt:lpstr>Naivní abiogeneze</vt:lpstr>
      <vt:lpstr>Evoluční teorie</vt:lpstr>
      <vt:lpstr>Snímek 7</vt:lpstr>
      <vt:lpstr>Snímek 8</vt:lpstr>
      <vt:lpstr>Hypotéza GAIA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Teorie o vzniku Země a vývoji života na ní</dc:title>
  <dc:creator>Nohýnková Terezie</dc:creator>
  <cp:lastModifiedBy>Dum</cp:lastModifiedBy>
  <cp:revision>37</cp:revision>
  <dcterms:created xsi:type="dcterms:W3CDTF">2012-05-18T05:48:59Z</dcterms:created>
  <dcterms:modified xsi:type="dcterms:W3CDTF">2012-06-21T13:41:30Z</dcterms:modified>
</cp:coreProperties>
</file>