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90" r:id="rId3"/>
    <p:sldId id="287" r:id="rId4"/>
    <p:sldId id="289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91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2512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00" autoAdjust="0"/>
    <p:restoredTop sz="94660"/>
  </p:normalViewPr>
  <p:slideViewPr>
    <p:cSldViewPr>
      <p:cViewPr varScale="1">
        <p:scale>
          <a:sx n="103" d="100"/>
          <a:sy n="103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8E3057F-D3A1-403E-9DA1-185944A1358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EE6FE0FB-7816-4BFA-928A-883F26DFE1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13" Type="http://schemas.openxmlformats.org/officeDocument/2006/relationships/slide" Target="slide23.xml"/><Relationship Id="rId18" Type="http://schemas.openxmlformats.org/officeDocument/2006/relationships/slide" Target="slide24.xml"/><Relationship Id="rId26" Type="http://schemas.openxmlformats.org/officeDocument/2006/relationships/slide" Target="slide14.xml"/><Relationship Id="rId3" Type="http://schemas.openxmlformats.org/officeDocument/2006/relationships/slide" Target="slide27.xml"/><Relationship Id="rId21" Type="http://schemas.openxmlformats.org/officeDocument/2006/relationships/slide" Target="slide9.xml"/><Relationship Id="rId7" Type="http://schemas.openxmlformats.org/officeDocument/2006/relationships/slide" Target="slide21.xml"/><Relationship Id="rId12" Type="http://schemas.openxmlformats.org/officeDocument/2006/relationships/slide" Target="slide30.xml"/><Relationship Id="rId17" Type="http://schemas.openxmlformats.org/officeDocument/2006/relationships/slide" Target="slide31.xml"/><Relationship Id="rId25" Type="http://schemas.openxmlformats.org/officeDocument/2006/relationships/slide" Target="slide19.xml"/><Relationship Id="rId2" Type="http://schemas.openxmlformats.org/officeDocument/2006/relationships/slide" Target="slide26.xml"/><Relationship Id="rId16" Type="http://schemas.openxmlformats.org/officeDocument/2006/relationships/slide" Target="slide8.xml"/><Relationship Id="rId20" Type="http://schemas.openxmlformats.org/officeDocument/2006/relationships/slide" Target="slide13.xml"/><Relationship Id="rId29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8.xml"/><Relationship Id="rId11" Type="http://schemas.openxmlformats.org/officeDocument/2006/relationships/slide" Target="slide11.xml"/><Relationship Id="rId24" Type="http://schemas.openxmlformats.org/officeDocument/2006/relationships/slide" Target="slide25.xml"/><Relationship Id="rId5" Type="http://schemas.openxmlformats.org/officeDocument/2006/relationships/slide" Target="slide29.xml"/><Relationship Id="rId15" Type="http://schemas.openxmlformats.org/officeDocument/2006/relationships/slide" Target="slide12.xml"/><Relationship Id="rId23" Type="http://schemas.openxmlformats.org/officeDocument/2006/relationships/slide" Target="slide32.xml"/><Relationship Id="rId28" Type="http://schemas.openxmlformats.org/officeDocument/2006/relationships/slide" Target="slide7.xml"/><Relationship Id="rId10" Type="http://schemas.openxmlformats.org/officeDocument/2006/relationships/slide" Target="slide16.xml"/><Relationship Id="rId19" Type="http://schemas.openxmlformats.org/officeDocument/2006/relationships/slide" Target="slide18.xml"/><Relationship Id="rId4" Type="http://schemas.openxmlformats.org/officeDocument/2006/relationships/slide" Target="slide20.xml"/><Relationship Id="rId9" Type="http://schemas.openxmlformats.org/officeDocument/2006/relationships/slide" Target="slide15.xml"/><Relationship Id="rId14" Type="http://schemas.openxmlformats.org/officeDocument/2006/relationships/slide" Target="slide17.xml"/><Relationship Id="rId22" Type="http://schemas.openxmlformats.org/officeDocument/2006/relationships/slide" Target="slide6.xml"/><Relationship Id="rId27" Type="http://schemas.openxmlformats.org/officeDocument/2006/relationships/slide" Target="slide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VY_42_INOVACE_33_1_AZ kvíz – geometrie – 9.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9263" indent="-44926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hry AZ kvíz opakování učiva 9.ročníku. Žáci se rozdělí na dvě skupiny. Úkolem skupiny je propojit všechny tři strany.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smtClean="0"/>
              <a:t>: IX.B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20.6.2012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20.6.2012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493132" y="1196752"/>
            <a:ext cx="403187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AZ kvíz</a:t>
            </a:r>
            <a:endParaRPr lang="cs-CZ" sz="9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3933056"/>
            <a:ext cx="7392921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/>
              <a:t>Opakování učiva 9. ročníku</a:t>
            </a:r>
          </a:p>
          <a:p>
            <a:pPr algn="ctr"/>
            <a:endParaRPr lang="cs-CZ" sz="4400" dirty="0" smtClean="0"/>
          </a:p>
          <a:p>
            <a:pPr algn="ctr"/>
            <a:r>
              <a:rPr lang="cs-CZ" sz="4400" dirty="0" smtClean="0"/>
              <a:t>Geometrie v rovině a prostoru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latin typeface="Arial" charset="0"/>
                <a:cs typeface="Arial" charset="0"/>
              </a:rPr>
              <a:t>POKYNY K OVLÁDÁNÍ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Žák si vybere požadované políčko v hracím poli. Kliknutím na políčko se zobrazí otázka.</a:t>
            </a:r>
          </a:p>
          <a:p>
            <a:r>
              <a:rPr lang="cs-CZ" sz="2000" dirty="0" smtClean="0"/>
              <a:t>Po zodpovězení učitel klikne na šipku vpravo nahoře, tím se zobrazí odpověď.</a:t>
            </a:r>
          </a:p>
          <a:p>
            <a:r>
              <a:rPr lang="cs-CZ" sz="2000" dirty="0" smtClean="0"/>
              <a:t>Poté učitel klikne na šipku vpravo dole, tím se vrátí do hracího pole. Vybraná otázka se automaticky zabarví šedivě. </a:t>
            </a:r>
          </a:p>
          <a:p>
            <a:r>
              <a:rPr lang="cs-CZ" sz="2000" dirty="0" smtClean="0"/>
              <a:t>Pokud na šedé políčko klikneme jednou, zabarví se červeně. Pokud </a:t>
            </a:r>
            <a:r>
              <a:rPr lang="cs-CZ" sz="2000" dirty="0" smtClean="0"/>
              <a:t>             na </a:t>
            </a:r>
            <a:r>
              <a:rPr lang="cs-CZ" sz="2000" dirty="0" smtClean="0"/>
              <a:t>červené políčko klikneme znovu, zabarví se modře. Pokud není otázka zodpovězena, ponecháme pole šedé. Toto pole se volí jako náhradní. Náhradní otázku vymyslí učitel.</a:t>
            </a:r>
          </a:p>
          <a:p>
            <a:r>
              <a:rPr lang="cs-CZ" sz="2000" dirty="0" smtClean="0"/>
              <a:t>Žák z další skupiny si opět vybere pole s číslem a postupujeme dle předchozích bodů.  </a:t>
            </a:r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3"/>
          <p:cNvSpPr>
            <a:spLocks noChangeArrowheads="1"/>
          </p:cNvSpPr>
          <p:nvPr/>
        </p:nvSpPr>
        <p:spPr bwMode="auto">
          <a:xfrm rot="5400000">
            <a:off x="13554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3" name="AutoShape 24"/>
          <p:cNvSpPr>
            <a:spLocks noChangeArrowheads="1"/>
          </p:cNvSpPr>
          <p:nvPr/>
        </p:nvSpPr>
        <p:spPr bwMode="auto">
          <a:xfrm rot="5400000">
            <a:off x="22698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4" name="AutoShape 25"/>
          <p:cNvSpPr>
            <a:spLocks noChangeArrowheads="1"/>
          </p:cNvSpPr>
          <p:nvPr/>
        </p:nvSpPr>
        <p:spPr bwMode="auto">
          <a:xfrm rot="5400000">
            <a:off x="1804739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5" name="AutoShape 26"/>
          <p:cNvSpPr>
            <a:spLocks noChangeArrowheads="1"/>
          </p:cNvSpPr>
          <p:nvPr/>
        </p:nvSpPr>
        <p:spPr bwMode="auto">
          <a:xfrm rot="5400000">
            <a:off x="4070102" y="53443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6" name="AutoShape 27"/>
          <p:cNvSpPr>
            <a:spLocks noChangeArrowheads="1"/>
          </p:cNvSpPr>
          <p:nvPr/>
        </p:nvSpPr>
        <p:spPr bwMode="auto">
          <a:xfrm rot="5400000">
            <a:off x="31557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7" name="AutoShape 28"/>
          <p:cNvSpPr>
            <a:spLocks noChangeArrowheads="1"/>
          </p:cNvSpPr>
          <p:nvPr/>
        </p:nvSpPr>
        <p:spPr bwMode="auto">
          <a:xfrm rot="5400000">
            <a:off x="27048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8" name="AutoShape 29"/>
          <p:cNvSpPr>
            <a:spLocks noChangeArrowheads="1"/>
          </p:cNvSpPr>
          <p:nvPr/>
        </p:nvSpPr>
        <p:spPr bwMode="auto">
          <a:xfrm rot="5400000">
            <a:off x="36049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9" name="AutoShape 30"/>
          <p:cNvSpPr>
            <a:spLocks noChangeArrowheads="1"/>
          </p:cNvSpPr>
          <p:nvPr/>
        </p:nvSpPr>
        <p:spPr bwMode="auto">
          <a:xfrm rot="5400000">
            <a:off x="226828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0" name="AutoShape 31"/>
          <p:cNvSpPr>
            <a:spLocks noChangeArrowheads="1"/>
          </p:cNvSpPr>
          <p:nvPr/>
        </p:nvSpPr>
        <p:spPr bwMode="auto">
          <a:xfrm rot="5400000">
            <a:off x="3168402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1" name="AutoShape 32"/>
          <p:cNvSpPr>
            <a:spLocks noChangeArrowheads="1"/>
          </p:cNvSpPr>
          <p:nvPr/>
        </p:nvSpPr>
        <p:spPr bwMode="auto">
          <a:xfrm rot="5400000">
            <a:off x="2717552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2" name="AutoShape 46"/>
          <p:cNvSpPr>
            <a:spLocks noChangeArrowheads="1"/>
          </p:cNvSpPr>
          <p:nvPr/>
        </p:nvSpPr>
        <p:spPr bwMode="auto">
          <a:xfrm rot="5400000">
            <a:off x="4976564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3" name="AutoShape 47"/>
          <p:cNvSpPr>
            <a:spLocks noChangeArrowheads="1"/>
          </p:cNvSpPr>
          <p:nvPr/>
        </p:nvSpPr>
        <p:spPr bwMode="auto">
          <a:xfrm rot="5400000">
            <a:off x="45193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4" name="AutoShape 48"/>
          <p:cNvSpPr>
            <a:spLocks noChangeArrowheads="1"/>
          </p:cNvSpPr>
          <p:nvPr/>
        </p:nvSpPr>
        <p:spPr bwMode="auto">
          <a:xfrm rot="5400000">
            <a:off x="4068514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5" name="AutoShape 49"/>
          <p:cNvSpPr>
            <a:spLocks noChangeArrowheads="1"/>
          </p:cNvSpPr>
          <p:nvPr/>
        </p:nvSpPr>
        <p:spPr bwMode="auto">
          <a:xfrm rot="5400000">
            <a:off x="3617664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6" name="AutoShape 50"/>
          <p:cNvSpPr>
            <a:spLocks noChangeArrowheads="1"/>
          </p:cNvSpPr>
          <p:nvPr/>
        </p:nvSpPr>
        <p:spPr bwMode="auto">
          <a:xfrm rot="5400000">
            <a:off x="3168402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" name="AutoShape 51"/>
          <p:cNvSpPr>
            <a:spLocks noChangeArrowheads="1"/>
          </p:cNvSpPr>
          <p:nvPr/>
        </p:nvSpPr>
        <p:spPr bwMode="auto">
          <a:xfrm rot="5400000">
            <a:off x="5887789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" name="AutoShape 52"/>
          <p:cNvSpPr>
            <a:spLocks noChangeArrowheads="1"/>
          </p:cNvSpPr>
          <p:nvPr/>
        </p:nvSpPr>
        <p:spPr bwMode="auto">
          <a:xfrm rot="5400000">
            <a:off x="5424239" y="45791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" name="AutoShape 53"/>
          <p:cNvSpPr>
            <a:spLocks noChangeArrowheads="1"/>
          </p:cNvSpPr>
          <p:nvPr/>
        </p:nvSpPr>
        <p:spPr bwMode="auto">
          <a:xfrm rot="5400000">
            <a:off x="4968627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0" name="AutoShape 54"/>
          <p:cNvSpPr>
            <a:spLocks noChangeArrowheads="1"/>
          </p:cNvSpPr>
          <p:nvPr/>
        </p:nvSpPr>
        <p:spPr bwMode="auto">
          <a:xfrm rot="5400000">
            <a:off x="45177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1" name="AutoShape 55"/>
          <p:cNvSpPr>
            <a:spLocks noChangeArrowheads="1"/>
          </p:cNvSpPr>
          <p:nvPr/>
        </p:nvSpPr>
        <p:spPr bwMode="auto">
          <a:xfrm rot="5400000">
            <a:off x="40685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2" name="AutoShape 56"/>
          <p:cNvSpPr>
            <a:spLocks noChangeArrowheads="1"/>
          </p:cNvSpPr>
          <p:nvPr/>
        </p:nvSpPr>
        <p:spPr bwMode="auto">
          <a:xfrm rot="5400000">
            <a:off x="36176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3" name="AutoShape 57"/>
          <p:cNvSpPr>
            <a:spLocks noChangeArrowheads="1"/>
          </p:cNvSpPr>
          <p:nvPr/>
        </p:nvSpPr>
        <p:spPr bwMode="auto">
          <a:xfrm rot="5400000">
            <a:off x="67879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4" name="AutoShape 58"/>
          <p:cNvSpPr>
            <a:spLocks noChangeArrowheads="1"/>
          </p:cNvSpPr>
          <p:nvPr/>
        </p:nvSpPr>
        <p:spPr bwMode="auto">
          <a:xfrm rot="5400000">
            <a:off x="63243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5" name="AutoShape 59"/>
          <p:cNvSpPr>
            <a:spLocks noChangeArrowheads="1"/>
          </p:cNvSpPr>
          <p:nvPr/>
        </p:nvSpPr>
        <p:spPr bwMode="auto">
          <a:xfrm rot="5400000">
            <a:off x="586873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6" name="AutoShape 60"/>
          <p:cNvSpPr>
            <a:spLocks noChangeArrowheads="1"/>
          </p:cNvSpPr>
          <p:nvPr/>
        </p:nvSpPr>
        <p:spPr bwMode="auto">
          <a:xfrm rot="5400000">
            <a:off x="54194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7" name="AutoShape 61"/>
          <p:cNvSpPr>
            <a:spLocks noChangeArrowheads="1"/>
          </p:cNvSpPr>
          <p:nvPr/>
        </p:nvSpPr>
        <p:spPr bwMode="auto">
          <a:xfrm rot="5400000">
            <a:off x="49829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" name="AutoShape 62"/>
          <p:cNvSpPr>
            <a:spLocks noChangeArrowheads="1"/>
          </p:cNvSpPr>
          <p:nvPr/>
        </p:nvSpPr>
        <p:spPr bwMode="auto">
          <a:xfrm rot="5400000">
            <a:off x="45193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" name="AutoShape 63"/>
          <p:cNvSpPr>
            <a:spLocks noChangeArrowheads="1"/>
          </p:cNvSpPr>
          <p:nvPr/>
        </p:nvSpPr>
        <p:spPr bwMode="auto">
          <a:xfrm rot="5400000">
            <a:off x="4073277" y="619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0" name="AutoShape 23"/>
          <p:cNvSpPr>
            <a:spLocks noChangeArrowheads="1"/>
          </p:cNvSpPr>
          <p:nvPr/>
        </p:nvSpPr>
        <p:spPr bwMode="auto">
          <a:xfrm rot="5400000">
            <a:off x="1363662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71" name="AutoShape 24"/>
          <p:cNvSpPr>
            <a:spLocks noChangeArrowheads="1"/>
          </p:cNvSpPr>
          <p:nvPr/>
        </p:nvSpPr>
        <p:spPr bwMode="auto">
          <a:xfrm rot="5400000">
            <a:off x="2278062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72" name="AutoShape 25"/>
          <p:cNvSpPr>
            <a:spLocks noChangeArrowheads="1"/>
          </p:cNvSpPr>
          <p:nvPr/>
        </p:nvSpPr>
        <p:spPr bwMode="auto">
          <a:xfrm rot="5400000">
            <a:off x="1812924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3" name="AutoShape 26"/>
          <p:cNvSpPr>
            <a:spLocks noChangeArrowheads="1"/>
          </p:cNvSpPr>
          <p:nvPr/>
        </p:nvSpPr>
        <p:spPr bwMode="auto">
          <a:xfrm rot="5400000">
            <a:off x="4078287" y="53420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4" name="AutoShape 27"/>
          <p:cNvSpPr>
            <a:spLocks noChangeArrowheads="1"/>
          </p:cNvSpPr>
          <p:nvPr/>
        </p:nvSpPr>
        <p:spPr bwMode="auto">
          <a:xfrm rot="5400000">
            <a:off x="3163887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5" name="AutoShape 28"/>
          <p:cNvSpPr>
            <a:spLocks noChangeArrowheads="1"/>
          </p:cNvSpPr>
          <p:nvPr/>
        </p:nvSpPr>
        <p:spPr bwMode="auto">
          <a:xfrm rot="5400000">
            <a:off x="2713037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6" name="AutoShape 29"/>
          <p:cNvSpPr>
            <a:spLocks noChangeArrowheads="1"/>
          </p:cNvSpPr>
          <p:nvPr/>
        </p:nvSpPr>
        <p:spPr bwMode="auto">
          <a:xfrm rot="5400000">
            <a:off x="3613149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7" name="AutoShape 30"/>
          <p:cNvSpPr>
            <a:spLocks noChangeArrowheads="1"/>
          </p:cNvSpPr>
          <p:nvPr/>
        </p:nvSpPr>
        <p:spPr bwMode="auto">
          <a:xfrm rot="5400000">
            <a:off x="2276474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8" name="AutoShape 31"/>
          <p:cNvSpPr>
            <a:spLocks noChangeArrowheads="1"/>
          </p:cNvSpPr>
          <p:nvPr/>
        </p:nvSpPr>
        <p:spPr bwMode="auto">
          <a:xfrm rot="5400000">
            <a:off x="3176587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79" name="AutoShape 32"/>
          <p:cNvSpPr>
            <a:spLocks noChangeArrowheads="1"/>
          </p:cNvSpPr>
          <p:nvPr/>
        </p:nvSpPr>
        <p:spPr bwMode="auto">
          <a:xfrm rot="5400000">
            <a:off x="2725737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0" name="AutoShape 46"/>
          <p:cNvSpPr>
            <a:spLocks noChangeArrowheads="1"/>
          </p:cNvSpPr>
          <p:nvPr/>
        </p:nvSpPr>
        <p:spPr bwMode="auto">
          <a:xfrm rot="5400000">
            <a:off x="4984749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1" name="AutoShape 47"/>
          <p:cNvSpPr>
            <a:spLocks noChangeArrowheads="1"/>
          </p:cNvSpPr>
          <p:nvPr/>
        </p:nvSpPr>
        <p:spPr bwMode="auto">
          <a:xfrm rot="5400000">
            <a:off x="4527549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2" name="AutoShape 48"/>
          <p:cNvSpPr>
            <a:spLocks noChangeArrowheads="1"/>
          </p:cNvSpPr>
          <p:nvPr/>
        </p:nvSpPr>
        <p:spPr bwMode="auto">
          <a:xfrm rot="5400000">
            <a:off x="4076699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3" name="AutoShape 49"/>
          <p:cNvSpPr>
            <a:spLocks noChangeArrowheads="1"/>
          </p:cNvSpPr>
          <p:nvPr/>
        </p:nvSpPr>
        <p:spPr bwMode="auto">
          <a:xfrm rot="5400000">
            <a:off x="3625849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4" name="AutoShape 50"/>
          <p:cNvSpPr>
            <a:spLocks noChangeArrowheads="1"/>
          </p:cNvSpPr>
          <p:nvPr/>
        </p:nvSpPr>
        <p:spPr bwMode="auto">
          <a:xfrm rot="5400000">
            <a:off x="3176587" y="22019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5" name="AutoShape 51"/>
          <p:cNvSpPr>
            <a:spLocks noChangeArrowheads="1"/>
          </p:cNvSpPr>
          <p:nvPr/>
        </p:nvSpPr>
        <p:spPr bwMode="auto">
          <a:xfrm rot="5400000">
            <a:off x="5895974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6" name="AutoShape 52"/>
          <p:cNvSpPr>
            <a:spLocks noChangeArrowheads="1"/>
          </p:cNvSpPr>
          <p:nvPr/>
        </p:nvSpPr>
        <p:spPr bwMode="auto">
          <a:xfrm rot="5400000">
            <a:off x="5432424" y="45768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7" name="AutoShape 53"/>
          <p:cNvSpPr>
            <a:spLocks noChangeArrowheads="1"/>
          </p:cNvSpPr>
          <p:nvPr/>
        </p:nvSpPr>
        <p:spPr bwMode="auto">
          <a:xfrm rot="5400000">
            <a:off x="4976812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8" name="AutoShape 54"/>
          <p:cNvSpPr>
            <a:spLocks noChangeArrowheads="1"/>
          </p:cNvSpPr>
          <p:nvPr/>
        </p:nvSpPr>
        <p:spPr bwMode="auto">
          <a:xfrm rot="5400000">
            <a:off x="4525962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89" name="AutoShape 55"/>
          <p:cNvSpPr>
            <a:spLocks noChangeArrowheads="1"/>
          </p:cNvSpPr>
          <p:nvPr/>
        </p:nvSpPr>
        <p:spPr bwMode="auto">
          <a:xfrm rot="5400000">
            <a:off x="4076699" y="22019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0" name="AutoShape 56"/>
          <p:cNvSpPr>
            <a:spLocks noChangeArrowheads="1"/>
          </p:cNvSpPr>
          <p:nvPr/>
        </p:nvSpPr>
        <p:spPr bwMode="auto">
          <a:xfrm rot="5400000">
            <a:off x="3625849" y="14097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1" name="AutoShape 57"/>
          <p:cNvSpPr>
            <a:spLocks noChangeArrowheads="1"/>
          </p:cNvSpPr>
          <p:nvPr/>
        </p:nvSpPr>
        <p:spPr bwMode="auto">
          <a:xfrm rot="5400000">
            <a:off x="6796087" y="53658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2" name="AutoShape 58"/>
          <p:cNvSpPr>
            <a:spLocks noChangeArrowheads="1"/>
          </p:cNvSpPr>
          <p:nvPr/>
        </p:nvSpPr>
        <p:spPr bwMode="auto">
          <a:xfrm rot="5400000">
            <a:off x="6332537" y="45784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3" name="AutoShape 59"/>
          <p:cNvSpPr>
            <a:spLocks noChangeArrowheads="1"/>
          </p:cNvSpPr>
          <p:nvPr/>
        </p:nvSpPr>
        <p:spPr bwMode="auto">
          <a:xfrm rot="5400000">
            <a:off x="5876924" y="37862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4" name="AutoShape 60"/>
          <p:cNvSpPr>
            <a:spLocks noChangeArrowheads="1"/>
          </p:cNvSpPr>
          <p:nvPr/>
        </p:nvSpPr>
        <p:spPr bwMode="auto">
          <a:xfrm rot="5400000">
            <a:off x="5427662" y="299410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5" name="AutoShape 61"/>
          <p:cNvSpPr>
            <a:spLocks noChangeArrowheads="1"/>
          </p:cNvSpPr>
          <p:nvPr/>
        </p:nvSpPr>
        <p:spPr bwMode="auto">
          <a:xfrm rot="5400000">
            <a:off x="4991099" y="220193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6" name="AutoShape 62"/>
          <p:cNvSpPr>
            <a:spLocks noChangeArrowheads="1"/>
          </p:cNvSpPr>
          <p:nvPr/>
        </p:nvSpPr>
        <p:spPr bwMode="auto">
          <a:xfrm rot="5400000">
            <a:off x="4527549" y="14097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97" name="AutoShape 63"/>
          <p:cNvSpPr>
            <a:spLocks noChangeArrowheads="1"/>
          </p:cNvSpPr>
          <p:nvPr/>
        </p:nvSpPr>
        <p:spPr bwMode="auto">
          <a:xfrm rot="5400000">
            <a:off x="4068514" y="62011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3" name="AutoShape 23"/>
          <p:cNvSpPr>
            <a:spLocks noChangeArrowheads="1"/>
          </p:cNvSpPr>
          <p:nvPr/>
        </p:nvSpPr>
        <p:spPr bwMode="auto">
          <a:xfrm rot="5400000">
            <a:off x="13554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22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84" name="AutoShape 24"/>
          <p:cNvSpPr>
            <a:spLocks noChangeArrowheads="1"/>
          </p:cNvSpPr>
          <p:nvPr/>
        </p:nvSpPr>
        <p:spPr bwMode="auto">
          <a:xfrm rot="5400000">
            <a:off x="22698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23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85" name="AutoShape 25"/>
          <p:cNvSpPr>
            <a:spLocks noChangeArrowheads="1"/>
          </p:cNvSpPr>
          <p:nvPr/>
        </p:nvSpPr>
        <p:spPr bwMode="auto">
          <a:xfrm rot="5400000">
            <a:off x="1804739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6" name="AutoShape 26"/>
          <p:cNvSpPr>
            <a:spLocks noChangeArrowheads="1"/>
          </p:cNvSpPr>
          <p:nvPr/>
        </p:nvSpPr>
        <p:spPr bwMode="auto">
          <a:xfrm rot="5400000">
            <a:off x="4070102" y="53443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7" name="AutoShape 27"/>
          <p:cNvSpPr>
            <a:spLocks noChangeArrowheads="1"/>
          </p:cNvSpPr>
          <p:nvPr/>
        </p:nvSpPr>
        <p:spPr bwMode="auto">
          <a:xfrm rot="5400000">
            <a:off x="31557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8" name="AutoShape 28"/>
          <p:cNvSpPr>
            <a:spLocks noChangeArrowheads="1"/>
          </p:cNvSpPr>
          <p:nvPr/>
        </p:nvSpPr>
        <p:spPr bwMode="auto">
          <a:xfrm rot="5400000">
            <a:off x="27048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89" name="AutoShape 29"/>
          <p:cNvSpPr>
            <a:spLocks noChangeArrowheads="1"/>
          </p:cNvSpPr>
          <p:nvPr/>
        </p:nvSpPr>
        <p:spPr bwMode="auto">
          <a:xfrm rot="5400000">
            <a:off x="36049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0" name="AutoShape 30"/>
          <p:cNvSpPr>
            <a:spLocks noChangeArrowheads="1"/>
          </p:cNvSpPr>
          <p:nvPr/>
        </p:nvSpPr>
        <p:spPr bwMode="auto">
          <a:xfrm rot="5400000">
            <a:off x="226828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1" name="AutoShape 31"/>
          <p:cNvSpPr>
            <a:spLocks noChangeArrowheads="1"/>
          </p:cNvSpPr>
          <p:nvPr/>
        </p:nvSpPr>
        <p:spPr bwMode="auto">
          <a:xfrm rot="5400000">
            <a:off x="3168402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2" name="AutoShape 32"/>
          <p:cNvSpPr>
            <a:spLocks noChangeArrowheads="1"/>
          </p:cNvSpPr>
          <p:nvPr/>
        </p:nvSpPr>
        <p:spPr bwMode="auto">
          <a:xfrm rot="5400000">
            <a:off x="2717552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3" name="AutoShape 46"/>
          <p:cNvSpPr>
            <a:spLocks noChangeArrowheads="1"/>
          </p:cNvSpPr>
          <p:nvPr/>
        </p:nvSpPr>
        <p:spPr bwMode="auto">
          <a:xfrm rot="5400000">
            <a:off x="4976564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4" name="AutoShape 47"/>
          <p:cNvSpPr>
            <a:spLocks noChangeArrowheads="1"/>
          </p:cNvSpPr>
          <p:nvPr/>
        </p:nvSpPr>
        <p:spPr bwMode="auto">
          <a:xfrm rot="5400000">
            <a:off x="45193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5" name="AutoShape 48"/>
          <p:cNvSpPr>
            <a:spLocks noChangeArrowheads="1"/>
          </p:cNvSpPr>
          <p:nvPr/>
        </p:nvSpPr>
        <p:spPr bwMode="auto">
          <a:xfrm rot="5400000">
            <a:off x="4068514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13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96" name="AutoShape 49"/>
          <p:cNvSpPr>
            <a:spLocks noChangeArrowheads="1"/>
          </p:cNvSpPr>
          <p:nvPr/>
        </p:nvSpPr>
        <p:spPr bwMode="auto">
          <a:xfrm rot="5400000">
            <a:off x="3617664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7" name="AutoShape 50"/>
          <p:cNvSpPr>
            <a:spLocks noChangeArrowheads="1"/>
          </p:cNvSpPr>
          <p:nvPr/>
        </p:nvSpPr>
        <p:spPr bwMode="auto">
          <a:xfrm rot="5400000">
            <a:off x="3168402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8" name="AutoShape 51"/>
          <p:cNvSpPr>
            <a:spLocks noChangeArrowheads="1"/>
          </p:cNvSpPr>
          <p:nvPr/>
        </p:nvSpPr>
        <p:spPr bwMode="auto">
          <a:xfrm rot="5400000">
            <a:off x="5887789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299" name="AutoShape 52"/>
          <p:cNvSpPr>
            <a:spLocks noChangeArrowheads="1"/>
          </p:cNvSpPr>
          <p:nvPr/>
        </p:nvSpPr>
        <p:spPr bwMode="auto">
          <a:xfrm rot="5400000">
            <a:off x="5424239" y="45791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0" name="AutoShape 53"/>
          <p:cNvSpPr>
            <a:spLocks noChangeArrowheads="1"/>
          </p:cNvSpPr>
          <p:nvPr/>
        </p:nvSpPr>
        <p:spPr bwMode="auto">
          <a:xfrm rot="5400000">
            <a:off x="4968627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1" name="AutoShape 54"/>
          <p:cNvSpPr>
            <a:spLocks noChangeArrowheads="1"/>
          </p:cNvSpPr>
          <p:nvPr/>
        </p:nvSpPr>
        <p:spPr bwMode="auto">
          <a:xfrm rot="5400000">
            <a:off x="45177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2" name="AutoShape 55"/>
          <p:cNvSpPr>
            <a:spLocks noChangeArrowheads="1"/>
          </p:cNvSpPr>
          <p:nvPr/>
        </p:nvSpPr>
        <p:spPr bwMode="auto">
          <a:xfrm rot="5400000">
            <a:off x="40685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3" name="AutoShape 56"/>
          <p:cNvSpPr>
            <a:spLocks noChangeArrowheads="1"/>
          </p:cNvSpPr>
          <p:nvPr/>
        </p:nvSpPr>
        <p:spPr bwMode="auto">
          <a:xfrm rot="5400000">
            <a:off x="36176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4" name="AutoShape 57"/>
          <p:cNvSpPr>
            <a:spLocks noChangeArrowheads="1"/>
          </p:cNvSpPr>
          <p:nvPr/>
        </p:nvSpPr>
        <p:spPr bwMode="auto">
          <a:xfrm rot="5400000">
            <a:off x="67879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28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5" name="AutoShape 58"/>
          <p:cNvSpPr>
            <a:spLocks noChangeArrowheads="1"/>
          </p:cNvSpPr>
          <p:nvPr/>
        </p:nvSpPr>
        <p:spPr bwMode="auto">
          <a:xfrm rot="5400000">
            <a:off x="63243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6" name="AutoShape 59"/>
          <p:cNvSpPr>
            <a:spLocks noChangeArrowheads="1"/>
          </p:cNvSpPr>
          <p:nvPr/>
        </p:nvSpPr>
        <p:spPr bwMode="auto">
          <a:xfrm rot="5400000">
            <a:off x="586873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7" name="AutoShape 60"/>
          <p:cNvSpPr>
            <a:spLocks noChangeArrowheads="1"/>
          </p:cNvSpPr>
          <p:nvPr/>
        </p:nvSpPr>
        <p:spPr bwMode="auto">
          <a:xfrm rot="5400000">
            <a:off x="54194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8" name="AutoShape 61"/>
          <p:cNvSpPr>
            <a:spLocks noChangeArrowheads="1"/>
          </p:cNvSpPr>
          <p:nvPr/>
        </p:nvSpPr>
        <p:spPr bwMode="auto">
          <a:xfrm rot="5400000">
            <a:off x="49829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09" name="AutoShape 62"/>
          <p:cNvSpPr>
            <a:spLocks noChangeArrowheads="1"/>
          </p:cNvSpPr>
          <p:nvPr/>
        </p:nvSpPr>
        <p:spPr bwMode="auto">
          <a:xfrm rot="5400000">
            <a:off x="4522266" y="141220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3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10" name="AutoShape 63"/>
          <p:cNvSpPr>
            <a:spLocks noChangeArrowheads="1"/>
          </p:cNvSpPr>
          <p:nvPr/>
        </p:nvSpPr>
        <p:spPr bwMode="auto">
          <a:xfrm rot="5400000">
            <a:off x="4073277" y="619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bg1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39" name="AutoShape 23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13554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22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340" name="AutoShape 24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9877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 dirty="0" smtClean="0">
                <a:latin typeface="Calibri" pitchFamily="34" charset="0"/>
              </a:rPr>
              <a:t>23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341" name="AutoShape 25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1804739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2" name="AutoShape 26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4070102" y="53443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3" name="AutoShape 2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57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4" name="AutoShape 2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27048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5" name="AutoShape 29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36049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6" name="AutoShape 30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828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7" name="AutoShape 3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68402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8" name="AutoShape 3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2717552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49" name="AutoShape 46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6564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0" name="AutoShape 47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9364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1" name="AutoShape 48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8514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13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2" name="AutoShape 49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7664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3" name="AutoShape 50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3168402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4" name="AutoShape 51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5887789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27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5" name="AutoShape 52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424239" y="45791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20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6" name="AutoShape 53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968627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14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7" name="AutoShape 54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77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9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8" name="AutoShape 55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85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59" name="AutoShape 56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76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0" name="AutoShape 57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787902" y="53681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28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1" name="AutoShape 58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6324352" y="458078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21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2" name="AutoShape 59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5868739" y="378861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15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3" name="AutoShape 60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5419477" y="299645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10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4" name="AutoShape 61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4982914" y="220429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6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5" name="AutoShape 62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9364" y="141213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3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366" name="AutoShape 63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4073277" y="619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  <a:cs typeface="+mn-cs"/>
              </a:rPr>
              <a:t>1</a:t>
            </a:r>
            <a:endParaRPr lang="cs-CZ" sz="3200" dirty="0">
              <a:latin typeface="Calibri" pitchFamily="34" charset="0"/>
              <a:cs typeface="+mn-cs"/>
            </a:endParaRPr>
          </a:p>
        </p:txBody>
      </p:sp>
      <p:sp>
        <p:nvSpPr>
          <p:cNvPr id="114" name="Šestiúhelník 113"/>
          <p:cNvSpPr/>
          <p:nvPr/>
        </p:nvSpPr>
        <p:spPr>
          <a:xfrm rot="5400000">
            <a:off x="7524336" y="620680"/>
            <a:ext cx="1058400" cy="914400"/>
          </a:xfrm>
          <a:prstGeom prst="hexagon">
            <a:avLst/>
          </a:prstGeom>
          <a:solidFill>
            <a:srgbClr val="00B0F0"/>
          </a:solidFill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Šestiúhelník 114"/>
          <p:cNvSpPr/>
          <p:nvPr/>
        </p:nvSpPr>
        <p:spPr>
          <a:xfrm rot="5400000">
            <a:off x="611568" y="620680"/>
            <a:ext cx="1058400" cy="914400"/>
          </a:xfrm>
          <a:prstGeom prst="hexagon">
            <a:avLst/>
          </a:prstGeom>
          <a:solidFill>
            <a:srgbClr val="DE2512"/>
          </a:solidFill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2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2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6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1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2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0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2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2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8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2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9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4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2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5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3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2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4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2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7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2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3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2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8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3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4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6" dur="5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9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3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2"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5"/>
                  </p:tgtEl>
                </p:cond>
              </p:nextCondLst>
            </p:seq>
            <p:seq concurrent="1" nextAc="seek">
              <p:cTn id="294" restart="whenNotActive" fill="hold" evtFilter="cancelBubble" nodeType="interactiveSeq">
                <p:stCondLst>
                  <p:cond evt="onClick" delay="0">
                    <p:tgtEl>
                      <p:spTgt spid="3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5" fill="hold">
                      <p:stCondLst>
                        <p:cond delay="0"/>
                      </p:stCondLst>
                      <p:childTnLst>
                        <p:par>
                          <p:cTn id="296" fill="hold">
                            <p:stCondLst>
                              <p:cond delay="0"/>
                            </p:stCondLst>
                            <p:childTnLst>
                              <p:par>
                                <p:cTn id="2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8" dur="5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4"/>
                  </p:tgtEl>
                </p:cond>
              </p:nextCondLst>
            </p:seq>
            <p:seq concurrent="1" nextAc="seek">
              <p:cTn id="300" restart="whenNotActive" fill="hold" evtFilter="cancelBubble" nodeType="interactiveSeq">
                <p:stCondLst>
                  <p:cond evt="onClick" delay="0">
                    <p:tgtEl>
                      <p:spTgt spid="3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1" fill="hold">
                      <p:stCondLst>
                        <p:cond delay="0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4"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3"/>
                  </p:tgtEl>
                </p:cond>
              </p:nextCondLst>
            </p:seq>
            <p:seq concurrent="1" nextAc="seek">
              <p:cTn id="306" restart="whenNotActive" fill="hold" evtFilter="cancelBubble" nodeType="interactiveSeq">
                <p:stCondLst>
                  <p:cond evt="onClick" delay="0">
                    <p:tgtEl>
                      <p:spTgt spid="3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7" fill="hold">
                      <p:stCondLst>
                        <p:cond delay="0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0" dur="5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2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6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1"/>
                  </p:tgtEl>
                </p:cond>
              </p:nextCondLst>
            </p:seq>
            <p:seq concurrent="1" nextAc="seek">
              <p:cTn id="318" restart="whenNotActive" fill="hold" evtFilter="cancelBubble" nodeType="interactiveSeq">
                <p:stCondLst>
                  <p:cond evt="onClick" delay="0">
                    <p:tgtEl>
                      <p:spTgt spid="3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9" fill="hold">
                      <p:stCondLst>
                        <p:cond delay="0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2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4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3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8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9"/>
                  </p:tgtEl>
                </p:cond>
              </p:nextCondLst>
            </p:seq>
            <p:seq concurrent="1" nextAc="seek">
              <p:cTn id="330" restart="whenNotActive" fill="hold" evtFilter="cancelBubble" nodeType="interactiveSeq">
                <p:stCondLst>
                  <p:cond evt="onClick" delay="0">
                    <p:tgtEl>
                      <p:spTgt spid="3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1" fill="hold">
                      <p:stCondLst>
                        <p:cond delay="0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4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0"/>
                  </p:tgtEl>
                </p:cond>
              </p:nextCondLst>
            </p:seq>
            <p:seq concurrent="1" nextAc="seek">
              <p:cTn id="336" restart="whenNotActive" fill="hold" evtFilter="cancelBubble" nodeType="interactiveSeq">
                <p:stCondLst>
                  <p:cond evt="onClick" delay="0">
                    <p:tgtEl>
                      <p:spTgt spid="3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7" fill="hold">
                      <p:stCondLst>
                        <p:cond delay="0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0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1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3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6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2"/>
                  </p:tgtEl>
                </p:cond>
              </p:nextCondLst>
            </p:seq>
            <p:seq concurrent="1" nextAc="seek">
              <p:cTn id="348" restart="whenNotActive" fill="hold" evtFilter="cancelBubble" nodeType="interactiveSeq">
                <p:stCondLst>
                  <p:cond evt="onClick" delay="0">
                    <p:tgtEl>
                      <p:spTgt spid="3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9" fill="hold">
                      <p:stCondLst>
                        <p:cond delay="0"/>
                      </p:stCondLst>
                      <p:childTnLst>
                        <p:par>
                          <p:cTn id="350" fill="hold">
                            <p:stCondLst>
                              <p:cond delay="0"/>
                            </p:stCondLst>
                            <p:childTnLst>
                              <p:par>
                                <p:cTn id="3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2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3"/>
                  </p:tgtEl>
                </p:cond>
              </p:nextCondLst>
            </p:seq>
            <p:seq concurrent="1" nextAc="seek">
              <p:cTn id="354" restart="whenNotActive" fill="hold" evtFilter="cancelBubble" nodeType="interactiveSeq">
                <p:stCondLst>
                  <p:cond evt="onClick" delay="0">
                    <p:tgtEl>
                      <p:spTgt spid="3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5" fill="hold">
                      <p:stCondLst>
                        <p:cond delay="0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8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5"/>
                  </p:tgtEl>
                </p:cond>
              </p:nextCondLst>
            </p:seq>
            <p:seq concurrent="1" nextAc="seek">
              <p:cTn id="360" restart="whenNotActive" fill="hold" evtFilter="cancelBubble" nodeType="interactiveSeq">
                <p:stCondLst>
                  <p:cond evt="onClick" delay="0">
                    <p:tgtEl>
                      <p:spTgt spid="3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1" fill="hold">
                      <p:stCondLst>
                        <p:cond delay="0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4" dur="5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1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3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0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6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3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>
                      <p:stCondLst>
                        <p:cond delay="0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6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7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3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2" dur="5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8"/>
                  </p:tgtEl>
                </p:cond>
              </p:nextCondLst>
            </p:seq>
            <p:seq concurrent="1" nextAc="seek">
              <p:cTn id="384" restart="whenNotActive" fill="hold" evtFilter="cancelBubble" nodeType="interactiveSeq">
                <p:stCondLst>
                  <p:cond evt="onClick" delay="0">
                    <p:tgtEl>
                      <p:spTgt spid="3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5" fill="hold">
                      <p:stCondLst>
                        <p:cond delay="0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8"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9"/>
                  </p:tgtEl>
                </p:cond>
              </p:nextCondLst>
            </p:seq>
            <p:seq concurrent="1" nextAc="seek">
              <p:cTn id="390" restart="whenNotActive" fill="hold" evtFilter="cancelBubble" nodeType="interactiveSeq">
                <p:stCondLst>
                  <p:cond evt="onClick" delay="0">
                    <p:tgtEl>
                      <p:spTgt spid="3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1" fill="hold">
                      <p:stCondLst>
                        <p:cond delay="0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4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0"/>
                  </p:tgtEl>
                </p:cond>
              </p:nextCondLst>
            </p:seq>
            <p:seq concurrent="1" nextAc="seek">
              <p:cTn id="396" restart="whenNotActive" fill="hold" evtFilter="cancelBubble" nodeType="interactiveSeq">
                <p:stCondLst>
                  <p:cond evt="onClick" delay="0">
                    <p:tgtEl>
                      <p:spTgt spid="3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7" fill="hold">
                      <p:stCondLst>
                        <p:cond delay="0"/>
                      </p:stCondLst>
                      <p:childTnLst>
                        <p:par>
                          <p:cTn id="398" fill="hold">
                            <p:stCondLst>
                              <p:cond delay="0"/>
                            </p:stCondLst>
                            <p:childTnLst>
                              <p:par>
                                <p:cTn id="3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0" dur="5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2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3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>
                      <p:stCondLst>
                        <p:cond delay="0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6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4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3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2" dur="500"/>
                                        <p:tgtEl>
                                          <p:spTgt spid="3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3"/>
                  </p:tgtEl>
                </p:cond>
              </p:nextCondLst>
            </p:seq>
            <p:seq concurrent="1" nextAc="seek">
              <p:cTn id="414" restart="whenNotActive" fill="hold" evtFilter="cancelBubble" nodeType="interactiveSeq">
                <p:stCondLst>
                  <p:cond evt="onClick" delay="0">
                    <p:tgtEl>
                      <p:spTgt spid="3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5" fill="hold">
                      <p:stCondLst>
                        <p:cond delay="0"/>
                      </p:stCondLst>
                      <p:childTnLst>
                        <p:par>
                          <p:cTn id="416" fill="hold">
                            <p:stCondLst>
                              <p:cond delay="0"/>
                            </p:stCondLst>
                            <p:childTnLst>
                              <p:par>
                                <p:cTn id="4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8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5"/>
                  </p:tgtEl>
                </p:cond>
              </p:nextCondLst>
            </p:seq>
            <p:seq concurrent="1" nextAc="seek">
              <p:cTn id="420" restart="whenNotActive" fill="hold" evtFilter="cancelBubble" nodeType="interactiveSeq">
                <p:stCondLst>
                  <p:cond evt="onClick" delay="0">
                    <p:tgtEl>
                      <p:spTgt spid="3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1" fill="hold">
                      <p:stCondLst>
                        <p:cond delay="0"/>
                      </p:stCondLst>
                      <p:childTnLst>
                        <p:par>
                          <p:cTn id="422" fill="hold">
                            <p:stCondLst>
                              <p:cond delay="0"/>
                            </p:stCondLst>
                            <p:childTnLst>
                              <p:par>
                                <p:cTn id="4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4" dur="500"/>
                                        <p:tgtEl>
                                          <p:spTgt spid="3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6"/>
                  </p:tgtEl>
                </p:cond>
              </p:nextCondLst>
            </p:seq>
            <p:seq concurrent="1" nextAc="seek">
              <p:cTn id="426" restart="whenNotActive" fill="hold" evtFilter="cancelBubble" nodeType="interactiveSeq">
                <p:stCondLst>
                  <p:cond evt="onClick" delay="0">
                    <p:tgtEl>
                      <p:spTgt spid="3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7" fill="hold">
                      <p:stCondLst>
                        <p:cond delay="0"/>
                      </p:stCondLst>
                      <p:childTnLst>
                        <p:par>
                          <p:cTn id="428" fill="hold">
                            <p:stCondLst>
                              <p:cond delay="0"/>
                            </p:stCondLst>
                            <p:childTnLst>
                              <p:par>
                                <p:cTn id="4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0"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7"/>
                  </p:tgtEl>
                </p:cond>
              </p:nextCondLst>
            </p:seq>
            <p:seq concurrent="1" nextAc="seek">
              <p:cTn id="432" restart="whenNotActive" fill="hold" evtFilter="cancelBubble" nodeType="interactiveSeq">
                <p:stCondLst>
                  <p:cond evt="onClick" delay="0">
                    <p:tgtEl>
                      <p:spTgt spid="3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3" fill="hold">
                      <p:stCondLst>
                        <p:cond delay="0"/>
                      </p:stCondLst>
                      <p:childTnLst>
                        <p:par>
                          <p:cTn id="434" fill="hold">
                            <p:stCondLst>
                              <p:cond delay="0"/>
                            </p:stCondLst>
                            <p:childTnLst>
                              <p:par>
                                <p:cTn id="4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6"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8"/>
                  </p:tgtEl>
                </p:cond>
              </p:nextCondLst>
            </p:seq>
            <p:seq concurrent="1" nextAc="seek">
              <p:cTn id="438" restart="whenNotActive" fill="hold" evtFilter="cancelBubble" nodeType="interactiveSeq">
                <p:stCondLst>
                  <p:cond evt="onClick" delay="0">
                    <p:tgtEl>
                      <p:spTgt spid="3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9" fill="hold">
                      <p:stCondLst>
                        <p:cond delay="0"/>
                      </p:stCondLst>
                      <p:childTnLst>
                        <p:par>
                          <p:cTn id="440" fill="hold">
                            <p:stCondLst>
                              <p:cond delay="0"/>
                            </p:stCondLst>
                            <p:childTnLst>
                              <p:par>
                                <p:cTn id="4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2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0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3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>
                      <p:stCondLst>
                        <p:cond delay="0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8" dur="5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6"/>
                  </p:tgtEl>
                </p:cond>
              </p:nextCondLst>
            </p:seq>
          </p:childTnLst>
        </p:cTn>
      </p:par>
    </p:tnLst>
    <p:bldLst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283" grpId="0" animBg="1"/>
      <p:bldP spid="284" grpId="0" animBg="1"/>
      <p:bldP spid="285" grpId="0" animBg="1"/>
      <p:bldP spid="286" grpId="0" animBg="1"/>
      <p:bldP spid="287" grpId="0" animBg="1"/>
      <p:bldP spid="288" grpId="0" animBg="1"/>
      <p:bldP spid="289" grpId="0" animBg="1"/>
      <p:bldP spid="290" grpId="0" animBg="1"/>
      <p:bldP spid="291" grpId="0" animBg="1"/>
      <p:bldP spid="292" grpId="0" animBg="1"/>
      <p:bldP spid="293" grpId="0" animBg="1"/>
      <p:bldP spid="294" grpId="0" animBg="1"/>
      <p:bldP spid="295" grpId="0" animBg="1"/>
      <p:bldP spid="296" grpId="0" animBg="1"/>
      <p:bldP spid="297" grpId="0" animBg="1"/>
      <p:bldP spid="298" grpId="0" animBg="1"/>
      <p:bldP spid="299" grpId="0" animBg="1"/>
      <p:bldP spid="300" grpId="0" animBg="1"/>
      <p:bldP spid="301" grpId="0" animBg="1"/>
      <p:bldP spid="302" grpId="0" animBg="1"/>
      <p:bldP spid="303" grpId="0" animBg="1"/>
      <p:bldP spid="304" grpId="0" animBg="1"/>
      <p:bldP spid="305" grpId="0" animBg="1"/>
      <p:bldP spid="306" grpId="0" animBg="1"/>
      <p:bldP spid="307" grpId="0" animBg="1"/>
      <p:bldP spid="308" grpId="0" animBg="1"/>
      <p:bldP spid="309" grpId="0" animBg="1"/>
      <p:bldP spid="310" grpId="0" animBg="1"/>
      <p:bldP spid="339" grpId="0" animBg="1"/>
      <p:bldP spid="340" grpId="0" animBg="1"/>
      <p:bldP spid="341" grpId="0" animBg="1"/>
      <p:bldP spid="342" grpId="0" animBg="1"/>
      <p:bldP spid="343" grpId="0" animBg="1"/>
      <p:bldP spid="344" grpId="0" animBg="1"/>
      <p:bldP spid="345" grpId="0" animBg="1"/>
      <p:bldP spid="346" grpId="0" animBg="1"/>
      <p:bldP spid="347" grpId="0" animBg="1"/>
      <p:bldP spid="348" grpId="0" animBg="1"/>
      <p:bldP spid="349" grpId="0" animBg="1"/>
      <p:bldP spid="350" grpId="0" animBg="1"/>
      <p:bldP spid="351" grpId="0" animBg="1"/>
      <p:bldP spid="352" grpId="0" animBg="1"/>
      <p:bldP spid="353" grpId="0" animBg="1"/>
      <p:bldP spid="354" grpId="0" animBg="1"/>
      <p:bldP spid="355" grpId="0" animBg="1"/>
      <p:bldP spid="356" grpId="0" animBg="1"/>
      <p:bldP spid="357" grpId="0" animBg="1"/>
      <p:bldP spid="358" grpId="0" animBg="1"/>
      <p:bldP spid="359" grpId="0" animBg="1"/>
      <p:bldP spid="360" grpId="0" animBg="1"/>
      <p:bldP spid="361" grpId="0" animBg="1"/>
      <p:bldP spid="362" grpId="0" animBg="1"/>
      <p:bldP spid="363" grpId="0" animBg="1"/>
      <p:bldP spid="364" grpId="0" animBg="1"/>
      <p:bldP spid="365" grpId="0" animBg="1"/>
      <p:bldP spid="36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Co je podstavou šestibokého jehlanu?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šestiúhelník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Zvětší-li se poloměr koule dvakrát, kolikrát se zvětší jeho povrch?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čtyřikrát</a:t>
            </a:r>
          </a:p>
          <a:p>
            <a:endParaRPr lang="cs-CZ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Co chybí ve vzorci pro výpočet objemu kužele?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V = ? </a:t>
            </a:r>
            <a:r>
              <a:rPr lang="cs-CZ" dirty="0" err="1" smtClean="0">
                <a:latin typeface="+mj-lt"/>
              </a:rPr>
              <a:t>S</a:t>
            </a:r>
            <a:r>
              <a:rPr lang="cs-CZ" baseline="-25000" dirty="0" err="1" smtClean="0">
                <a:latin typeface="+mj-lt"/>
              </a:rPr>
              <a:t>p</a:t>
            </a:r>
            <a:r>
              <a:rPr lang="cs-CZ" dirty="0" smtClean="0">
                <a:latin typeface="+mj-lt"/>
              </a:rPr>
              <a:t> · v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355976" y="4005064"/>
          <a:ext cx="332166" cy="936104"/>
        </p:xfrm>
        <a:graphic>
          <a:graphicData uri="http://schemas.openxmlformats.org/presentationml/2006/ole">
            <p:oleObj spid="_x0000_s2050" name="Rovnice" r:id="rId4" imgW="139680" imgH="393480" progId="Equation.3">
              <p:embed/>
            </p:oleObj>
          </a:graphicData>
        </a:graphic>
      </p:graphicFrame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Jaký je základní vzorec pro výpočet objemu všech jehlanů?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V =    </a:t>
            </a:r>
            <a:r>
              <a:rPr lang="cs-CZ" dirty="0" err="1" smtClean="0">
                <a:latin typeface="+mj-lt"/>
              </a:rPr>
              <a:t>Sp</a:t>
            </a:r>
            <a:r>
              <a:rPr lang="cs-CZ" dirty="0" smtClean="0">
                <a:latin typeface="+mj-lt"/>
              </a:rPr>
              <a:t> · v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4283968" y="4266447"/>
          <a:ext cx="213866" cy="602713"/>
        </p:xfrm>
        <a:graphic>
          <a:graphicData uri="http://schemas.openxmlformats.org/presentationml/2006/ole">
            <p:oleObj spid="_x0000_s3074" name="Rovnice" r:id="rId4" imgW="139680" imgH="393480" progId="Equation.3">
              <p:embed/>
            </p:oleObj>
          </a:graphicData>
        </a:graphic>
      </p:graphicFrame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Jaký je rozdíl mezi jehlanem a kuželem?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Jehlan má n-úhelníkovou podstavu.</a:t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Kužel má kruhovou podstavu.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Co znamená </a:t>
            </a:r>
            <a:r>
              <a:rPr lang="cs-CZ" dirty="0" err="1" smtClean="0">
                <a:latin typeface="+mj-lt"/>
              </a:rPr>
              <a:t>S</a:t>
            </a:r>
            <a:r>
              <a:rPr lang="cs-CZ" baseline="-25000" dirty="0" err="1" smtClean="0">
                <a:latin typeface="+mj-lt"/>
              </a:rPr>
              <a:t>p</a:t>
            </a:r>
            <a:r>
              <a:rPr lang="cs-CZ" dirty="0" smtClean="0">
                <a:latin typeface="+mj-lt"/>
              </a:rPr>
              <a:t> a </a:t>
            </a:r>
            <a:r>
              <a:rPr lang="cs-CZ" dirty="0" err="1" smtClean="0">
                <a:latin typeface="+mj-lt"/>
              </a:rPr>
              <a:t>S</a:t>
            </a:r>
            <a:r>
              <a:rPr lang="cs-CZ" baseline="-25000" dirty="0" err="1" smtClean="0">
                <a:latin typeface="+mj-lt"/>
              </a:rPr>
              <a:t>pl</a:t>
            </a:r>
            <a:r>
              <a:rPr lang="cs-CZ" dirty="0" smtClean="0">
                <a:latin typeface="+mj-lt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+mj-lt"/>
              </a:rPr>
              <a:t>					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err="1" smtClean="0">
                <a:latin typeface="+mj-lt"/>
              </a:rPr>
              <a:t>S</a:t>
            </a:r>
            <a:r>
              <a:rPr lang="cs-CZ" baseline="-25000" dirty="0" err="1" smtClean="0">
                <a:latin typeface="+mj-lt"/>
              </a:rPr>
              <a:t>p</a:t>
            </a:r>
            <a:r>
              <a:rPr lang="cs-CZ" dirty="0" smtClean="0">
                <a:latin typeface="+mj-lt"/>
              </a:rPr>
              <a:t> – obsah podstavy</a:t>
            </a:r>
          </a:p>
          <a:p>
            <a:pPr algn="ctr">
              <a:buNone/>
            </a:pPr>
            <a:r>
              <a:rPr lang="cs-CZ" dirty="0" err="1" smtClean="0">
                <a:latin typeface="+mj-lt"/>
              </a:rPr>
              <a:t>S</a:t>
            </a:r>
            <a:r>
              <a:rPr lang="cs-CZ" baseline="-25000" dirty="0" err="1" smtClean="0">
                <a:latin typeface="+mj-lt"/>
              </a:rPr>
              <a:t>pl</a:t>
            </a:r>
            <a:r>
              <a:rPr lang="cs-CZ" dirty="0" smtClean="0">
                <a:latin typeface="+mj-lt"/>
              </a:rPr>
              <a:t> – obsah pláště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Z jakého rovinného útvaru se skládá podstava pravidelného čtyřbokého jehlanu?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ze čtverce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Čemu je roven poloměr rozvinutého pláště kužele?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délce strany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Zvětší-li se poloměr kuželu dvakrát, kolikrát se zvětší jeho </a:t>
            </a:r>
            <a:r>
              <a:rPr lang="cs-CZ" dirty="0" smtClean="0">
                <a:latin typeface="+mj-lt"/>
              </a:rPr>
              <a:t>objem?</a:t>
            </a: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endParaRPr lang="cs-CZ" b="1" dirty="0" smtClean="0">
              <a:latin typeface="+mj-lt"/>
            </a:endParaRPr>
          </a:p>
          <a:p>
            <a:pPr algn="ctr">
              <a:buNone/>
            </a:pPr>
            <a:endParaRPr lang="cs-CZ" b="1" dirty="0" smtClean="0">
              <a:latin typeface="+mj-lt"/>
            </a:endParaRPr>
          </a:p>
          <a:p>
            <a:pPr algn="ctr">
              <a:buNone/>
            </a:pPr>
            <a:endParaRPr lang="cs-CZ" b="1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čtyřikrát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Z jakých rovinných útvarů se skládají boční stěny jehlanu?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z trojúhelníků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Jaké geometrické těleso tvoří pyramida?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jehlan</a:t>
            </a:r>
            <a:endParaRPr lang="cs-CZ" dirty="0">
              <a:latin typeface="+mj-lt"/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12</a:t>
            </a:r>
            <a:endParaRPr lang="cs-CZ" dirty="0"/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ástupný symbol pro obsah 2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Co chybí ve vzorci pro výpočet objemu koule?</a:t>
            </a:r>
          </a:p>
          <a:p>
            <a:pPr algn="ctr"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V = ? </a:t>
            </a:r>
            <a:r>
              <a:rPr lang="el-GR" dirty="0" smtClean="0">
                <a:latin typeface="+mj-lt"/>
              </a:rPr>
              <a:t>π</a:t>
            </a:r>
            <a:r>
              <a:rPr lang="cs-CZ" dirty="0" smtClean="0">
                <a:latin typeface="+mj-lt"/>
              </a:rPr>
              <a:t>r</a:t>
            </a:r>
            <a:r>
              <a:rPr lang="cs-CZ" baseline="30000" dirty="0" smtClean="0">
                <a:latin typeface="+mj-lt"/>
              </a:rPr>
              <a:t>3</a:t>
            </a:r>
          </a:p>
          <a:p>
            <a:pPr algn="ctr">
              <a:buNone/>
            </a:pPr>
            <a:endParaRPr lang="cs-CZ" baseline="30000" dirty="0" smtClean="0">
              <a:latin typeface="+mj-lt"/>
            </a:endParaRPr>
          </a:p>
          <a:p>
            <a:pPr algn="ctr">
              <a:buNone/>
            </a:pPr>
            <a:endParaRPr lang="cs-CZ" baseline="30000" dirty="0" smtClean="0">
              <a:latin typeface="+mj-lt"/>
            </a:endParaRPr>
          </a:p>
          <a:p>
            <a:pPr algn="ctr">
              <a:buNone/>
            </a:pPr>
            <a:endParaRPr lang="cs-CZ" dirty="0">
              <a:latin typeface="+mj-lt"/>
            </a:endParaRPr>
          </a:p>
        </p:txBody>
      </p:sp>
      <p:graphicFrame>
        <p:nvGraphicFramePr>
          <p:cNvPr id="26" name="Objekt 25"/>
          <p:cNvGraphicFramePr>
            <a:graphicFrameLocks noChangeAspect="1"/>
          </p:cNvGraphicFramePr>
          <p:nvPr/>
        </p:nvGraphicFramePr>
        <p:xfrm>
          <a:off x="4355976" y="4293096"/>
          <a:ext cx="374442" cy="936104"/>
        </p:xfrm>
        <a:graphic>
          <a:graphicData uri="http://schemas.openxmlformats.org/presentationml/2006/ole">
            <p:oleObj spid="_x0000_s1026" name="Rovnice" r:id="rId4" imgW="152280" imgH="393480" progId="Equation.3">
              <p:embed/>
            </p:oleObj>
          </a:graphicData>
        </a:graphic>
      </p:graphicFrame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Jaký je rozdíl mezi válcem a kuželem?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válec – 2 podstavy</a:t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kužel – 1 podstava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Co tvoří podstavu kužele?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		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kruh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Jak se nazývá úsečka, která udává vzdálenost hlavního vrcholu jehlanu od roviny podstavy?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výška	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Zvětší-li se výška jehlanu dvakrát, kolikrát se zvětší jeho </a:t>
            </a:r>
            <a:r>
              <a:rPr lang="cs-CZ" dirty="0" smtClean="0">
                <a:latin typeface="+mj-lt"/>
              </a:rPr>
              <a:t>objem?</a:t>
            </a: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dvakrát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Jak se v jehlanu nazývá úsečka spojující hlavní vrchol </a:t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s vrcholem </a:t>
            </a:r>
            <a:r>
              <a:rPr lang="cs-CZ" dirty="0" smtClean="0">
                <a:latin typeface="+mj-lt"/>
              </a:rPr>
              <a:t>podstavy?</a:t>
            </a: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	</a:t>
            </a:r>
          </a:p>
          <a:p>
            <a:pPr algn="ctr">
              <a:buNone/>
            </a:pPr>
            <a:r>
              <a:rPr lang="cs-CZ" dirty="0" smtClean="0">
                <a:latin typeface="+mj-lt"/>
              </a:rPr>
              <a:t>boční hrana</a:t>
            </a:r>
            <a:endParaRPr lang="cs-CZ" baseline="30000" dirty="0" smtClean="0">
              <a:latin typeface="+mj-lt"/>
            </a:endParaRP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Co je množinou všech bodů v prostoru,  které mají </a:t>
            </a:r>
            <a:r>
              <a:rPr lang="cs-CZ" dirty="0" smtClean="0">
                <a:latin typeface="+mj-lt"/>
              </a:rPr>
              <a:t>                      od </a:t>
            </a:r>
            <a:r>
              <a:rPr lang="cs-CZ" dirty="0" smtClean="0">
                <a:latin typeface="+mj-lt"/>
              </a:rPr>
              <a:t>daného bodu vzdálenost menší nebo rovnu poloměru?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koule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19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Co vznikne složením všech bočních stěn jehlanu?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plášť jehlanu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+mj-lt"/>
              </a:rPr>
              <a:t>Jak se nazývá část roviny tvořící rozvinutý plášť kužele?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							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kruhová výseč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Z kolika stěn je složen pětiboký jehlan?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latin typeface="+mj-lt"/>
              </a:rPr>
              <a:t>ze šesti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Jak se nazývá úsečka spojující hlavní vrchol jehlanu </a:t>
            </a:r>
            <a:r>
              <a:rPr lang="cs-CZ" dirty="0" smtClean="0">
                <a:latin typeface="+mj-lt"/>
              </a:rPr>
              <a:t>                        s </a:t>
            </a:r>
            <a:r>
              <a:rPr lang="cs-CZ" dirty="0" smtClean="0">
                <a:latin typeface="+mj-lt"/>
              </a:rPr>
              <a:t>podstavnou hranou, na kterou je kolmá?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stěnová výška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Zvětší-li se poloměr koule dvakrát, kolikrát se zvětší jeho objem?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osmkrát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Co tvoří všechny strany kužele?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plášť kužele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Jaký je základní vzorec pro výpočet povrchu všech jehlanů?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S = </a:t>
            </a:r>
            <a:r>
              <a:rPr lang="cs-CZ" dirty="0" err="1" smtClean="0">
                <a:latin typeface="+mj-lt"/>
              </a:rPr>
              <a:t>S</a:t>
            </a:r>
            <a:r>
              <a:rPr lang="cs-CZ" baseline="-25000" dirty="0" err="1" smtClean="0">
                <a:latin typeface="+mj-lt"/>
              </a:rPr>
              <a:t>p</a:t>
            </a:r>
            <a:r>
              <a:rPr lang="cs-CZ" dirty="0" smtClean="0">
                <a:latin typeface="+mj-lt"/>
              </a:rPr>
              <a:t> + </a:t>
            </a:r>
            <a:r>
              <a:rPr lang="cs-CZ" dirty="0" err="1" smtClean="0">
                <a:latin typeface="+mj-lt"/>
              </a:rPr>
              <a:t>S</a:t>
            </a:r>
            <a:r>
              <a:rPr lang="cs-CZ" baseline="-25000" dirty="0" err="1" smtClean="0">
                <a:latin typeface="+mj-lt"/>
              </a:rPr>
              <a:t>pl</a:t>
            </a:r>
            <a:endParaRPr lang="cs-CZ" baseline="-25000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Co chybí ve vzorci pro výpočet povrchu koule?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S = ? </a:t>
            </a:r>
            <a:r>
              <a:rPr lang="el-GR" dirty="0" smtClean="0">
                <a:latin typeface="+mj-lt"/>
              </a:rPr>
              <a:t>π</a:t>
            </a:r>
            <a:r>
              <a:rPr lang="cs-CZ" dirty="0" smtClean="0">
                <a:latin typeface="+mj-lt"/>
              </a:rPr>
              <a:t>r</a:t>
            </a:r>
            <a:r>
              <a:rPr lang="cs-CZ" baseline="30000" dirty="0" smtClean="0">
                <a:latin typeface="+mj-lt"/>
              </a:rPr>
              <a:t>2</a:t>
            </a: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latin typeface="+mj-lt"/>
              </a:rPr>
              <a:t>4</a:t>
            </a:r>
            <a:endParaRPr lang="cs-CZ" dirty="0">
              <a:latin typeface="+mj-lt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+mj-lt"/>
              </a:rPr>
              <a:t>Čemu se rovná délka oblouku kružnice na rozvinutém plášti kužele?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dirty="0" smtClean="0">
                <a:latin typeface="+mj-lt"/>
              </a:rPr>
              <a:t>obvodu podstavy kužele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Otázka č. 28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+mj-lt"/>
              </a:rPr>
              <a:t>Kolik bočních stěn má sedmiboký jehlan?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 algn="ctr">
              <a:buNone/>
            </a:pPr>
            <a:r>
              <a:rPr lang="cs-CZ" smtClean="0">
                <a:latin typeface="+mj-lt"/>
              </a:rPr>
              <a:t>7</a:t>
            </a:r>
            <a:endParaRPr lang="cs-CZ" dirty="0" smtClean="0">
              <a:latin typeface="+mj-lt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876256" y="5157192"/>
            <a:ext cx="1770496" cy="916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noaction" highlightClick="1"/>
          </p:cNvPr>
          <p:cNvSpPr/>
          <p:nvPr/>
        </p:nvSpPr>
        <p:spPr>
          <a:xfrm>
            <a:off x="7524328" y="69269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Vlastní archiv autora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574</TotalTime>
  <Words>850</Words>
  <Application>Microsoft Office PowerPoint</Application>
  <PresentationFormat>Předvádění na obrazovce (4:3)</PresentationFormat>
  <Paragraphs>280</Paragraphs>
  <Slides>33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6" baseType="lpstr">
      <vt:lpstr>Tok</vt:lpstr>
      <vt:lpstr>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POKYNY K OVLÁDÁNÍ</vt:lpstr>
      <vt:lpstr>Snímek 4</vt:lpstr>
      <vt:lpstr>Otázka č. 1</vt:lpstr>
      <vt:lpstr>Otázka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Otázka č. 9</vt:lpstr>
      <vt:lpstr>Otázka č. 10</vt:lpstr>
      <vt:lpstr>Otázka č. 11</vt:lpstr>
      <vt:lpstr>Otázka č. 12</vt:lpstr>
      <vt:lpstr>Otázka č. 13</vt:lpstr>
      <vt:lpstr>Otázka č. 14</vt:lpstr>
      <vt:lpstr>Otázka č. 15</vt:lpstr>
      <vt:lpstr>Otázka č. 16</vt:lpstr>
      <vt:lpstr>Otázka č. 17</vt:lpstr>
      <vt:lpstr>Otázka č. 18</vt:lpstr>
      <vt:lpstr>Otázka č. 19</vt:lpstr>
      <vt:lpstr>Otázka č. 20</vt:lpstr>
      <vt:lpstr>Otázka č. 21</vt:lpstr>
      <vt:lpstr>Otázka č. 22</vt:lpstr>
      <vt:lpstr>Otázka č. 23</vt:lpstr>
      <vt:lpstr>Otázka č. 24</vt:lpstr>
      <vt:lpstr>Otázka č. 25</vt:lpstr>
      <vt:lpstr>Otázka č. 26</vt:lpstr>
      <vt:lpstr>Otázka č. 27</vt:lpstr>
      <vt:lpstr>Otázka č. 28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</dc:creator>
  <cp:lastModifiedBy>Dum</cp:lastModifiedBy>
  <cp:revision>78</cp:revision>
  <dcterms:created xsi:type="dcterms:W3CDTF">2012-05-04T20:37:58Z</dcterms:created>
  <dcterms:modified xsi:type="dcterms:W3CDTF">2012-06-21T15:04:54Z</dcterms:modified>
</cp:coreProperties>
</file>