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9" r:id="rId3"/>
    <p:sldId id="256" r:id="rId4"/>
    <p:sldId id="257" r:id="rId5"/>
    <p:sldId id="258" r:id="rId6"/>
    <p:sldId id="259" r:id="rId7"/>
    <p:sldId id="278" r:id="rId8"/>
    <p:sldId id="261" r:id="rId9"/>
    <p:sldId id="262" r:id="rId10"/>
    <p:sldId id="263" r:id="rId11"/>
    <p:sldId id="265" r:id="rId12"/>
    <p:sldId id="275" r:id="rId13"/>
    <p:sldId id="276" r:id="rId14"/>
    <p:sldId id="266" r:id="rId15"/>
    <p:sldId id="269" r:id="rId16"/>
    <p:sldId id="267" r:id="rId17"/>
    <p:sldId id="270" r:id="rId18"/>
    <p:sldId id="271" r:id="rId19"/>
    <p:sldId id="272" r:id="rId20"/>
    <p:sldId id="273" r:id="rId21"/>
    <p:sldId id="274" r:id="rId2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66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61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7FF34-CEDA-4D32-8C88-30E907AC1A52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A8B96-4CCF-4D8C-8982-5005E6A514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7FF34-CEDA-4D32-8C88-30E907AC1A52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A8B96-4CCF-4D8C-8982-5005E6A514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7FF34-CEDA-4D32-8C88-30E907AC1A52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A8B96-4CCF-4D8C-8982-5005E6A514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7FF34-CEDA-4D32-8C88-30E907AC1A52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A8B96-4CCF-4D8C-8982-5005E6A514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7FF34-CEDA-4D32-8C88-30E907AC1A52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A8B96-4CCF-4D8C-8982-5005E6A514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7FF34-CEDA-4D32-8C88-30E907AC1A52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A8B96-4CCF-4D8C-8982-5005E6A514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7FF34-CEDA-4D32-8C88-30E907AC1A52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A8B96-4CCF-4D8C-8982-5005E6A514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7FF34-CEDA-4D32-8C88-30E907AC1A52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A8B96-4CCF-4D8C-8982-5005E6A514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7FF34-CEDA-4D32-8C88-30E907AC1A52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A8B96-4CCF-4D8C-8982-5005E6A514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7FF34-CEDA-4D32-8C88-30E907AC1A52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A8B96-4CCF-4D8C-8982-5005E6A514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7FF34-CEDA-4D32-8C88-30E907AC1A52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A8B96-4CCF-4D8C-8982-5005E6A514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037FF34-CEDA-4D32-8C88-30E907AC1A52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AA8B96-4CCF-4D8C-8982-5005E6A514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037FF34-CEDA-4D32-8C88-30E907AC1A52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AA8B96-4CCF-4D8C-8982-5005E6A514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037FF34-CEDA-4D32-8C88-30E907AC1A52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AA8B96-4CCF-4D8C-8982-5005E6A514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037FF34-CEDA-4D32-8C88-30E907AC1A52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AA8B96-4CCF-4D8C-8982-5005E6A514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037FF34-CEDA-4D32-8C88-30E907AC1A52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AA8B96-4CCF-4D8C-8982-5005E6A514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037FF34-CEDA-4D32-8C88-30E907AC1A52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AA8B96-4CCF-4D8C-8982-5005E6A514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037FF34-CEDA-4D32-8C88-30E907AC1A52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AA8B96-4CCF-4D8C-8982-5005E6A514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037FF34-CEDA-4D32-8C88-30E907AC1A52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AA8B96-4CCF-4D8C-8982-5005E6A514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037FF34-CEDA-4D32-8C88-30E907AC1A52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AA8B96-4CCF-4D8C-8982-5005E6A514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037FF34-CEDA-4D32-8C88-30E907AC1A52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AA8B96-4CCF-4D8C-8982-5005E6A514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037FF34-CEDA-4D32-8C88-30E907AC1A52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AA8B96-4CCF-4D8C-8982-5005E6A514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37FF34-CEDA-4D32-8C88-30E907AC1A52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AA8B96-4CCF-4D8C-8982-5005E6A5146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3037FF34-CEDA-4D32-8C88-30E907AC1A52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62AA8B96-4CCF-4D8C-8982-5005E6A5146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10.xml"/><Relationship Id="rId13" Type="http://schemas.openxmlformats.org/officeDocument/2006/relationships/slide" Target="slide15.xml"/><Relationship Id="rId3" Type="http://schemas.openxmlformats.org/officeDocument/2006/relationships/slide" Target="slide5.xml"/><Relationship Id="rId7" Type="http://schemas.openxmlformats.org/officeDocument/2006/relationships/slide" Target="slide9.xml"/><Relationship Id="rId12" Type="http://schemas.openxmlformats.org/officeDocument/2006/relationships/slide" Target="slide14.xml"/><Relationship Id="rId17" Type="http://schemas.openxmlformats.org/officeDocument/2006/relationships/slide" Target="slide19.xml"/><Relationship Id="rId2" Type="http://schemas.openxmlformats.org/officeDocument/2006/relationships/slide" Target="slide4.xml"/><Relationship Id="rId16" Type="http://schemas.openxmlformats.org/officeDocument/2006/relationships/slide" Target="slide18.xml"/><Relationship Id="rId1" Type="http://schemas.openxmlformats.org/officeDocument/2006/relationships/slideLayout" Target="../slideLayouts/slideLayout7.xml"/><Relationship Id="rId6" Type="http://schemas.openxmlformats.org/officeDocument/2006/relationships/slide" Target="slide8.xml"/><Relationship Id="rId11" Type="http://schemas.openxmlformats.org/officeDocument/2006/relationships/slide" Target="slide13.xml"/><Relationship Id="rId5" Type="http://schemas.openxmlformats.org/officeDocument/2006/relationships/slide" Target="slide7.xml"/><Relationship Id="rId15" Type="http://schemas.openxmlformats.org/officeDocument/2006/relationships/slide" Target="slide17.xml"/><Relationship Id="rId10" Type="http://schemas.openxmlformats.org/officeDocument/2006/relationships/slide" Target="slide12.xml"/><Relationship Id="rId4" Type="http://schemas.openxmlformats.org/officeDocument/2006/relationships/slide" Target="slide6.xml"/><Relationship Id="rId9" Type="http://schemas.openxmlformats.org/officeDocument/2006/relationships/slide" Target="slide11.xml"/><Relationship Id="rId14" Type="http://schemas.openxmlformats.org/officeDocument/2006/relationships/slide" Target="slide1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2.bin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400"/>
          </a:xfrm>
        </p:spPr>
        <p:txBody>
          <a:bodyPr/>
          <a:lstStyle/>
          <a:p>
            <a:pPr algn="l" eaLnBrk="1" hangingPunct="1"/>
            <a:r>
              <a:rPr lang="cs-CZ" sz="1200" dirty="0" smtClean="0"/>
              <a:t>		</a:t>
            </a:r>
            <a:br>
              <a:rPr lang="cs-CZ" sz="1200" dirty="0" smtClean="0"/>
            </a:br>
            <a:r>
              <a:rPr lang="cs-CZ" sz="1200" dirty="0" smtClean="0"/>
              <a:t>		Základní škola Ústí nad Labem, Anežky České 702/17, příspěvková organizace</a:t>
            </a:r>
            <a:br>
              <a:rPr lang="cs-CZ" sz="1200" dirty="0" smtClean="0"/>
            </a:br>
            <a:r>
              <a:rPr lang="cs-CZ" sz="1200" dirty="0" smtClean="0"/>
              <a:t> </a:t>
            </a:r>
            <a:br>
              <a:rPr lang="cs-CZ" sz="1200" dirty="0" smtClean="0"/>
            </a:br>
            <a:r>
              <a:rPr lang="cs-CZ" sz="1200" dirty="0" smtClean="0">
                <a:ea typeface="Calibri" pitchFamily="34" charset="0"/>
                <a:cs typeface="Times New Roman" pitchFamily="18" charset="0"/>
              </a:rPr>
              <a:t>Číslo projektu: CZ.1.07/1.4.00/21.2887 </a:t>
            </a:r>
            <a:r>
              <a:rPr lang="cs-CZ" sz="1200" dirty="0" smtClean="0"/>
              <a:t>			</a:t>
            </a:r>
            <a:br>
              <a:rPr lang="cs-CZ" sz="1200" dirty="0" smtClean="0"/>
            </a:br>
            <a:r>
              <a:rPr lang="cs-CZ" sz="1200" dirty="0" smtClean="0">
                <a:cs typeface="Calibri" pitchFamily="34" charset="0"/>
              </a:rPr>
              <a:t>Název projektu: „Učíme lépe a moderněji“ 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>
                <a:cs typeface="Calibri" pitchFamily="34" charset="0"/>
              </a:rPr>
              <a:t>OP VK 1.4 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		               </a:t>
            </a:r>
            <a:r>
              <a:rPr lang="cs-CZ" sz="3600" dirty="0" smtClean="0"/>
              <a:t>Výukový materiál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2349500"/>
            <a:ext cx="8229600" cy="3959225"/>
          </a:xfrm>
        </p:spPr>
        <p:txBody>
          <a:bodyPr rtlCol="0">
            <a:normAutofit fontScale="550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Název </a:t>
            </a:r>
            <a:r>
              <a:rPr lang="cs-CZ" sz="1700" dirty="0" err="1" smtClean="0"/>
              <a:t>DUMu</a:t>
            </a:r>
            <a:r>
              <a:rPr lang="cs-CZ" sz="1700" dirty="0" smtClean="0"/>
              <a:t>: VY_42_INOVACE_34_1_Riskuj – geometrie – 9. ročník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Číslo skupiny: 1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Autor: Mgr. Roman Marschner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Vzdělávací oblast / Téma: Matematika a její aplikace / Geometrie v rovině a prostoru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Druh </a:t>
            </a:r>
            <a:r>
              <a:rPr lang="cs-CZ" sz="1700" dirty="0"/>
              <a:t>učebního materiálu</a:t>
            </a:r>
            <a:r>
              <a:rPr lang="cs-CZ" sz="1700" dirty="0" smtClean="0"/>
              <a:t>: Prezentace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Metodický list: ne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marL="449263" indent="-449263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Anotace: Pomocí hry Riskuj opakování učiva 9.ročníku. Žáci se rozdělí na dvě skupiny a skupiny si střídavě volí jednotlivé otázky. Odpoví-li správně, získávají odpovídající počet bodů, odpoví-li špatně, ztrácí odpovídající počet bodů. Vítězí skupina s větším počtem bodů.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Ověřeno </a:t>
            </a:r>
            <a:r>
              <a:rPr lang="cs-CZ" sz="1700" dirty="0"/>
              <a:t>ve třídě</a:t>
            </a:r>
            <a:r>
              <a:rPr lang="cs-CZ" sz="1700" smtClean="0"/>
              <a:t>: </a:t>
            </a:r>
            <a:r>
              <a:rPr lang="cs-CZ" sz="1700" smtClean="0"/>
              <a:t>IX.B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Datum </a:t>
            </a:r>
            <a:r>
              <a:rPr lang="cs-CZ" sz="1700" dirty="0"/>
              <a:t>ověření</a:t>
            </a:r>
            <a:r>
              <a:rPr lang="cs-CZ" sz="1700" dirty="0" smtClean="0"/>
              <a:t>: 20.6.2012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Prohlášení: Prohlašuji, že při tvorbě výukového materiálu jsem respektoval(a) všeobecně užívané právní a morální zvyklosti, autorská a jiná práva třetích osob, zejména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práva duševního vlastnictví (např. práva k obchodní firmě, autorská práva k software, k filmovým, hudebníma fotografickým dílům nebo práva k ochranným známkám)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dle zákona 121/2000 Sb. (autorský zákon). Nesu veškerou právní odpovědnost za obsah a původ svého díla. Prohlašuji dále, že </a:t>
            </a:r>
            <a:r>
              <a:rPr lang="cs-CZ" sz="1700" dirty="0"/>
              <a:t>výše uvedený materiál jsem ověřil(a) 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ve </a:t>
            </a:r>
            <a:r>
              <a:rPr lang="cs-CZ" sz="1700" dirty="0"/>
              <a:t>výuce a provedl(a) o tom zápis do </a:t>
            </a:r>
            <a:r>
              <a:rPr lang="cs-CZ" sz="1700" dirty="0" smtClean="0"/>
              <a:t>TK.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Dávám souhlas, aby moje dílo bylo dáno k dispozici veřejnosti k účelům volného užití (§30 odst. 1 zákona 121/2000 Sb.), tj. že k uvedeným účelům může být kýmkoliv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zveřejňováno, používáno, upravováno a uchováváno.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/>
              <a:t>Datum:	20.6.2012		Podpis: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200" dirty="0"/>
              <a:t> 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2411025" y="1934414"/>
            <a:ext cx="4321952" cy="186204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115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RISKUJ</a:t>
            </a:r>
            <a:endParaRPr lang="cs-CZ" sz="115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Geometrie v rovině a v prostoru</a:t>
            </a:r>
          </a:p>
          <a:p>
            <a:r>
              <a:rPr lang="cs-CZ" dirty="0" smtClean="0"/>
              <a:t>Opakování – 9. ročník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lačítko akce: Vlastní 3">
            <a:hlinkClick r:id="rId2" action="ppaction://hlinksldjump" highlightClick="1"/>
          </p:cNvPr>
          <p:cNvSpPr/>
          <p:nvPr/>
        </p:nvSpPr>
        <p:spPr>
          <a:xfrm>
            <a:off x="2699792" y="1340768"/>
            <a:ext cx="1512168" cy="1042416"/>
          </a:xfrm>
          <a:prstGeom prst="actionButtonBlank">
            <a:avLst/>
          </a:prstGeom>
          <a:solidFill>
            <a:srgbClr val="00B0F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1 000</a:t>
            </a:r>
            <a:endParaRPr lang="cs-CZ" sz="4000" dirty="0"/>
          </a:p>
        </p:txBody>
      </p:sp>
      <p:sp>
        <p:nvSpPr>
          <p:cNvPr id="5" name="Tlačítko akce: Vlastní 4">
            <a:hlinkClick r:id="rId3" action="ppaction://hlinksldjump" highlightClick="1"/>
          </p:cNvPr>
          <p:cNvSpPr/>
          <p:nvPr/>
        </p:nvSpPr>
        <p:spPr>
          <a:xfrm>
            <a:off x="4283968" y="1340768"/>
            <a:ext cx="1512168" cy="1042416"/>
          </a:xfrm>
          <a:prstGeom prst="actionButtonBlank">
            <a:avLst/>
          </a:prstGeom>
          <a:solidFill>
            <a:srgbClr val="00B0F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2 000</a:t>
            </a:r>
            <a:endParaRPr lang="cs-CZ" sz="4000" dirty="0"/>
          </a:p>
        </p:txBody>
      </p:sp>
      <p:sp>
        <p:nvSpPr>
          <p:cNvPr id="6" name="Tlačítko akce: Vlastní 5">
            <a:hlinkClick r:id="rId4" action="ppaction://hlinksldjump" highlightClick="1"/>
          </p:cNvPr>
          <p:cNvSpPr/>
          <p:nvPr/>
        </p:nvSpPr>
        <p:spPr>
          <a:xfrm>
            <a:off x="5868144" y="1340768"/>
            <a:ext cx="1512168" cy="1042416"/>
          </a:xfrm>
          <a:prstGeom prst="actionButtonBlank">
            <a:avLst/>
          </a:prstGeom>
          <a:solidFill>
            <a:srgbClr val="00B0F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/>
              <a:t>3</a:t>
            </a:r>
            <a:r>
              <a:rPr lang="cs-CZ" sz="4000" dirty="0" smtClean="0"/>
              <a:t> 000</a:t>
            </a:r>
            <a:endParaRPr lang="cs-CZ" sz="4000" dirty="0"/>
          </a:p>
        </p:txBody>
      </p:sp>
      <p:sp>
        <p:nvSpPr>
          <p:cNvPr id="7" name="Tlačítko akce: Vlastní 6">
            <a:hlinkClick r:id="rId5" action="ppaction://hlinksldjump" highlightClick="1"/>
          </p:cNvPr>
          <p:cNvSpPr/>
          <p:nvPr/>
        </p:nvSpPr>
        <p:spPr>
          <a:xfrm>
            <a:off x="7452320" y="1340768"/>
            <a:ext cx="1512168" cy="1042416"/>
          </a:xfrm>
          <a:prstGeom prst="actionButtonBlank">
            <a:avLst/>
          </a:prstGeom>
          <a:solidFill>
            <a:srgbClr val="00B0F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/>
              <a:t>4</a:t>
            </a:r>
            <a:r>
              <a:rPr lang="cs-CZ" sz="4000" dirty="0" smtClean="0"/>
              <a:t> 000</a:t>
            </a:r>
            <a:endParaRPr lang="cs-CZ" sz="4000" dirty="0"/>
          </a:p>
        </p:txBody>
      </p:sp>
      <p:sp>
        <p:nvSpPr>
          <p:cNvPr id="8" name="Tlačítko akce: Vlastní 7">
            <a:hlinkClick r:id="rId6" action="ppaction://hlinksldjump" highlightClick="1"/>
          </p:cNvPr>
          <p:cNvSpPr/>
          <p:nvPr/>
        </p:nvSpPr>
        <p:spPr>
          <a:xfrm>
            <a:off x="2699792" y="2458592"/>
            <a:ext cx="1512168" cy="1042416"/>
          </a:xfrm>
          <a:prstGeom prst="actionButtonBlank">
            <a:avLst/>
          </a:prstGeom>
          <a:solidFill>
            <a:srgbClr val="00B05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1 000</a:t>
            </a:r>
            <a:endParaRPr lang="cs-CZ" sz="4000" dirty="0"/>
          </a:p>
        </p:txBody>
      </p:sp>
      <p:sp>
        <p:nvSpPr>
          <p:cNvPr id="9" name="Tlačítko akce: Vlastní 8">
            <a:hlinkClick r:id="rId7" action="ppaction://hlinksldjump" highlightClick="1"/>
          </p:cNvPr>
          <p:cNvSpPr/>
          <p:nvPr/>
        </p:nvSpPr>
        <p:spPr>
          <a:xfrm>
            <a:off x="4283968" y="2458592"/>
            <a:ext cx="1512168" cy="1042416"/>
          </a:xfrm>
          <a:prstGeom prst="actionButtonBlank">
            <a:avLst/>
          </a:prstGeom>
          <a:solidFill>
            <a:srgbClr val="00B05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2 000</a:t>
            </a:r>
            <a:endParaRPr lang="cs-CZ" sz="4000" dirty="0"/>
          </a:p>
        </p:txBody>
      </p:sp>
      <p:sp>
        <p:nvSpPr>
          <p:cNvPr id="10" name="Tlačítko akce: Vlastní 9">
            <a:hlinkClick r:id="rId8" action="ppaction://hlinksldjump" highlightClick="1"/>
          </p:cNvPr>
          <p:cNvSpPr/>
          <p:nvPr/>
        </p:nvSpPr>
        <p:spPr>
          <a:xfrm>
            <a:off x="5868144" y="2458592"/>
            <a:ext cx="1512168" cy="1042416"/>
          </a:xfrm>
          <a:prstGeom prst="actionButtonBlank">
            <a:avLst/>
          </a:prstGeom>
          <a:solidFill>
            <a:srgbClr val="00B05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/>
              <a:t>3</a:t>
            </a:r>
            <a:r>
              <a:rPr lang="cs-CZ" sz="4000" dirty="0" smtClean="0"/>
              <a:t> 000</a:t>
            </a:r>
            <a:endParaRPr lang="cs-CZ" sz="4000" dirty="0"/>
          </a:p>
        </p:txBody>
      </p:sp>
      <p:sp>
        <p:nvSpPr>
          <p:cNvPr id="11" name="Tlačítko akce: Vlastní 10">
            <a:hlinkClick r:id="rId9" action="ppaction://hlinksldjump" highlightClick="1"/>
          </p:cNvPr>
          <p:cNvSpPr/>
          <p:nvPr/>
        </p:nvSpPr>
        <p:spPr>
          <a:xfrm>
            <a:off x="7452320" y="2458592"/>
            <a:ext cx="1512168" cy="1042416"/>
          </a:xfrm>
          <a:prstGeom prst="actionButtonBlank">
            <a:avLst/>
          </a:prstGeom>
          <a:solidFill>
            <a:srgbClr val="00B05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/>
              <a:t>4</a:t>
            </a:r>
            <a:r>
              <a:rPr lang="cs-CZ" sz="4000" dirty="0" smtClean="0"/>
              <a:t> 000</a:t>
            </a:r>
            <a:endParaRPr lang="cs-CZ" sz="4000" dirty="0"/>
          </a:p>
        </p:txBody>
      </p:sp>
      <p:sp>
        <p:nvSpPr>
          <p:cNvPr id="12" name="Tlačítko akce: Vlastní 11">
            <a:hlinkClick r:id="rId10" action="ppaction://hlinksldjump" highlightClick="1"/>
          </p:cNvPr>
          <p:cNvSpPr/>
          <p:nvPr/>
        </p:nvSpPr>
        <p:spPr>
          <a:xfrm>
            <a:off x="2699792" y="3573016"/>
            <a:ext cx="1512168" cy="1042416"/>
          </a:xfrm>
          <a:prstGeom prst="actionButtonBlank">
            <a:avLst/>
          </a:prstGeom>
          <a:solidFill>
            <a:srgbClr val="FF00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1 000</a:t>
            </a:r>
            <a:endParaRPr lang="cs-CZ" sz="4000" dirty="0"/>
          </a:p>
        </p:txBody>
      </p:sp>
      <p:sp>
        <p:nvSpPr>
          <p:cNvPr id="13" name="Tlačítko akce: Vlastní 12">
            <a:hlinkClick r:id="rId11" action="ppaction://hlinksldjump" highlightClick="1"/>
          </p:cNvPr>
          <p:cNvSpPr/>
          <p:nvPr/>
        </p:nvSpPr>
        <p:spPr>
          <a:xfrm>
            <a:off x="4283968" y="3573016"/>
            <a:ext cx="1512168" cy="1042416"/>
          </a:xfrm>
          <a:prstGeom prst="actionButtonBlank">
            <a:avLst/>
          </a:prstGeom>
          <a:solidFill>
            <a:srgbClr val="FF00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2 000</a:t>
            </a:r>
            <a:endParaRPr lang="cs-CZ" sz="4000" dirty="0"/>
          </a:p>
        </p:txBody>
      </p:sp>
      <p:sp>
        <p:nvSpPr>
          <p:cNvPr id="14" name="Tlačítko akce: Vlastní 13">
            <a:hlinkClick r:id="rId12" action="ppaction://hlinksldjump" highlightClick="1"/>
          </p:cNvPr>
          <p:cNvSpPr/>
          <p:nvPr/>
        </p:nvSpPr>
        <p:spPr>
          <a:xfrm>
            <a:off x="5868144" y="3573016"/>
            <a:ext cx="1512168" cy="1042416"/>
          </a:xfrm>
          <a:prstGeom prst="actionButtonBlank">
            <a:avLst/>
          </a:prstGeom>
          <a:solidFill>
            <a:srgbClr val="FF00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3 000</a:t>
            </a:r>
            <a:endParaRPr lang="cs-CZ" sz="4000" dirty="0"/>
          </a:p>
        </p:txBody>
      </p:sp>
      <p:sp>
        <p:nvSpPr>
          <p:cNvPr id="15" name="Tlačítko akce: Vlastní 14">
            <a:hlinkClick r:id="rId13" action="ppaction://hlinksldjump" highlightClick="1"/>
          </p:cNvPr>
          <p:cNvSpPr/>
          <p:nvPr/>
        </p:nvSpPr>
        <p:spPr>
          <a:xfrm>
            <a:off x="7452320" y="3573016"/>
            <a:ext cx="1512168" cy="1042416"/>
          </a:xfrm>
          <a:prstGeom prst="actionButtonBlank">
            <a:avLst/>
          </a:prstGeom>
          <a:solidFill>
            <a:srgbClr val="FF00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/>
              <a:t>4</a:t>
            </a:r>
            <a:r>
              <a:rPr lang="cs-CZ" sz="4000" dirty="0" smtClean="0"/>
              <a:t> 000</a:t>
            </a:r>
            <a:endParaRPr lang="cs-CZ" sz="4000" dirty="0"/>
          </a:p>
        </p:txBody>
      </p:sp>
      <p:sp>
        <p:nvSpPr>
          <p:cNvPr id="16" name="Tlačítko akce: Vlastní 15">
            <a:hlinkClick r:id="rId14" action="ppaction://hlinksldjump" highlightClick="1"/>
          </p:cNvPr>
          <p:cNvSpPr/>
          <p:nvPr/>
        </p:nvSpPr>
        <p:spPr>
          <a:xfrm>
            <a:off x="2699792" y="4690840"/>
            <a:ext cx="1512168" cy="1042416"/>
          </a:xfrm>
          <a:prstGeom prst="actionButtonBlank">
            <a:avLst/>
          </a:prstGeom>
          <a:solidFill>
            <a:srgbClr val="666699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1 000</a:t>
            </a:r>
            <a:endParaRPr lang="cs-CZ" sz="4000" dirty="0"/>
          </a:p>
        </p:txBody>
      </p:sp>
      <p:sp>
        <p:nvSpPr>
          <p:cNvPr id="17" name="Tlačítko akce: Vlastní 16">
            <a:hlinkClick r:id="rId15" action="ppaction://hlinksldjump" highlightClick="1"/>
          </p:cNvPr>
          <p:cNvSpPr/>
          <p:nvPr/>
        </p:nvSpPr>
        <p:spPr>
          <a:xfrm>
            <a:off x="4283968" y="4690840"/>
            <a:ext cx="1512168" cy="1042416"/>
          </a:xfrm>
          <a:prstGeom prst="actionButtonBlank">
            <a:avLst/>
          </a:prstGeom>
          <a:solidFill>
            <a:srgbClr val="666699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2 000</a:t>
            </a:r>
            <a:endParaRPr lang="cs-CZ" sz="4000" dirty="0"/>
          </a:p>
        </p:txBody>
      </p:sp>
      <p:sp>
        <p:nvSpPr>
          <p:cNvPr id="18" name="Tlačítko akce: Vlastní 17">
            <a:hlinkClick r:id="rId16" action="ppaction://hlinksldjump" highlightClick="1"/>
          </p:cNvPr>
          <p:cNvSpPr/>
          <p:nvPr/>
        </p:nvSpPr>
        <p:spPr>
          <a:xfrm>
            <a:off x="5868144" y="4690840"/>
            <a:ext cx="1512168" cy="1042416"/>
          </a:xfrm>
          <a:prstGeom prst="actionButtonBlank">
            <a:avLst/>
          </a:prstGeom>
          <a:solidFill>
            <a:srgbClr val="666699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3 000</a:t>
            </a:r>
            <a:endParaRPr lang="cs-CZ" sz="4000" dirty="0"/>
          </a:p>
        </p:txBody>
      </p:sp>
      <p:sp>
        <p:nvSpPr>
          <p:cNvPr id="19" name="Tlačítko akce: Vlastní 18">
            <a:hlinkClick r:id="rId17" action="ppaction://hlinksldjump" highlightClick="1"/>
          </p:cNvPr>
          <p:cNvSpPr/>
          <p:nvPr/>
        </p:nvSpPr>
        <p:spPr>
          <a:xfrm>
            <a:off x="7452320" y="4690840"/>
            <a:ext cx="1512168" cy="1042416"/>
          </a:xfrm>
          <a:prstGeom prst="actionButtonBlank">
            <a:avLst/>
          </a:prstGeom>
          <a:solidFill>
            <a:srgbClr val="666699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4 000</a:t>
            </a:r>
            <a:endParaRPr lang="cs-CZ" sz="4000" dirty="0"/>
          </a:p>
        </p:txBody>
      </p:sp>
      <p:sp>
        <p:nvSpPr>
          <p:cNvPr id="20" name="Tlačítko akce: Vlastní 19">
            <a:hlinkClick r:id="" action="ppaction://noaction" highlightClick="1"/>
          </p:cNvPr>
          <p:cNvSpPr/>
          <p:nvPr/>
        </p:nvSpPr>
        <p:spPr>
          <a:xfrm>
            <a:off x="179512" y="1340768"/>
            <a:ext cx="2304256" cy="1042416"/>
          </a:xfrm>
          <a:prstGeom prst="actionButtonBlank">
            <a:avLst/>
          </a:prstGeom>
          <a:solidFill>
            <a:srgbClr val="00B0F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Jehlan</a:t>
            </a:r>
            <a:endParaRPr lang="cs-CZ" sz="3200" dirty="0"/>
          </a:p>
        </p:txBody>
      </p:sp>
      <p:sp>
        <p:nvSpPr>
          <p:cNvPr id="21" name="Tlačítko akce: Vlastní 20">
            <a:hlinkClick r:id="" action="ppaction://noaction" highlightClick="1"/>
          </p:cNvPr>
          <p:cNvSpPr/>
          <p:nvPr/>
        </p:nvSpPr>
        <p:spPr>
          <a:xfrm>
            <a:off x="179512" y="2458592"/>
            <a:ext cx="2304256" cy="1042416"/>
          </a:xfrm>
          <a:prstGeom prst="actionButtonBlank">
            <a:avLst/>
          </a:prstGeom>
          <a:solidFill>
            <a:srgbClr val="00B05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Kužel</a:t>
            </a:r>
            <a:endParaRPr lang="cs-CZ" sz="4000" dirty="0"/>
          </a:p>
        </p:txBody>
      </p:sp>
      <p:sp>
        <p:nvSpPr>
          <p:cNvPr id="22" name="Tlačítko akce: Vlastní 21">
            <a:hlinkClick r:id="" action="ppaction://noaction" highlightClick="1"/>
          </p:cNvPr>
          <p:cNvSpPr/>
          <p:nvPr/>
        </p:nvSpPr>
        <p:spPr>
          <a:xfrm>
            <a:off x="179512" y="3573016"/>
            <a:ext cx="2304256" cy="1042416"/>
          </a:xfrm>
          <a:prstGeom prst="actionButtonBlank">
            <a:avLst/>
          </a:prstGeom>
          <a:solidFill>
            <a:srgbClr val="FF00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Koule</a:t>
            </a:r>
            <a:endParaRPr lang="cs-CZ" sz="3200" dirty="0"/>
          </a:p>
        </p:txBody>
      </p:sp>
      <p:sp>
        <p:nvSpPr>
          <p:cNvPr id="23" name="Tlačítko akce: Vlastní 22">
            <a:hlinkClick r:id="" action="ppaction://noaction" highlightClick="1"/>
          </p:cNvPr>
          <p:cNvSpPr/>
          <p:nvPr/>
        </p:nvSpPr>
        <p:spPr>
          <a:xfrm>
            <a:off x="179512" y="4690840"/>
            <a:ext cx="2304256" cy="1042416"/>
          </a:xfrm>
          <a:prstGeom prst="actionButtonBlank">
            <a:avLst/>
          </a:prstGeom>
          <a:solidFill>
            <a:srgbClr val="666699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Vzorce</a:t>
            </a:r>
            <a:endParaRPr lang="cs-CZ" sz="3200" dirty="0"/>
          </a:p>
        </p:txBody>
      </p:sp>
      <p:sp>
        <p:nvSpPr>
          <p:cNvPr id="24" name="Obdélník 23"/>
          <p:cNvSpPr/>
          <p:nvPr/>
        </p:nvSpPr>
        <p:spPr>
          <a:xfrm>
            <a:off x="3291812" y="201414"/>
            <a:ext cx="2560381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66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RISKUJ</a:t>
            </a:r>
            <a:endParaRPr lang="cs-CZ" sz="66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Jehlan za 1 000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Jak se nazývá vrchol, který neleží na podstavě?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pPr algn="ctr">
              <a:buNone/>
            </a:pPr>
            <a:r>
              <a:rPr lang="cs-CZ" dirty="0" smtClean="0"/>
              <a:t>   hlavní vrchol</a:t>
            </a:r>
            <a:endParaRPr lang="cs-CZ" dirty="0"/>
          </a:p>
        </p:txBody>
      </p:sp>
      <p:sp>
        <p:nvSpPr>
          <p:cNvPr id="5" name="Tlačítko akce: Domů 4">
            <a:hlinkClick r:id="rId2" action="ppaction://hlinksldjump" highlightClick="1"/>
          </p:cNvPr>
          <p:cNvSpPr/>
          <p:nvPr/>
        </p:nvSpPr>
        <p:spPr>
          <a:xfrm>
            <a:off x="7668344" y="5445224"/>
            <a:ext cx="1042416" cy="1042416"/>
          </a:xfrm>
          <a:prstGeom prst="actionButtonHom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4" name="Tlačítko akce: Dopředu nebo Další 23">
            <a:hlinkClick r:id="" action="ppaction://noaction" highlightClick="1"/>
          </p:cNvPr>
          <p:cNvSpPr/>
          <p:nvPr/>
        </p:nvSpPr>
        <p:spPr>
          <a:xfrm>
            <a:off x="7668344" y="514376"/>
            <a:ext cx="1042416" cy="1042416"/>
          </a:xfrm>
          <a:prstGeom prst="actionButtonForwardNex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Jehlan za 2 000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Co tvoří podstavu trojbokého jehlanu?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pPr algn="ctr">
              <a:buNone/>
            </a:pPr>
            <a:r>
              <a:rPr lang="cs-CZ" dirty="0" smtClean="0">
                <a:cs typeface="Times New Roman" pitchFamily="18" charset="0"/>
              </a:rPr>
              <a:t>trojúhelník</a:t>
            </a:r>
            <a:endParaRPr lang="cs-CZ" dirty="0"/>
          </a:p>
        </p:txBody>
      </p:sp>
      <p:sp>
        <p:nvSpPr>
          <p:cNvPr id="4" name="Tlačítko akce: Domů 3">
            <a:hlinkClick r:id="rId2" action="ppaction://hlinksldjump" highlightClick="1"/>
          </p:cNvPr>
          <p:cNvSpPr/>
          <p:nvPr/>
        </p:nvSpPr>
        <p:spPr>
          <a:xfrm>
            <a:off x="7668344" y="5445224"/>
            <a:ext cx="1042416" cy="1042416"/>
          </a:xfrm>
          <a:prstGeom prst="actionButtonHom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0" name="Tlačítko akce: Dopředu nebo Další 19">
            <a:hlinkClick r:id="" action="ppaction://noaction" highlightClick="1"/>
          </p:cNvPr>
          <p:cNvSpPr/>
          <p:nvPr/>
        </p:nvSpPr>
        <p:spPr>
          <a:xfrm>
            <a:off x="7668344" y="514376"/>
            <a:ext cx="1042416" cy="1042416"/>
          </a:xfrm>
          <a:prstGeom prst="actionButtonForwardNex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Jehlan za 3 000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Co tvoří síť jehlanu?</a:t>
            </a:r>
          </a:p>
          <a:p>
            <a:endParaRPr lang="cs-CZ" dirty="0" smtClean="0"/>
          </a:p>
          <a:p>
            <a:endParaRPr lang="cs-CZ" dirty="0"/>
          </a:p>
          <a:p>
            <a:pPr algn="ctr">
              <a:buNone/>
            </a:pPr>
            <a:r>
              <a:rPr lang="cs-CZ" dirty="0" smtClean="0">
                <a:cs typeface="Times New Roman" pitchFamily="18" charset="0"/>
              </a:rPr>
              <a:t>podstava a plášť</a:t>
            </a:r>
            <a:endParaRPr lang="cs-CZ" dirty="0"/>
          </a:p>
        </p:txBody>
      </p:sp>
      <p:sp>
        <p:nvSpPr>
          <p:cNvPr id="4" name="Tlačítko akce: Domů 3">
            <a:hlinkClick r:id="rId2" action="ppaction://hlinksldjump" highlightClick="1"/>
          </p:cNvPr>
          <p:cNvSpPr/>
          <p:nvPr/>
        </p:nvSpPr>
        <p:spPr>
          <a:xfrm>
            <a:off x="7668344" y="5445224"/>
            <a:ext cx="1042416" cy="1042416"/>
          </a:xfrm>
          <a:prstGeom prst="actionButtonHom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0" name="Tlačítko akce: Dopředu nebo Další 19">
            <a:hlinkClick r:id="" action="ppaction://noaction" highlightClick="1"/>
          </p:cNvPr>
          <p:cNvSpPr/>
          <p:nvPr/>
        </p:nvSpPr>
        <p:spPr>
          <a:xfrm>
            <a:off x="7668344" y="514376"/>
            <a:ext cx="1042416" cy="1042416"/>
          </a:xfrm>
          <a:prstGeom prst="actionButtonForwardNex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Jehlan za 4 000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/>
          </a:bodyPr>
          <a:lstStyle/>
          <a:p>
            <a:r>
              <a:rPr lang="cs-CZ" dirty="0" smtClean="0"/>
              <a:t>Jak se nazývá jehlan, který má čtvercovou podstavu a přímka procházející hlavním vrcholem a průsečíkem úhlopříček podstavy je k oběma úhlopříčkám kolmá?</a:t>
            </a:r>
          </a:p>
          <a:p>
            <a:endParaRPr lang="cs-CZ" dirty="0" smtClean="0"/>
          </a:p>
          <a:p>
            <a:endParaRPr lang="cs-CZ" dirty="0" smtClean="0"/>
          </a:p>
          <a:p>
            <a:pPr algn="ctr">
              <a:buNone/>
            </a:pPr>
            <a:r>
              <a:rPr lang="cs-CZ" dirty="0" smtClean="0"/>
              <a:t>pravidelný čtyřboký jehlan</a:t>
            </a:r>
            <a:endParaRPr lang="cs-CZ" dirty="0"/>
          </a:p>
        </p:txBody>
      </p:sp>
      <p:sp>
        <p:nvSpPr>
          <p:cNvPr id="4" name="Tlačítko akce: Domů 3">
            <a:hlinkClick r:id="rId2" action="ppaction://hlinksldjump" highlightClick="1"/>
          </p:cNvPr>
          <p:cNvSpPr/>
          <p:nvPr/>
        </p:nvSpPr>
        <p:spPr>
          <a:xfrm>
            <a:off x="7668344" y="5445224"/>
            <a:ext cx="1042416" cy="1042416"/>
          </a:xfrm>
          <a:prstGeom prst="actionButtonHom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4" name="Tlačítko akce: Dopředu nebo Další 13">
            <a:hlinkClick r:id="" action="ppaction://noaction" highlightClick="1"/>
          </p:cNvPr>
          <p:cNvSpPr/>
          <p:nvPr/>
        </p:nvSpPr>
        <p:spPr>
          <a:xfrm>
            <a:off x="7668344" y="514376"/>
            <a:ext cx="1042416" cy="1042416"/>
          </a:xfrm>
          <a:prstGeom prst="actionButtonForwardNex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Kužel za 1 000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Co tvoří podstavu kužele?</a:t>
            </a:r>
          </a:p>
          <a:p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  <a:p>
            <a:pPr algn="ctr">
              <a:buNone/>
            </a:pPr>
            <a:r>
              <a:rPr lang="cs-CZ" dirty="0" smtClean="0"/>
              <a:t>	kruh</a:t>
            </a:r>
            <a:endParaRPr lang="cs-CZ" dirty="0"/>
          </a:p>
        </p:txBody>
      </p:sp>
      <p:sp>
        <p:nvSpPr>
          <p:cNvPr id="4" name="Tlačítko akce: Domů 3">
            <a:hlinkClick r:id="rId2" action="ppaction://hlinksldjump" highlightClick="1"/>
          </p:cNvPr>
          <p:cNvSpPr/>
          <p:nvPr/>
        </p:nvSpPr>
        <p:spPr>
          <a:xfrm>
            <a:off x="7668344" y="5445224"/>
            <a:ext cx="1042416" cy="1042416"/>
          </a:xfrm>
          <a:prstGeom prst="actionButtonHom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Tlačítko akce: Dopředu nebo Další 4">
            <a:hlinkClick r:id="" action="ppaction://noaction" highlightClick="1"/>
          </p:cNvPr>
          <p:cNvSpPr/>
          <p:nvPr/>
        </p:nvSpPr>
        <p:spPr>
          <a:xfrm>
            <a:off x="7668344" y="514376"/>
            <a:ext cx="1042416" cy="1042416"/>
          </a:xfrm>
          <a:prstGeom prst="actionButtonForwardNex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Kužel za 2 000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Jak se nazývá úsečka, která spojuje střed podstavy s vrcholem?</a:t>
            </a:r>
          </a:p>
          <a:p>
            <a:endParaRPr lang="cs-CZ" dirty="0"/>
          </a:p>
          <a:p>
            <a:endParaRPr lang="cs-CZ" dirty="0" smtClean="0"/>
          </a:p>
          <a:p>
            <a:pPr algn="ctr">
              <a:buNone/>
            </a:pPr>
            <a:r>
              <a:rPr lang="cs-CZ" dirty="0" smtClean="0"/>
              <a:t>výška</a:t>
            </a:r>
            <a:endParaRPr lang="cs-CZ" dirty="0"/>
          </a:p>
        </p:txBody>
      </p:sp>
      <p:sp>
        <p:nvSpPr>
          <p:cNvPr id="4" name="Tlačítko akce: Domů 3">
            <a:hlinkClick r:id="rId2" action="ppaction://hlinksldjump" highlightClick="1"/>
          </p:cNvPr>
          <p:cNvSpPr/>
          <p:nvPr/>
        </p:nvSpPr>
        <p:spPr>
          <a:xfrm>
            <a:off x="7668344" y="5445224"/>
            <a:ext cx="1042416" cy="1042416"/>
          </a:xfrm>
          <a:prstGeom prst="actionButtonHom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Tlačítko akce: Dopředu nebo Další 4">
            <a:hlinkClick r:id="" action="ppaction://noaction" highlightClick="1"/>
          </p:cNvPr>
          <p:cNvSpPr/>
          <p:nvPr/>
        </p:nvSpPr>
        <p:spPr>
          <a:xfrm>
            <a:off x="7668344" y="514376"/>
            <a:ext cx="1042416" cy="1042416"/>
          </a:xfrm>
          <a:prstGeom prst="actionButtonForwardNex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Kužel za 3 000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rgbClr val="00B050"/>
          </a:solidFill>
        </p:spPr>
        <p:txBody>
          <a:bodyPr/>
          <a:lstStyle/>
          <a:p>
            <a:endParaRPr lang="cs-CZ" dirty="0"/>
          </a:p>
        </p:txBody>
      </p:sp>
      <p:sp>
        <p:nvSpPr>
          <p:cNvPr id="4" name="Tlačítko akce: Domů 3">
            <a:hlinkClick r:id="rId2" action="ppaction://hlinksldjump" highlightClick="1"/>
          </p:cNvPr>
          <p:cNvSpPr/>
          <p:nvPr/>
        </p:nvSpPr>
        <p:spPr>
          <a:xfrm>
            <a:off x="7668344" y="298352"/>
            <a:ext cx="1042416" cy="1042416"/>
          </a:xfrm>
          <a:prstGeom prst="actionButtonHom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1058080" y="2492896"/>
            <a:ext cx="7061549" cy="264687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16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PRÉMIE</a:t>
            </a:r>
            <a:endParaRPr lang="cs-CZ" sz="16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Kužel za 4 000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 jakých rovinných částí se skládat síť kužele?</a:t>
            </a:r>
          </a:p>
          <a:p>
            <a:endParaRPr lang="cs-CZ" dirty="0"/>
          </a:p>
          <a:p>
            <a:endParaRPr lang="cs-CZ" dirty="0" smtClean="0"/>
          </a:p>
          <a:p>
            <a:pPr algn="ctr">
              <a:buNone/>
            </a:pPr>
            <a:r>
              <a:rPr lang="cs-CZ" dirty="0" smtClean="0"/>
              <a:t>z kruhu a kruhové výseče</a:t>
            </a:r>
            <a:endParaRPr lang="cs-CZ" dirty="0"/>
          </a:p>
        </p:txBody>
      </p:sp>
      <p:sp>
        <p:nvSpPr>
          <p:cNvPr id="4" name="Tlačítko akce: Domů 3">
            <a:hlinkClick r:id="rId2" action="ppaction://hlinksldjump" highlightClick="1"/>
          </p:cNvPr>
          <p:cNvSpPr/>
          <p:nvPr/>
        </p:nvSpPr>
        <p:spPr>
          <a:xfrm>
            <a:off x="7668344" y="5445224"/>
            <a:ext cx="1042416" cy="1042416"/>
          </a:xfrm>
          <a:prstGeom prst="actionButtonHom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Tlačítko akce: Dopředu nebo Další 4">
            <a:hlinkClick r:id="" action="ppaction://noaction" highlightClick="1"/>
          </p:cNvPr>
          <p:cNvSpPr/>
          <p:nvPr/>
        </p:nvSpPr>
        <p:spPr>
          <a:xfrm>
            <a:off x="7668344" y="514376"/>
            <a:ext cx="1042416" cy="1042416"/>
          </a:xfrm>
          <a:prstGeom prst="actionButtonForwardNex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Koule za 1 000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Je – li poloměr koule 7,35 m, jaký je její průměr?</a:t>
            </a:r>
          </a:p>
          <a:p>
            <a:endParaRPr lang="cs-CZ" dirty="0"/>
          </a:p>
          <a:p>
            <a:endParaRPr lang="cs-CZ" dirty="0" smtClean="0"/>
          </a:p>
          <a:p>
            <a:pPr algn="ctr">
              <a:buNone/>
            </a:pPr>
            <a:r>
              <a:rPr lang="cs-CZ" dirty="0" smtClean="0"/>
              <a:t>14,7 m </a:t>
            </a:r>
            <a:endParaRPr lang="cs-CZ" dirty="0"/>
          </a:p>
        </p:txBody>
      </p:sp>
      <p:sp>
        <p:nvSpPr>
          <p:cNvPr id="4" name="Tlačítko akce: Domů 3">
            <a:hlinkClick r:id="rId2" action="ppaction://hlinksldjump" highlightClick="1"/>
          </p:cNvPr>
          <p:cNvSpPr/>
          <p:nvPr/>
        </p:nvSpPr>
        <p:spPr>
          <a:xfrm>
            <a:off x="7668344" y="5445224"/>
            <a:ext cx="1042416" cy="1042416"/>
          </a:xfrm>
          <a:prstGeom prst="actionButtonHom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lačítko akce: Dopředu nebo Další 4">
            <a:hlinkClick r:id="" action="ppaction://noaction" highlightClick="1"/>
          </p:cNvPr>
          <p:cNvSpPr/>
          <p:nvPr/>
        </p:nvSpPr>
        <p:spPr>
          <a:xfrm>
            <a:off x="7668344" y="514376"/>
            <a:ext cx="1042416" cy="1042416"/>
          </a:xfrm>
          <a:prstGeom prst="actionButtonForwardNex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Koule za 2 000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Doplň chybějící slovo.</a:t>
            </a:r>
          </a:p>
          <a:p>
            <a:pPr>
              <a:buNone/>
            </a:pPr>
            <a:r>
              <a:rPr lang="cs-CZ" dirty="0" smtClean="0"/>
              <a:t>	Koule je množina všech bodů v …………….,</a:t>
            </a:r>
          </a:p>
          <a:p>
            <a:pPr>
              <a:buNone/>
            </a:pPr>
            <a:r>
              <a:rPr lang="cs-CZ" dirty="0" smtClean="0"/>
              <a:t>	které mají od jejího středu vzdálenost menší nebo rovnu poloměru.</a:t>
            </a:r>
          </a:p>
          <a:p>
            <a:endParaRPr lang="cs-CZ" dirty="0"/>
          </a:p>
          <a:p>
            <a:endParaRPr lang="cs-CZ" dirty="0" smtClean="0"/>
          </a:p>
        </p:txBody>
      </p:sp>
      <p:sp>
        <p:nvSpPr>
          <p:cNvPr id="4" name="Tlačítko akce: Domů 3">
            <a:hlinkClick r:id="rId2" action="ppaction://hlinksldjump" highlightClick="1"/>
          </p:cNvPr>
          <p:cNvSpPr/>
          <p:nvPr/>
        </p:nvSpPr>
        <p:spPr>
          <a:xfrm>
            <a:off x="7668344" y="5445224"/>
            <a:ext cx="1042416" cy="1042416"/>
          </a:xfrm>
          <a:prstGeom prst="actionButtonHom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lačítko akce: Dopředu nebo Další 4">
            <a:hlinkClick r:id="" action="ppaction://noaction" highlightClick="1"/>
          </p:cNvPr>
          <p:cNvSpPr/>
          <p:nvPr/>
        </p:nvSpPr>
        <p:spPr>
          <a:xfrm>
            <a:off x="7668344" y="514376"/>
            <a:ext cx="1042416" cy="1042416"/>
          </a:xfrm>
          <a:prstGeom prst="actionButtonForwardNex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6012160" y="2124145"/>
            <a:ext cx="161852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prostoru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Koule za 3 000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Co určuje povrch a objem koule?</a:t>
            </a:r>
          </a:p>
          <a:p>
            <a:endParaRPr lang="cs-CZ" dirty="0" smtClean="0"/>
          </a:p>
          <a:p>
            <a:endParaRPr lang="cs-CZ" dirty="0" smtClean="0"/>
          </a:p>
          <a:p>
            <a:pPr algn="ctr">
              <a:buNone/>
            </a:pPr>
            <a:r>
              <a:rPr lang="cs-CZ" dirty="0" smtClean="0"/>
              <a:t>poloměr koule</a:t>
            </a:r>
          </a:p>
          <a:p>
            <a:endParaRPr lang="cs-CZ" dirty="0"/>
          </a:p>
          <a:p>
            <a:endParaRPr lang="cs-CZ" dirty="0" smtClean="0"/>
          </a:p>
        </p:txBody>
      </p:sp>
      <p:sp>
        <p:nvSpPr>
          <p:cNvPr id="4" name="Tlačítko akce: Domů 3">
            <a:hlinkClick r:id="rId2" action="ppaction://hlinksldjump" highlightClick="1"/>
          </p:cNvPr>
          <p:cNvSpPr/>
          <p:nvPr/>
        </p:nvSpPr>
        <p:spPr>
          <a:xfrm>
            <a:off x="7668344" y="5445224"/>
            <a:ext cx="1042416" cy="1042416"/>
          </a:xfrm>
          <a:prstGeom prst="actionButtonHom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lačítko akce: Dopředu nebo Další 4">
            <a:hlinkClick r:id="" action="ppaction://noaction" highlightClick="1"/>
          </p:cNvPr>
          <p:cNvSpPr/>
          <p:nvPr/>
        </p:nvSpPr>
        <p:spPr>
          <a:xfrm>
            <a:off x="7668344" y="514376"/>
            <a:ext cx="1042416" cy="1042416"/>
          </a:xfrm>
          <a:prstGeom prst="actionButtonForwardNex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Koule za 4 000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rgbClr val="00B05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/>
          <a:lstStyle/>
          <a:p>
            <a:endParaRPr lang="cs-CZ" dirty="0"/>
          </a:p>
        </p:txBody>
      </p:sp>
      <p:sp>
        <p:nvSpPr>
          <p:cNvPr id="4" name="Tlačítko akce: Domů 3">
            <a:hlinkClick r:id="rId2" action="ppaction://hlinksldjump" highlightClick="1"/>
          </p:cNvPr>
          <p:cNvSpPr/>
          <p:nvPr/>
        </p:nvSpPr>
        <p:spPr>
          <a:xfrm>
            <a:off x="7668344" y="370360"/>
            <a:ext cx="1042416" cy="1042416"/>
          </a:xfrm>
          <a:prstGeom prst="actionButtonHom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1058080" y="2492896"/>
            <a:ext cx="7061549" cy="264687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16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PRÉMIE</a:t>
            </a:r>
            <a:endParaRPr lang="cs-CZ" sz="16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Vzorce za 1 000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Jaký je společný vzorec pro výpočet povrchu jehlanu a kužele?</a:t>
            </a:r>
          </a:p>
          <a:p>
            <a:endParaRPr lang="cs-CZ" dirty="0"/>
          </a:p>
          <a:p>
            <a:endParaRPr lang="cs-CZ" dirty="0" smtClean="0"/>
          </a:p>
          <a:p>
            <a:pPr algn="ctr">
              <a:buNone/>
            </a:pPr>
            <a:r>
              <a:rPr lang="cs-CZ" dirty="0" smtClean="0"/>
              <a:t>S = </a:t>
            </a:r>
            <a:r>
              <a:rPr lang="cs-CZ" dirty="0" err="1" smtClean="0"/>
              <a:t>S</a:t>
            </a:r>
            <a:r>
              <a:rPr lang="cs-CZ" baseline="-25000" dirty="0" err="1" smtClean="0"/>
              <a:t>p</a:t>
            </a:r>
            <a:r>
              <a:rPr lang="cs-CZ" dirty="0" smtClean="0"/>
              <a:t> + </a:t>
            </a:r>
            <a:r>
              <a:rPr lang="cs-CZ" dirty="0" err="1" smtClean="0"/>
              <a:t>S</a:t>
            </a:r>
            <a:r>
              <a:rPr lang="cs-CZ" baseline="-25000" dirty="0" err="1" smtClean="0"/>
              <a:t>pl</a:t>
            </a:r>
            <a:endParaRPr lang="cs-CZ" baseline="-25000" dirty="0"/>
          </a:p>
        </p:txBody>
      </p:sp>
      <p:sp>
        <p:nvSpPr>
          <p:cNvPr id="4" name="Tlačítko akce: Domů 3">
            <a:hlinkClick r:id="rId2" action="ppaction://hlinksldjump" highlightClick="1"/>
          </p:cNvPr>
          <p:cNvSpPr/>
          <p:nvPr/>
        </p:nvSpPr>
        <p:spPr>
          <a:xfrm>
            <a:off x="7668344" y="5445224"/>
            <a:ext cx="1042416" cy="1042416"/>
          </a:xfrm>
          <a:prstGeom prst="actionButtonHom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lačítko akce: Dopředu nebo Další 4">
            <a:hlinkClick r:id="" action="ppaction://noaction" highlightClick="1"/>
          </p:cNvPr>
          <p:cNvSpPr/>
          <p:nvPr/>
        </p:nvSpPr>
        <p:spPr>
          <a:xfrm>
            <a:off x="7668344" y="514376"/>
            <a:ext cx="1042416" cy="1042416"/>
          </a:xfrm>
          <a:prstGeom prst="actionButtonForwardNex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Vzorce za 2 000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600200"/>
            <a:ext cx="8892480" cy="4525963"/>
          </a:xfrm>
        </p:spPr>
        <p:txBody>
          <a:bodyPr/>
          <a:lstStyle/>
          <a:p>
            <a:r>
              <a:rPr lang="cs-CZ" dirty="0" smtClean="0"/>
              <a:t>Jaký je společný vzorec pro výpočet objemu jehlanu a kužele?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pPr algn="ctr">
              <a:buNone/>
            </a:pPr>
            <a:r>
              <a:rPr lang="cs-CZ" dirty="0" smtClean="0"/>
              <a:t>V =    </a:t>
            </a:r>
            <a:r>
              <a:rPr lang="cs-CZ" dirty="0" err="1" smtClean="0"/>
              <a:t>Sp</a:t>
            </a:r>
            <a:r>
              <a:rPr lang="cs-CZ" dirty="0" smtClean="0"/>
              <a:t> · v</a:t>
            </a:r>
            <a:endParaRPr lang="cs-CZ" dirty="0"/>
          </a:p>
        </p:txBody>
      </p:sp>
      <p:sp>
        <p:nvSpPr>
          <p:cNvPr id="4" name="Tlačítko akce: Domů 3">
            <a:hlinkClick r:id="rId3" action="ppaction://hlinksldjump" highlightClick="1"/>
          </p:cNvPr>
          <p:cNvSpPr/>
          <p:nvPr/>
        </p:nvSpPr>
        <p:spPr>
          <a:xfrm>
            <a:off x="7668344" y="5445224"/>
            <a:ext cx="1042416" cy="1042416"/>
          </a:xfrm>
          <a:prstGeom prst="actionButtonHom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lačítko akce: Dopředu nebo Další 4">
            <a:hlinkClick r:id="" action="ppaction://noaction" highlightClick="1"/>
          </p:cNvPr>
          <p:cNvSpPr/>
          <p:nvPr/>
        </p:nvSpPr>
        <p:spPr>
          <a:xfrm>
            <a:off x="7668344" y="514376"/>
            <a:ext cx="1042416" cy="1042416"/>
          </a:xfrm>
          <a:prstGeom prst="actionButtonForwardNex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6" name="Objekt 5"/>
          <p:cNvGraphicFramePr>
            <a:graphicFrameLocks noChangeAspect="1"/>
          </p:cNvGraphicFramePr>
          <p:nvPr/>
        </p:nvGraphicFramePr>
        <p:xfrm>
          <a:off x="4430142" y="4437112"/>
          <a:ext cx="213866" cy="602713"/>
        </p:xfrm>
        <a:graphic>
          <a:graphicData uri="http://schemas.openxmlformats.org/presentationml/2006/ole">
            <p:oleObj spid="_x0000_s1026" name="Rovnice" r:id="rId4" imgW="139680" imgH="393480" progId="Equation.3">
              <p:embed/>
            </p:oleObj>
          </a:graphicData>
        </a:graphic>
      </p:graphicFrame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Vzorce za 3 000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Jaký je vzorec pro výpočet povrchu koule?</a:t>
            </a:r>
          </a:p>
          <a:p>
            <a:endParaRPr lang="cs-CZ" dirty="0" smtClean="0"/>
          </a:p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dirty="0" smtClean="0"/>
              <a:t>S = 4</a:t>
            </a:r>
            <a:r>
              <a:rPr lang="el-GR" dirty="0" smtClean="0"/>
              <a:t>π</a:t>
            </a:r>
            <a:r>
              <a:rPr lang="cs-CZ" dirty="0" smtClean="0"/>
              <a:t>r</a:t>
            </a:r>
            <a:r>
              <a:rPr lang="cs-CZ" baseline="30000" dirty="0" smtClean="0"/>
              <a:t>2</a:t>
            </a:r>
            <a:endParaRPr lang="cs-CZ" dirty="0"/>
          </a:p>
        </p:txBody>
      </p:sp>
      <p:sp>
        <p:nvSpPr>
          <p:cNvPr id="4" name="Tlačítko akce: Domů 3">
            <a:hlinkClick r:id="rId2" action="ppaction://hlinksldjump" highlightClick="1"/>
          </p:cNvPr>
          <p:cNvSpPr/>
          <p:nvPr/>
        </p:nvSpPr>
        <p:spPr>
          <a:xfrm>
            <a:off x="7668344" y="5445224"/>
            <a:ext cx="1042416" cy="1042416"/>
          </a:xfrm>
          <a:prstGeom prst="actionButtonHom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lačítko akce: Dopředu nebo Další 5">
            <a:hlinkClick r:id="" action="ppaction://noaction" highlightClick="1"/>
          </p:cNvPr>
          <p:cNvSpPr/>
          <p:nvPr/>
        </p:nvSpPr>
        <p:spPr>
          <a:xfrm>
            <a:off x="7668344" y="514376"/>
            <a:ext cx="1042416" cy="1042416"/>
          </a:xfrm>
          <a:prstGeom prst="actionButtonForwardNex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Vzorce za 4 000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Jaký je vzorec pro výpočet objemu koule?</a:t>
            </a:r>
          </a:p>
          <a:p>
            <a:endParaRPr lang="cs-CZ" dirty="0" smtClean="0"/>
          </a:p>
          <a:p>
            <a:endParaRPr lang="cs-CZ" dirty="0" smtClean="0"/>
          </a:p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dirty="0" smtClean="0"/>
              <a:t>V =    </a:t>
            </a:r>
            <a:r>
              <a:rPr lang="el-GR" dirty="0" smtClean="0"/>
              <a:t>π</a:t>
            </a:r>
            <a:r>
              <a:rPr lang="cs-CZ" dirty="0" smtClean="0"/>
              <a:t>r</a:t>
            </a:r>
            <a:r>
              <a:rPr lang="cs-CZ" baseline="30000" dirty="0" smtClean="0"/>
              <a:t>3</a:t>
            </a:r>
            <a:endParaRPr lang="cs-CZ" dirty="0" smtClean="0"/>
          </a:p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endParaRPr lang="cs-CZ" dirty="0"/>
          </a:p>
        </p:txBody>
      </p:sp>
      <p:sp>
        <p:nvSpPr>
          <p:cNvPr id="4" name="Tlačítko akce: Domů 3">
            <a:hlinkClick r:id="rId3" action="ppaction://hlinksldjump" highlightClick="1"/>
          </p:cNvPr>
          <p:cNvSpPr/>
          <p:nvPr/>
        </p:nvSpPr>
        <p:spPr>
          <a:xfrm>
            <a:off x="7668344" y="5445224"/>
            <a:ext cx="1042416" cy="1042416"/>
          </a:xfrm>
          <a:prstGeom prst="actionButtonHom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lačítko akce: Dopředu nebo Další 5">
            <a:hlinkClick r:id="" action="ppaction://noaction" highlightClick="1"/>
          </p:cNvPr>
          <p:cNvSpPr/>
          <p:nvPr/>
        </p:nvSpPr>
        <p:spPr>
          <a:xfrm>
            <a:off x="7668344" y="514376"/>
            <a:ext cx="1042416" cy="1042416"/>
          </a:xfrm>
          <a:prstGeom prst="actionButtonForwardNex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7" name="Objekt 6"/>
          <p:cNvGraphicFramePr>
            <a:graphicFrameLocks noChangeAspect="1"/>
          </p:cNvGraphicFramePr>
          <p:nvPr/>
        </p:nvGraphicFramePr>
        <p:xfrm>
          <a:off x="4495800" y="3933056"/>
          <a:ext cx="220216" cy="568891"/>
        </p:xfrm>
        <a:graphic>
          <a:graphicData uri="http://schemas.openxmlformats.org/presentationml/2006/ole">
            <p:oleObj spid="_x0000_s2050" name="Rovnice" r:id="rId4" imgW="152280" imgH="393480" progId="Equation.3">
              <p:embed/>
            </p:oleObj>
          </a:graphicData>
        </a:graphic>
      </p:graphicFrame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archiv autora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661</TotalTime>
  <Words>530</Words>
  <Application>Microsoft Office PowerPoint</Application>
  <PresentationFormat>Předvádění na obrazovce (4:3)</PresentationFormat>
  <Paragraphs>137</Paragraphs>
  <Slides>20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2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3" baseType="lpstr">
      <vt:lpstr>Motiv sady Office</vt:lpstr>
      <vt:lpstr>1_Motiv sady Office</vt:lpstr>
      <vt:lpstr>Rovnice</vt:lpstr>
      <vt:lpstr>     Základní škola Ústí nad Labem, Anežky České 702/17, příspěvková organizace   Číslo projektu: CZ.1.07/1.4.00/21.2887     Název projektu: „Učíme lépe a moderněji“  OP VK 1.4                   Výukový materiál</vt:lpstr>
      <vt:lpstr>RISKUJ</vt:lpstr>
      <vt:lpstr>Snímek 3</vt:lpstr>
      <vt:lpstr>Jehlan za 1 000</vt:lpstr>
      <vt:lpstr>Jehlan za 2 000</vt:lpstr>
      <vt:lpstr>Jehlan za 3 000</vt:lpstr>
      <vt:lpstr>Jehlan za 4 000</vt:lpstr>
      <vt:lpstr>Kužel za 1 000</vt:lpstr>
      <vt:lpstr>Kužel za 2 000</vt:lpstr>
      <vt:lpstr>Kužel za 3 000</vt:lpstr>
      <vt:lpstr>Kužel za 4 000</vt:lpstr>
      <vt:lpstr>Koule za 1 000</vt:lpstr>
      <vt:lpstr>Koule za 2 000</vt:lpstr>
      <vt:lpstr>Koule za 3 000</vt:lpstr>
      <vt:lpstr>Koule za 4 000</vt:lpstr>
      <vt:lpstr>Vzorce za 1 000</vt:lpstr>
      <vt:lpstr>Vzorce za 2 000</vt:lpstr>
      <vt:lpstr>Vzorce za 3 000</vt:lpstr>
      <vt:lpstr>Vzorce za 4 000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Riskuj</dc:title>
  <dc:creator>Roman</dc:creator>
  <cp:lastModifiedBy>Roman Marshner</cp:lastModifiedBy>
  <cp:revision>67</cp:revision>
  <dcterms:created xsi:type="dcterms:W3CDTF">2012-06-17T14:19:53Z</dcterms:created>
  <dcterms:modified xsi:type="dcterms:W3CDTF">2012-06-21T11:07:37Z</dcterms:modified>
</cp:coreProperties>
</file>