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8" r:id="rId3"/>
    <p:sldId id="259" r:id="rId4"/>
    <p:sldId id="261" r:id="rId5"/>
    <p:sldId id="270" r:id="rId6"/>
    <p:sldId id="262" r:id="rId7"/>
    <p:sldId id="268" r:id="rId8"/>
    <p:sldId id="269" r:id="rId9"/>
    <p:sldId id="263" r:id="rId10"/>
    <p:sldId id="265" r:id="rId11"/>
    <p:sldId id="266" r:id="rId12"/>
    <p:sldId id="264" r:id="rId13"/>
    <p:sldId id="267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VY_32_INOVACE_09_VLASTIVĚDA 5.ROČNÍK_ZÁPADNÍ ČECHY – KRAJINA  A PODNEBÍ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5.ROČNÍK_ZÁPADNÍ ČECHY – KRAJINA  A PODNEBÍ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EDB13B03-BF40-4EE8-825E-7FE53AA7B834}">
      <dgm:prSet/>
      <dgm:spPr/>
      <dgm:t>
        <a:bodyPr/>
        <a:lstStyle/>
        <a:p>
          <a:pPr algn="l" rtl="0"/>
          <a:r>
            <a:rPr lang="cs-CZ" dirty="0" smtClean="0"/>
            <a:t>Vytvořeno: říjen 2011</a:t>
          </a:r>
          <a:endParaRPr lang="cs-CZ" dirty="0"/>
        </a:p>
      </dgm:t>
    </dgm:pt>
    <dgm:pt modelId="{8CDF313B-4F58-4922-A497-9F075299E325}" type="parTrans" cxnId="{39E155CC-1551-43B7-9230-D2CB70DFD1E8}">
      <dgm:prSet/>
      <dgm:spPr/>
      <dgm:t>
        <a:bodyPr/>
        <a:lstStyle/>
        <a:p>
          <a:pPr algn="l"/>
          <a:endParaRPr lang="cs-CZ"/>
        </a:p>
      </dgm:t>
    </dgm:pt>
    <dgm:pt modelId="{FD7215E3-0E65-4E39-A92F-515FA7F04A2D}" type="sibTrans" cxnId="{39E155CC-1551-43B7-9230-D2CB70DFD1E8}">
      <dgm:prSet/>
      <dgm:spPr/>
      <dgm:t>
        <a:bodyPr/>
        <a:lstStyle/>
        <a:p>
          <a:pPr algn="l"/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615B48BD-3C35-49D1-AA7A-3F35779CFCC9}" type="pres">
      <dgm:prSet presAssocID="{EDB13B03-BF40-4EE8-825E-7FE53AA7B834}" presName="vertSpace5" presStyleLbl="node1" presStyleIdx="3" presStyleCnt="6"/>
      <dgm:spPr/>
      <dgm:t>
        <a:bodyPr/>
        <a:lstStyle/>
        <a:p>
          <a:endParaRPr lang="cs-CZ"/>
        </a:p>
      </dgm:t>
    </dgm:pt>
    <dgm:pt modelId="{0632820E-9FC6-4A83-93E9-B80EE58E0E8E}" type="pres">
      <dgm:prSet presAssocID="{EDB13B03-BF40-4EE8-825E-7FE53AA7B834}" presName="circle5" presStyleLbl="node1" presStyleIdx="4" presStyleCnt="6"/>
      <dgm:spPr/>
      <dgm:t>
        <a:bodyPr/>
        <a:lstStyle/>
        <a:p>
          <a:endParaRPr lang="cs-CZ"/>
        </a:p>
      </dgm:t>
    </dgm:pt>
    <dgm:pt modelId="{DED9157C-DC13-4F02-99ED-5262D2EC6A63}" type="pres">
      <dgm:prSet presAssocID="{EDB13B03-BF40-4EE8-825E-7FE53AA7B834}" presName="rect5" presStyleLbl="alignAcc1" presStyleIdx="4" presStyleCnt="6"/>
      <dgm:spPr/>
      <dgm:t>
        <a:bodyPr/>
        <a:lstStyle/>
        <a:p>
          <a:endParaRPr lang="cs-CZ"/>
        </a:p>
      </dgm:t>
    </dgm:pt>
    <dgm:pt modelId="{8CA30EB3-72EC-4838-9E88-0C049D97146A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F43A8A8B-D018-4905-B170-0B15C93CD90C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C0E51AE7-80C1-4083-9674-695935617FB8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E34263-7786-4435-AA69-F8FCF090A930}" type="pres">
      <dgm:prSet presAssocID="{EDB13B03-BF40-4EE8-825E-7FE53AA7B83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3447E6-E217-473A-AAFE-EB5F3356A657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C52DEA3-B6DF-4372-BD91-B1685C573892}" type="presOf" srcId="{4C35D32F-0EAB-4CD7-82EE-45574DC2A586}" destId="{C0E51AE7-80C1-4083-9674-695935617FB8}" srcOrd="0" destOrd="0" presId="urn:microsoft.com/office/officeart/2005/8/layout/target3"/>
    <dgm:cxn modelId="{6BDDBA4E-B782-45C4-AD0C-7C1CED2FF074}" type="presOf" srcId="{EDB13B03-BF40-4EE8-825E-7FE53AA7B834}" destId="{DED9157C-DC13-4F02-99ED-5262D2EC6A6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26D5C6A-31A7-4F29-B001-A07D651822FE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AA8F8C2A-531F-4F08-B94E-1361AB6CA569}" type="presOf" srcId="{D1B46980-6531-4606-95E6-44980827E919}" destId="{2BE915AB-18AA-4053-B92C-3BFC9ED204BB}" srcOrd="1" destOrd="0" presId="urn:microsoft.com/office/officeart/2005/8/layout/target3"/>
    <dgm:cxn modelId="{46FA2891-B208-4B87-AD0D-4FA979B2A1FB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100B627-B8E0-4B3A-9901-24095FF2EAAE}" type="presOf" srcId="{D8197B8C-B260-4A16-BDF4-0947B075E274}" destId="{25B08C86-7E15-44DC-BE7F-FFB55DD49D12}" srcOrd="0" destOrd="0" presId="urn:microsoft.com/office/officeart/2005/8/layout/target3"/>
    <dgm:cxn modelId="{A1EF12DA-AD57-42C1-A5AD-6D20D3CDA740}" type="presOf" srcId="{757F3AB3-0718-4624-B441-E567A8F0AB56}" destId="{333A1088-737F-45CB-B68E-254E46348037}" srcOrd="0" destOrd="0" presId="urn:microsoft.com/office/officeart/2005/8/layout/target3"/>
    <dgm:cxn modelId="{1ECA00D0-7B30-4CDA-99CE-6B0099003A70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D39E3AB-6304-443B-9FFC-0331D0058F12}" type="presOf" srcId="{B651F6E3-6281-48DB-9319-2AEAFDAE7572}" destId="{6BB5E863-4638-4E1D-BFDE-399D028AC4ED}" srcOrd="1" destOrd="0" presId="urn:microsoft.com/office/officeart/2005/8/layout/target3"/>
    <dgm:cxn modelId="{4FFD2CCD-29BB-400C-ACED-580C2C154E38}" type="presOf" srcId="{D8197B8C-B260-4A16-BDF4-0947B075E274}" destId="{5A5FFA88-C948-4069-8E93-59FA12366E83}" srcOrd="1" destOrd="0" presId="urn:microsoft.com/office/officeart/2005/8/layout/target3"/>
    <dgm:cxn modelId="{2304AF42-043D-4EC5-A68B-06DD1FD2B4BE}" type="presOf" srcId="{EDB13B03-BF40-4EE8-825E-7FE53AA7B834}" destId="{D7E34263-7786-4435-AA69-F8FCF090A930}" srcOrd="1" destOrd="0" presId="urn:microsoft.com/office/officeart/2005/8/layout/target3"/>
    <dgm:cxn modelId="{39E155CC-1551-43B7-9230-D2CB70DFD1E8}" srcId="{757F3AB3-0718-4624-B441-E567A8F0AB56}" destId="{EDB13B03-BF40-4EE8-825E-7FE53AA7B834}" srcOrd="4" destOrd="0" parTransId="{8CDF313B-4F58-4922-A497-9F075299E325}" sibTransId="{FD7215E3-0E65-4E39-A92F-515FA7F04A2D}"/>
    <dgm:cxn modelId="{EA0CE899-1EC7-4A00-A2A5-60A16785D9EF}" type="presOf" srcId="{4C35D32F-0EAB-4CD7-82EE-45574DC2A586}" destId="{7E3447E6-E217-473A-AAFE-EB5F3356A657}" srcOrd="1" destOrd="0" presId="urn:microsoft.com/office/officeart/2005/8/layout/target3"/>
    <dgm:cxn modelId="{67EAF935-A83F-4C32-8A37-41D4EB448F74}" type="presOf" srcId="{D1D4F407-5343-4D3F-B5B9-D407B03CAEB4}" destId="{AED2198E-93D5-4001-81B4-73124B309672}" srcOrd="1" destOrd="0" presId="urn:microsoft.com/office/officeart/2005/8/layout/target3"/>
    <dgm:cxn modelId="{14390D31-18CB-4503-8739-25D7E3F1ABEE}" type="presParOf" srcId="{333A1088-737F-45CB-B68E-254E46348037}" destId="{F5ABB229-8D3B-4694-996A-96F23CF14429}" srcOrd="0" destOrd="0" presId="urn:microsoft.com/office/officeart/2005/8/layout/target3"/>
    <dgm:cxn modelId="{DFC7D6D7-AEC4-4672-8ED8-98FB7A081422}" type="presParOf" srcId="{333A1088-737F-45CB-B68E-254E46348037}" destId="{F41139FD-01EE-4571-8B17-4FB00FC51163}" srcOrd="1" destOrd="0" presId="urn:microsoft.com/office/officeart/2005/8/layout/target3"/>
    <dgm:cxn modelId="{E2197636-E6D6-47FC-AB2C-0B75B4A47790}" type="presParOf" srcId="{333A1088-737F-45CB-B68E-254E46348037}" destId="{D005CE8C-CC26-4C3E-AC11-E15060ECD759}" srcOrd="2" destOrd="0" presId="urn:microsoft.com/office/officeart/2005/8/layout/target3"/>
    <dgm:cxn modelId="{AE4B485F-97AF-400B-AE0A-3B8DECF1E89A}" type="presParOf" srcId="{333A1088-737F-45CB-B68E-254E46348037}" destId="{2C702D82-9B77-49B7-9568-BB8EB47C3372}" srcOrd="3" destOrd="0" presId="urn:microsoft.com/office/officeart/2005/8/layout/target3"/>
    <dgm:cxn modelId="{2774F879-D2C4-48D1-AB6C-D41F9E6FCB8A}" type="presParOf" srcId="{333A1088-737F-45CB-B68E-254E46348037}" destId="{A52A0455-90FF-4808-ABD0-F02540D31D5A}" srcOrd="4" destOrd="0" presId="urn:microsoft.com/office/officeart/2005/8/layout/target3"/>
    <dgm:cxn modelId="{69D1A5D4-408A-4C0E-86C7-6D592BF3828A}" type="presParOf" srcId="{333A1088-737F-45CB-B68E-254E46348037}" destId="{6140AFEC-043D-4C43-A2F9-D0F5331DF3A3}" srcOrd="5" destOrd="0" presId="urn:microsoft.com/office/officeart/2005/8/layout/target3"/>
    <dgm:cxn modelId="{E68EFD1E-FAB7-46F6-8BCC-248785A43240}" type="presParOf" srcId="{333A1088-737F-45CB-B68E-254E46348037}" destId="{9358AC05-5D7D-4327-9F80-1AD486AEA664}" srcOrd="6" destOrd="0" presId="urn:microsoft.com/office/officeart/2005/8/layout/target3"/>
    <dgm:cxn modelId="{10A4AACE-03E4-44C3-B308-87A0EC498A1C}" type="presParOf" srcId="{333A1088-737F-45CB-B68E-254E46348037}" destId="{313FC574-E1CD-4FB4-B054-0B805CE0447D}" srcOrd="7" destOrd="0" presId="urn:microsoft.com/office/officeart/2005/8/layout/target3"/>
    <dgm:cxn modelId="{5081A7DB-E477-4F40-A057-679B1C6DF9B8}" type="presParOf" srcId="{333A1088-737F-45CB-B68E-254E46348037}" destId="{619D679B-A015-4ECF-8348-D1034C574F40}" srcOrd="8" destOrd="0" presId="urn:microsoft.com/office/officeart/2005/8/layout/target3"/>
    <dgm:cxn modelId="{A7E62DCD-B06F-42AB-B3BC-8BCFEB74C11A}" type="presParOf" srcId="{333A1088-737F-45CB-B68E-254E46348037}" destId="{322283A8-4A27-4CDA-BAE3-F381106A9174}" srcOrd="9" destOrd="0" presId="urn:microsoft.com/office/officeart/2005/8/layout/target3"/>
    <dgm:cxn modelId="{0B719419-A3F9-4F3D-B0AC-3F9EB1ACB607}" type="presParOf" srcId="{333A1088-737F-45CB-B68E-254E46348037}" destId="{FFC9F71D-1B4F-4AD9-A4A6-86ADEFC8AF5C}" srcOrd="10" destOrd="0" presId="urn:microsoft.com/office/officeart/2005/8/layout/target3"/>
    <dgm:cxn modelId="{9FDF60C8-E15E-42D4-A643-0EA7783288EF}" type="presParOf" srcId="{333A1088-737F-45CB-B68E-254E46348037}" destId="{25B08C86-7E15-44DC-BE7F-FFB55DD49D12}" srcOrd="11" destOrd="0" presId="urn:microsoft.com/office/officeart/2005/8/layout/target3"/>
    <dgm:cxn modelId="{ECC3BB93-E12A-4C24-A25B-4D3F63EC5B52}" type="presParOf" srcId="{333A1088-737F-45CB-B68E-254E46348037}" destId="{615B48BD-3C35-49D1-AA7A-3F35779CFCC9}" srcOrd="12" destOrd="0" presId="urn:microsoft.com/office/officeart/2005/8/layout/target3"/>
    <dgm:cxn modelId="{E629239F-4329-4A88-9BCB-C2E36F83BEDF}" type="presParOf" srcId="{333A1088-737F-45CB-B68E-254E46348037}" destId="{0632820E-9FC6-4A83-93E9-B80EE58E0E8E}" srcOrd="13" destOrd="0" presId="urn:microsoft.com/office/officeart/2005/8/layout/target3"/>
    <dgm:cxn modelId="{9613ADD3-07B2-4A2F-9B2D-87FB17BDADA2}" type="presParOf" srcId="{333A1088-737F-45CB-B68E-254E46348037}" destId="{DED9157C-DC13-4F02-99ED-5262D2EC6A63}" srcOrd="14" destOrd="0" presId="urn:microsoft.com/office/officeart/2005/8/layout/target3"/>
    <dgm:cxn modelId="{E4364496-AB33-4826-B330-743771581ECF}" type="presParOf" srcId="{333A1088-737F-45CB-B68E-254E46348037}" destId="{8CA30EB3-72EC-4838-9E88-0C049D97146A}" srcOrd="15" destOrd="0" presId="urn:microsoft.com/office/officeart/2005/8/layout/target3"/>
    <dgm:cxn modelId="{3A6BE873-CD01-4DEF-B8CB-FFA79614AF38}" type="presParOf" srcId="{333A1088-737F-45CB-B68E-254E46348037}" destId="{F43A8A8B-D018-4905-B170-0B15C93CD90C}" srcOrd="16" destOrd="0" presId="urn:microsoft.com/office/officeart/2005/8/layout/target3"/>
    <dgm:cxn modelId="{B11FB34F-9BC0-49A1-90D6-76DC4F86AC53}" type="presParOf" srcId="{333A1088-737F-45CB-B68E-254E46348037}" destId="{C0E51AE7-80C1-4083-9674-695935617FB8}" srcOrd="17" destOrd="0" presId="urn:microsoft.com/office/officeart/2005/8/layout/target3"/>
    <dgm:cxn modelId="{BBD4FDF8-9ABB-4870-B9F5-452E0A97979C}" type="presParOf" srcId="{333A1088-737F-45CB-B68E-254E46348037}" destId="{AED2198E-93D5-4001-81B4-73124B309672}" srcOrd="18" destOrd="0" presId="urn:microsoft.com/office/officeart/2005/8/layout/target3"/>
    <dgm:cxn modelId="{E6564C2E-DD25-4E1B-861D-2AF151A6CDDB}" type="presParOf" srcId="{333A1088-737F-45CB-B68E-254E46348037}" destId="{2BE915AB-18AA-4053-B92C-3BFC9ED204BB}" srcOrd="19" destOrd="0" presId="urn:microsoft.com/office/officeart/2005/8/layout/target3"/>
    <dgm:cxn modelId="{B685B595-04E1-42CC-941C-1934956DA242}" type="presParOf" srcId="{333A1088-737F-45CB-B68E-254E46348037}" destId="{6BB5E863-4638-4E1D-BFDE-399D028AC4ED}" srcOrd="20" destOrd="0" presId="urn:microsoft.com/office/officeart/2005/8/layout/target3"/>
    <dgm:cxn modelId="{95D737AF-41F5-4FAF-BA7B-E73C0E560ECF}" type="presParOf" srcId="{333A1088-737F-45CB-B68E-254E46348037}" destId="{5A5FFA88-C948-4069-8E93-59FA12366E83}" srcOrd="21" destOrd="0" presId="urn:microsoft.com/office/officeart/2005/8/layout/target3"/>
    <dgm:cxn modelId="{4AB4DDFF-5A2A-4DA7-9560-F3EBCC82C8F6}" type="presParOf" srcId="{333A1088-737F-45CB-B68E-254E46348037}" destId="{D7E34263-7786-4435-AA69-F8FCF090A930}" srcOrd="22" destOrd="0" presId="urn:microsoft.com/office/officeart/2005/8/layout/target3"/>
    <dgm:cxn modelId="{4A0230C1-78DB-49EE-97BF-6ABEFF18065B}" type="presParOf" srcId="{333A1088-737F-45CB-B68E-254E46348037}" destId="{7E3447E6-E217-473A-AAFE-EB5F3356A65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ZŠ Týnec nad Labem</a:t>
          </a:r>
          <a:endParaRPr lang="cs-CZ" sz="10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AUTOR: Alena Darebná</a:t>
          </a:r>
          <a:endParaRPr lang="cs-CZ" sz="1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VY_32_INOVACE_09_VLASTIVĚDA 5.ROČNÍK_ZÁPADNÍ ČECHY – KRAJINA  A PODNEBÍ</a:t>
          </a:r>
          <a:endParaRPr lang="cs-CZ" sz="10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Téma: 5.ROČNÍK_ZÁPADNÍ ČECHY – KRAJINA  A PODNEBÍ</a:t>
          </a:r>
          <a:endParaRPr lang="cs-CZ" sz="1000" kern="1200" dirty="0"/>
        </a:p>
      </dsp:txBody>
      <dsp:txXfrm>
        <a:off x="1273857" y="955392"/>
        <a:ext cx="5350878" cy="318465"/>
      </dsp:txXfrm>
    </dsp:sp>
    <dsp:sp modelId="{0632820E-9FC6-4A83-93E9-B80EE58E0E8E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D9157C-DC13-4F02-99ED-5262D2EC6A63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Vytvořeno: říjen 2011</a:t>
          </a:r>
          <a:endParaRPr lang="cs-CZ" sz="1000" kern="1200" dirty="0"/>
        </a:p>
      </dsp:txBody>
      <dsp:txXfrm>
        <a:off x="1273857" y="1273857"/>
        <a:ext cx="5350878" cy="318465"/>
      </dsp:txXfrm>
    </dsp:sp>
    <dsp:sp modelId="{F43A8A8B-D018-4905-B170-0B15C93CD90C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0E51AE7-80C1-4083-9674-695935617FB8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CZ.1.07/1.4.00/21.1921</a:t>
          </a:r>
          <a:endParaRPr lang="cs-CZ" sz="10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63FA5B-8DD2-4956-A989-2B979AB3AD9F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2F61F0-8676-4AAA-89D2-68F3F9ADF0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D41742-D521-4C14-8116-894FF117DFCD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F3AFD7-76B0-460E-AD78-D12B298FB1C0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1845142-0710-407E-832F-D40E9C7D96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emepis.com/images/mapycr/krajecr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3/Klinovec_von_haj_aus.jpg" TargetMode="External"/><Relationship Id="rId2" Type="http://schemas.openxmlformats.org/officeDocument/2006/relationships/hyperlink" Target="http://www.turistik.cz/cz/kraje/kategorie/krajina/prirodni-zajimavosti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thumb/5/52/Bo%C5%BE%C3%AD_Dar.jpg/800px-Bo%C5%BE%C3%AD_Dar.jp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82636007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je určena žákům 5.tříd.</a:t>
            </a:r>
          </a:p>
          <a:p>
            <a:r>
              <a:rPr lang="cs-CZ" dirty="0" smtClean="0"/>
              <a:t>Seznámí je se základními údaji o </a:t>
            </a:r>
            <a:r>
              <a:rPr lang="cs-CZ" b="1" dirty="0" smtClean="0"/>
              <a:t>západních Čechách – krajinou </a:t>
            </a:r>
            <a:r>
              <a:rPr lang="cs-CZ" b="1" smtClean="0"/>
              <a:t>a podnebím.</a:t>
            </a:r>
            <a:endParaRPr lang="cs-CZ" b="1" dirty="0" smtClean="0"/>
          </a:p>
          <a:p>
            <a:r>
              <a:rPr lang="cs-CZ" dirty="0" smtClean="0"/>
              <a:t>Prezentace je obohacena o aktuální informace z internetových zdrojů.</a:t>
            </a:r>
          </a:p>
          <a:p>
            <a:r>
              <a:rPr lang="cs-CZ" dirty="0" smtClean="0"/>
              <a:t>Prezentace je zpracována jako doplňkový materiál k učebnici Vlastivědy – Putování po České republice (Alter)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Mapa ČR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Povrch</a:t>
            </a:r>
            <a:r>
              <a:rPr lang="cs-CZ" dirty="0" smtClean="0"/>
              <a:t> Západních Čech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hlinkClick r:id="rId2"/>
              </a:rPr>
              <a:t>přírodní zajímavosti</a:t>
            </a:r>
            <a:r>
              <a:rPr lang="cs-CZ" dirty="0" smtClean="0"/>
              <a:t>     </a:t>
            </a:r>
          </a:p>
          <a:p>
            <a:pPr marL="514350" indent="-514350"/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Západní hranici </a:t>
            </a: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naší republiky tvoří hory:</a:t>
            </a:r>
          </a:p>
          <a:p>
            <a:pPr marL="514350" indent="-514350"/>
            <a:r>
              <a:rPr lang="cs-CZ" dirty="0" smtClean="0">
                <a:solidFill>
                  <a:srgbClr val="C00000"/>
                </a:solidFill>
              </a:rPr>
              <a:t>Krušné hory (</a:t>
            </a:r>
            <a:r>
              <a:rPr lang="cs-CZ" i="1" dirty="0" smtClean="0">
                <a:solidFill>
                  <a:srgbClr val="C00000"/>
                </a:solidFill>
                <a:hlinkClick r:id="rId3"/>
              </a:rPr>
              <a:t>Klínovec</a:t>
            </a:r>
            <a:r>
              <a:rPr lang="cs-CZ" dirty="0" smtClean="0">
                <a:solidFill>
                  <a:srgbClr val="C00000"/>
                </a:solidFill>
              </a:rPr>
              <a:t>)</a:t>
            </a:r>
            <a:r>
              <a:rPr lang="cs-CZ" dirty="0" smtClean="0"/>
              <a:t> – od Ašského výběžku na sever – hraniční přechod </a:t>
            </a:r>
            <a:r>
              <a:rPr lang="cs-CZ" dirty="0" smtClean="0">
                <a:hlinkClick r:id="rId4"/>
              </a:rPr>
              <a:t>Boží Dar</a:t>
            </a:r>
            <a:endParaRPr lang="cs-CZ" dirty="0" smtClean="0"/>
          </a:p>
          <a:p>
            <a:pPr marL="514350" indent="-514350">
              <a:buNone/>
            </a:pPr>
            <a:endParaRPr lang="cs-CZ" dirty="0" smtClean="0"/>
          </a:p>
          <a:p>
            <a:pPr marL="514350" indent="-514350"/>
            <a:r>
              <a:rPr lang="cs-CZ" dirty="0" smtClean="0">
                <a:solidFill>
                  <a:srgbClr val="C00000"/>
                </a:solidFill>
              </a:rPr>
              <a:t>Český les (</a:t>
            </a:r>
            <a:r>
              <a:rPr lang="cs-CZ" i="1" dirty="0" err="1" smtClean="0">
                <a:solidFill>
                  <a:srgbClr val="C00000"/>
                </a:solidFill>
              </a:rPr>
              <a:t>Čerchov</a:t>
            </a:r>
            <a:r>
              <a:rPr lang="cs-CZ" dirty="0" smtClean="0">
                <a:solidFill>
                  <a:srgbClr val="C00000"/>
                </a:solidFill>
              </a:rPr>
              <a:t>) </a:t>
            </a:r>
            <a:r>
              <a:rPr lang="cs-CZ" dirty="0" smtClean="0"/>
              <a:t>- směrem </a:t>
            </a:r>
          </a:p>
          <a:p>
            <a:pPr marL="514350" indent="-514350">
              <a:buNone/>
            </a:pPr>
            <a:r>
              <a:rPr lang="cs-CZ" dirty="0" smtClean="0"/>
              <a:t>	na jihovýchod </a:t>
            </a:r>
            <a:r>
              <a:rPr lang="cs-CZ" dirty="0" smtClean="0">
                <a:solidFill>
                  <a:schemeClr val="tx1"/>
                </a:solidFill>
              </a:rPr>
              <a:t>(průsmyky Českého lesa střežili Chodové)</a:t>
            </a:r>
            <a:endParaRPr lang="cs-CZ" dirty="0">
              <a:solidFill>
                <a:srgbClr val="C00000"/>
              </a:solidFill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6444208" y="1196752"/>
            <a:ext cx="914400" cy="914400"/>
            <a:chOff x="4499992" y="3140968"/>
            <a:chExt cx="914400" cy="914400"/>
          </a:xfrm>
        </p:grpSpPr>
        <p:sp>
          <p:nvSpPr>
            <p:cNvPr id="5" name="Pěticípá hvězda 4"/>
            <p:cNvSpPr/>
            <p:nvPr/>
          </p:nvSpPr>
          <p:spPr>
            <a:xfrm rot="19182432">
              <a:off x="4499992" y="3140968"/>
              <a:ext cx="914400" cy="914400"/>
            </a:xfrm>
            <a:prstGeom prst="star5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Pěticípá hvězda 5"/>
            <p:cNvSpPr/>
            <p:nvPr/>
          </p:nvSpPr>
          <p:spPr>
            <a:xfrm>
              <a:off x="4499992" y="3140968"/>
              <a:ext cx="914400" cy="914400"/>
            </a:xfrm>
            <a:prstGeom prst="star5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lačítko akce: Informace 6">
              <a:hlinkClick r:id="" action="ppaction://noaction" highlightClick="1"/>
            </p:cNvPr>
            <p:cNvSpPr/>
            <p:nvPr/>
          </p:nvSpPr>
          <p:spPr>
            <a:xfrm>
              <a:off x="4788024" y="3501008"/>
              <a:ext cx="360040" cy="360040"/>
            </a:xfrm>
            <a:prstGeom prst="actionButtonInformation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Oblast Českého lesa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3728" y="1554163"/>
            <a:ext cx="678894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Povrch</a:t>
            </a:r>
            <a:r>
              <a:rPr lang="cs-CZ" dirty="0" smtClean="0"/>
              <a:t> Západních Čech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Poblíž Karlových Varů - </a:t>
            </a:r>
            <a:r>
              <a:rPr lang="cs-CZ" dirty="0" err="1" smtClean="0">
                <a:solidFill>
                  <a:srgbClr val="C00000"/>
                </a:solidFill>
              </a:rPr>
              <a:t>Doupovské</a:t>
            </a:r>
            <a:r>
              <a:rPr lang="cs-CZ" dirty="0" smtClean="0">
                <a:solidFill>
                  <a:srgbClr val="C00000"/>
                </a:solidFill>
              </a:rPr>
              <a:t> hory -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teplé léčivé prameny</a:t>
            </a:r>
            <a:r>
              <a:rPr lang="cs-CZ" dirty="0" smtClean="0"/>
              <a:t> (sopečného původu)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Chráněná krajinná oblast – SOOS </a:t>
            </a:r>
            <a:r>
              <a:rPr lang="cs-CZ" dirty="0" smtClean="0"/>
              <a:t>nedaleko Františkových lázní</a:t>
            </a: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dirty="0" smtClean="0"/>
          </a:p>
          <a:p>
            <a:r>
              <a:rPr lang="cs-CZ" dirty="0" smtClean="0"/>
              <a:t>Silniční a železniční přechody procházejí přes snížené části =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průsmyky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Okolí </a:t>
            </a:r>
            <a:r>
              <a:rPr lang="cs-CZ" dirty="0" err="1" smtClean="0"/>
              <a:t>kdyně</a:t>
            </a:r>
            <a:r>
              <a:rPr lang="cs-CZ" dirty="0" smtClean="0"/>
              <a:t> – v pozadí český les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3728" y="1554163"/>
            <a:ext cx="678894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Pohled na krajinu v podhůří Českého lesa – Chodsko s vrchem </a:t>
            </a:r>
            <a:r>
              <a:rPr lang="cs-CZ" dirty="0" err="1" smtClean="0"/>
              <a:t>Čerchovem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3728" y="1554163"/>
            <a:ext cx="678894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Vodstvo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6">
                    <a:lumMod val="75000"/>
                  </a:schemeClr>
                </a:solidFill>
              </a:rPr>
              <a:t>Ohře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– </a:t>
            </a:r>
            <a:r>
              <a:rPr lang="cs-CZ" dirty="0" smtClean="0">
                <a:solidFill>
                  <a:schemeClr val="tx1"/>
                </a:solidFill>
              </a:rPr>
              <a:t>odvádí vodu z většiny území, pramení v Německu, vlévá se do </a:t>
            </a:r>
            <a:r>
              <a:rPr lang="cs-CZ" b="1" dirty="0" smtClean="0">
                <a:solidFill>
                  <a:srgbClr val="0070C0"/>
                </a:solidFill>
              </a:rPr>
              <a:t>Labe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	Přítok </a:t>
            </a:r>
            <a:r>
              <a:rPr lang="cs-CZ" dirty="0" smtClean="0">
                <a:solidFill>
                  <a:schemeClr val="tx1"/>
                </a:solidFill>
              </a:rPr>
              <a:t>– </a:t>
            </a:r>
            <a:r>
              <a:rPr lang="cs-CZ" b="1" u="sng" dirty="0" smtClean="0">
                <a:solidFill>
                  <a:schemeClr val="accent6">
                    <a:lumMod val="75000"/>
                  </a:schemeClr>
                </a:solidFill>
              </a:rPr>
              <a:t>Teplá</a:t>
            </a:r>
          </a:p>
          <a:p>
            <a:r>
              <a:rPr lang="cs-CZ" b="1" u="sng" dirty="0" smtClean="0">
                <a:solidFill>
                  <a:schemeClr val="accent6">
                    <a:lumMod val="75000"/>
                  </a:schemeClr>
                </a:solidFill>
              </a:rPr>
              <a:t>Mže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– </a:t>
            </a:r>
            <a:r>
              <a:rPr lang="cs-CZ" dirty="0" smtClean="0">
                <a:solidFill>
                  <a:schemeClr val="tx1"/>
                </a:solidFill>
              </a:rPr>
              <a:t>pramení v Německu, v Plzni se stéká s 	</a:t>
            </a:r>
            <a:r>
              <a:rPr lang="cs-CZ" b="1" u="sng" dirty="0" smtClean="0">
                <a:solidFill>
                  <a:schemeClr val="accent6">
                    <a:lumMod val="75000"/>
                  </a:schemeClr>
                </a:solidFill>
              </a:rPr>
              <a:t>Radbuzou</a:t>
            </a:r>
          </a:p>
          <a:p>
            <a:pPr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		</a:t>
            </a:r>
            <a:r>
              <a:rPr lang="cs-CZ" b="1" u="sng" dirty="0" err="1" smtClean="0">
                <a:solidFill>
                  <a:schemeClr val="accent6">
                    <a:lumMod val="75000"/>
                  </a:schemeClr>
                </a:solidFill>
              </a:rPr>
              <a:t>Úhlavou</a:t>
            </a:r>
            <a:endParaRPr lang="cs-CZ" b="1" u="sng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		</a:t>
            </a:r>
            <a:r>
              <a:rPr lang="cs-CZ" b="1" u="sng" dirty="0" err="1" smtClean="0">
                <a:solidFill>
                  <a:schemeClr val="accent6">
                    <a:lumMod val="75000"/>
                  </a:schemeClr>
                </a:solidFill>
              </a:rPr>
              <a:t>Úslavou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3563888" y="4077072"/>
            <a:ext cx="1368152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419872" y="4725144"/>
            <a:ext cx="15121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V="1">
            <a:off x="3491880" y="4725144"/>
            <a:ext cx="144016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5004048" y="4221088"/>
            <a:ext cx="22322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Berounka</a:t>
            </a:r>
            <a:endParaRPr lang="cs-CZ" sz="3200" b="1" dirty="0"/>
          </a:p>
        </p:txBody>
      </p:sp>
      <p:sp>
        <p:nvSpPr>
          <p:cNvPr id="18" name="Obdélník 17"/>
          <p:cNvSpPr/>
          <p:nvPr/>
        </p:nvSpPr>
        <p:spPr>
          <a:xfrm>
            <a:off x="4427984" y="5229200"/>
            <a:ext cx="3888432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/>
                </a:solidFill>
              </a:rPr>
              <a:t>vlévá se do </a:t>
            </a:r>
            <a:r>
              <a:rPr lang="cs-CZ" sz="3200" b="1" dirty="0" smtClean="0">
                <a:solidFill>
                  <a:srgbClr val="0070C0"/>
                </a:solidFill>
              </a:rPr>
              <a:t>Vltavy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Ohře – pod hradem Loket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Loket – most přes Ohři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Chladnější a vlhčí </a:t>
            </a:r>
            <a:r>
              <a:rPr lang="cs-CZ" dirty="0" smtClean="0"/>
              <a:t>díky pahorkatinám, vrchovinám a hornatinám na tomto území než ve středních Čechách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Klatovsko</a:t>
            </a:r>
            <a:endParaRPr lang="cs-CZ" dirty="0"/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3728" y="1554163"/>
            <a:ext cx="678894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PHDR.CHALUPA, Petr, CSc. </a:t>
            </a:r>
            <a:r>
              <a:rPr lang="cs-CZ" i="1" dirty="0" smtClean="0"/>
              <a:t>Vlastivěda</a:t>
            </a:r>
            <a:r>
              <a:rPr lang="cs-CZ" dirty="0" smtClean="0"/>
              <a:t>: </a:t>
            </a:r>
            <a:r>
              <a:rPr lang="cs-CZ" i="1" dirty="0" smtClean="0"/>
              <a:t>Putování po České republice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2. </a:t>
            </a:r>
            <a:r>
              <a:rPr lang="cs-CZ" dirty="0" err="1" smtClean="0"/>
              <a:t>Všeň</a:t>
            </a:r>
            <a:r>
              <a:rPr lang="cs-CZ" dirty="0" smtClean="0"/>
              <a:t>: Alter, 1998c1996, 62 s. ISBN 80-857-7591-3.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hlinkClick r:id="rId3"/>
              </a:rPr>
              <a:t>http://microsoft.com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Foto - archiv autorky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325</TotalTime>
  <Words>261</Words>
  <Application>Microsoft Office PowerPoint</Application>
  <PresentationFormat>Předvádění na obrazovce (4:3)</PresentationFormat>
  <Paragraphs>47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Snímek 1</vt:lpstr>
      <vt:lpstr>ANOTACE</vt:lpstr>
      <vt:lpstr>Mapa ČR</vt:lpstr>
      <vt:lpstr>Povrch Západních Čech</vt:lpstr>
      <vt:lpstr>Oblast Českého lesa</vt:lpstr>
      <vt:lpstr>Povrch Západních Čech</vt:lpstr>
      <vt:lpstr>Okolí kdyně – v pozadí český les</vt:lpstr>
      <vt:lpstr>Pohled na krajinu v podhůří Českého lesa – Chodsko s vrchem Čerchovem</vt:lpstr>
      <vt:lpstr>Vodstvo</vt:lpstr>
      <vt:lpstr>Ohře – pod hradem Loket</vt:lpstr>
      <vt:lpstr>Loket – most přes Ohři</vt:lpstr>
      <vt:lpstr>Podnebí</vt:lpstr>
      <vt:lpstr>Klatovsko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26</cp:revision>
  <dcterms:created xsi:type="dcterms:W3CDTF">2012-04-16T12:28:34Z</dcterms:created>
  <dcterms:modified xsi:type="dcterms:W3CDTF">2012-06-21T15:55:39Z</dcterms:modified>
</cp:coreProperties>
</file>