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2" r:id="rId5"/>
    <p:sldId id="274" r:id="rId6"/>
    <p:sldId id="276" r:id="rId7"/>
    <p:sldId id="273" r:id="rId8"/>
    <p:sldId id="270" r:id="rId9"/>
    <p:sldId id="271" r:id="rId10"/>
    <p:sldId id="272" r:id="rId11"/>
    <p:sldId id="263" r:id="rId12"/>
    <p:sldId id="267" r:id="rId13"/>
    <p:sldId id="266" r:id="rId14"/>
    <p:sldId id="268" r:id="rId15"/>
    <p:sldId id="269" r:id="rId16"/>
    <p:sldId id="264" r:id="rId17"/>
    <p:sldId id="265" r:id="rId18"/>
    <p:sldId id="275" r:id="rId19"/>
    <p:sldId id="26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VY_32_INOVACE_10_VLASTIVĚDA 5.ROČNÍK_ZÁPADNÍ </a:t>
          </a:r>
          <a:r>
            <a:rPr lang="cs-CZ" dirty="0" smtClean="0"/>
            <a:t>ČECHY – MĚSTA A HOSPODÁŘSTVÍ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ZÁPADNÍ ČECHY – MĚSTA A HOSPODÁŘSTVÍ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E8140BF8-3C43-4C34-9DAF-D238EAAC1F0C}">
      <dgm:prSet/>
      <dgm:spPr/>
      <dgm:t>
        <a:bodyPr/>
        <a:lstStyle/>
        <a:p>
          <a:pPr algn="l" rtl="0"/>
          <a:r>
            <a:rPr lang="cs-CZ" dirty="0" smtClean="0"/>
            <a:t>Vytvořeno: říjen 2011</a:t>
          </a:r>
          <a:endParaRPr lang="cs-CZ" dirty="0"/>
        </a:p>
      </dgm:t>
    </dgm:pt>
    <dgm:pt modelId="{6EF6FC06-E461-4D4A-95A8-6383A27F0C5F}" type="parTrans" cxnId="{D790EF37-C393-43B8-BC11-B27B1FFA98E2}">
      <dgm:prSet/>
      <dgm:spPr/>
      <dgm:t>
        <a:bodyPr/>
        <a:lstStyle/>
        <a:p>
          <a:pPr algn="l"/>
          <a:endParaRPr lang="cs-CZ"/>
        </a:p>
      </dgm:t>
    </dgm:pt>
    <dgm:pt modelId="{C42D89E6-1941-4721-848D-53218F87CEBC}" type="sibTrans" cxnId="{D790EF37-C393-43B8-BC11-B27B1FFA98E2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B9614EDD-C114-46AA-9AD2-A6368C6B7D7B}" type="pres">
      <dgm:prSet presAssocID="{E8140BF8-3C43-4C34-9DAF-D238EAAC1F0C}" presName="vertSpace5" presStyleLbl="node1" presStyleIdx="3" presStyleCnt="6"/>
      <dgm:spPr/>
      <dgm:t>
        <a:bodyPr/>
        <a:lstStyle/>
        <a:p>
          <a:endParaRPr lang="cs-CZ"/>
        </a:p>
      </dgm:t>
    </dgm:pt>
    <dgm:pt modelId="{A73B51ED-F0D2-4697-BBB1-895694C34A89}" type="pres">
      <dgm:prSet presAssocID="{E8140BF8-3C43-4C34-9DAF-D238EAAC1F0C}" presName="circle5" presStyleLbl="node1" presStyleIdx="4" presStyleCnt="6"/>
      <dgm:spPr/>
      <dgm:t>
        <a:bodyPr/>
        <a:lstStyle/>
        <a:p>
          <a:endParaRPr lang="cs-CZ"/>
        </a:p>
      </dgm:t>
    </dgm:pt>
    <dgm:pt modelId="{781EA39A-081F-4335-90B3-11C17D7991E4}" type="pres">
      <dgm:prSet presAssocID="{E8140BF8-3C43-4C34-9DAF-D238EAAC1F0C}" presName="rect5" presStyleLbl="alignAcc1" presStyleIdx="4" presStyleCnt="6"/>
      <dgm:spPr/>
      <dgm:t>
        <a:bodyPr/>
        <a:lstStyle/>
        <a:p>
          <a:endParaRPr lang="cs-CZ"/>
        </a:p>
      </dgm:t>
    </dgm:pt>
    <dgm:pt modelId="{1C9FC635-9D91-495B-B420-AB4AD97816C6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16A4BFC4-354F-447E-A86A-B80EA6CC4C77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4E68A2E6-F3DA-49D9-831B-5196FEC25FA4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F003B1-3543-4DE4-B7E1-51DD9CE29AE3}" type="pres">
      <dgm:prSet presAssocID="{E8140BF8-3C43-4C34-9DAF-D238EAAC1F0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5D60A2-1F8C-42EF-9B4B-17BA669CBB2F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B46169-04F3-4F9F-B002-50987A71A995}" type="presOf" srcId="{757F3AB3-0718-4624-B441-E567A8F0AB56}" destId="{333A1088-737F-45CB-B68E-254E46348037}" srcOrd="0" destOrd="0" presId="urn:microsoft.com/office/officeart/2005/8/layout/target3"/>
    <dgm:cxn modelId="{4D88C79E-39D5-4CB9-9927-FD578F97C3E0}" type="presOf" srcId="{D1B46980-6531-4606-95E6-44980827E919}" destId="{2BE915AB-18AA-4053-B92C-3BFC9ED204BB}" srcOrd="1" destOrd="0" presId="urn:microsoft.com/office/officeart/2005/8/layout/target3"/>
    <dgm:cxn modelId="{DACEB633-9F42-49D7-B405-0AF24AC72569}" type="presOf" srcId="{D8197B8C-B260-4A16-BDF4-0947B075E274}" destId="{25B08C86-7E15-44DC-BE7F-FFB55DD49D12}" srcOrd="0" destOrd="0" presId="urn:microsoft.com/office/officeart/2005/8/layout/target3"/>
    <dgm:cxn modelId="{269468A5-1CAC-4F71-B98D-40FF232CF196}" type="presOf" srcId="{E8140BF8-3C43-4C34-9DAF-D238EAAC1F0C}" destId="{781EA39A-081F-4335-90B3-11C17D7991E4}" srcOrd="0" destOrd="0" presId="urn:microsoft.com/office/officeart/2005/8/layout/target3"/>
    <dgm:cxn modelId="{F552DE65-427B-4EC1-B195-591AAECAD00F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62492EE-794F-4B29-9566-545A3D475E47}" type="presOf" srcId="{E8140BF8-3C43-4C34-9DAF-D238EAAC1F0C}" destId="{09F003B1-3543-4DE4-B7E1-51DD9CE29AE3}" srcOrd="1" destOrd="0" presId="urn:microsoft.com/office/officeart/2005/8/layout/target3"/>
    <dgm:cxn modelId="{4ACB3912-3359-4ECD-8DFD-62C45C4796DA}" type="presOf" srcId="{4C35D32F-0EAB-4CD7-82EE-45574DC2A586}" destId="{145D60A2-1F8C-42EF-9B4B-17BA669CBB2F}" srcOrd="1" destOrd="0" presId="urn:microsoft.com/office/officeart/2005/8/layout/target3"/>
    <dgm:cxn modelId="{27BB86DC-691D-4D13-9688-C7570CFCC9BF}" type="presOf" srcId="{4C35D32F-0EAB-4CD7-82EE-45574DC2A586}" destId="{4E68A2E6-F3DA-49D9-831B-5196FEC25FA4}" srcOrd="0" destOrd="0" presId="urn:microsoft.com/office/officeart/2005/8/layout/target3"/>
    <dgm:cxn modelId="{45C17F70-2692-4A83-87A2-2D1AF944FB04}" type="presOf" srcId="{D1D4F407-5343-4D3F-B5B9-D407B03CAEB4}" destId="{D005CE8C-CC26-4C3E-AC11-E15060ECD759}" srcOrd="0" destOrd="0" presId="urn:microsoft.com/office/officeart/2005/8/layout/target3"/>
    <dgm:cxn modelId="{48C7B215-C9D3-4E96-80C8-9F3F6E762F59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FCE9335-8BFC-4F04-88E6-DF060AC45F85}" type="presOf" srcId="{D1B46980-6531-4606-95E6-44980827E919}" destId="{6140AFEC-043D-4C43-A2F9-D0F5331DF3A3}" srcOrd="0" destOrd="0" presId="urn:microsoft.com/office/officeart/2005/8/layout/target3"/>
    <dgm:cxn modelId="{DB0529CD-36B6-4077-A8C6-1E8AE93CBD6C}" type="presOf" srcId="{B651F6E3-6281-48DB-9319-2AEAFDAE7572}" destId="{619D679B-A015-4ECF-8348-D1034C574F40}" srcOrd="0" destOrd="0" presId="urn:microsoft.com/office/officeart/2005/8/layout/target3"/>
    <dgm:cxn modelId="{D790EF37-C393-43B8-BC11-B27B1FFA98E2}" srcId="{757F3AB3-0718-4624-B441-E567A8F0AB56}" destId="{E8140BF8-3C43-4C34-9DAF-D238EAAC1F0C}" srcOrd="4" destOrd="0" parTransId="{6EF6FC06-E461-4D4A-95A8-6383A27F0C5F}" sibTransId="{C42D89E6-1941-4721-848D-53218F87CEBC}"/>
    <dgm:cxn modelId="{A016BEE1-2BB0-438A-A8FF-0913946F2E4A}" type="presOf" srcId="{D1D4F407-5343-4D3F-B5B9-D407B03CAEB4}" destId="{AED2198E-93D5-4001-81B4-73124B309672}" srcOrd="1" destOrd="0" presId="urn:microsoft.com/office/officeart/2005/8/layout/target3"/>
    <dgm:cxn modelId="{5A506760-6287-4FFF-994A-A558A25BAF3B}" type="presParOf" srcId="{333A1088-737F-45CB-B68E-254E46348037}" destId="{F5ABB229-8D3B-4694-996A-96F23CF14429}" srcOrd="0" destOrd="0" presId="urn:microsoft.com/office/officeart/2005/8/layout/target3"/>
    <dgm:cxn modelId="{541B2C9D-19DE-452B-BE9C-8B80C4A40B43}" type="presParOf" srcId="{333A1088-737F-45CB-B68E-254E46348037}" destId="{F41139FD-01EE-4571-8B17-4FB00FC51163}" srcOrd="1" destOrd="0" presId="urn:microsoft.com/office/officeart/2005/8/layout/target3"/>
    <dgm:cxn modelId="{114D5B18-1ECB-4CDE-9DF3-607359519247}" type="presParOf" srcId="{333A1088-737F-45CB-B68E-254E46348037}" destId="{D005CE8C-CC26-4C3E-AC11-E15060ECD759}" srcOrd="2" destOrd="0" presId="urn:microsoft.com/office/officeart/2005/8/layout/target3"/>
    <dgm:cxn modelId="{8DEB31CA-00CF-4BA2-9F8C-41929133C44A}" type="presParOf" srcId="{333A1088-737F-45CB-B68E-254E46348037}" destId="{2C702D82-9B77-49B7-9568-BB8EB47C3372}" srcOrd="3" destOrd="0" presId="urn:microsoft.com/office/officeart/2005/8/layout/target3"/>
    <dgm:cxn modelId="{E03CAE69-D9EB-4745-82D5-C71A06F2BC0C}" type="presParOf" srcId="{333A1088-737F-45CB-B68E-254E46348037}" destId="{A52A0455-90FF-4808-ABD0-F02540D31D5A}" srcOrd="4" destOrd="0" presId="urn:microsoft.com/office/officeart/2005/8/layout/target3"/>
    <dgm:cxn modelId="{54CD49EF-396A-4394-82E0-455DC475DC9A}" type="presParOf" srcId="{333A1088-737F-45CB-B68E-254E46348037}" destId="{6140AFEC-043D-4C43-A2F9-D0F5331DF3A3}" srcOrd="5" destOrd="0" presId="urn:microsoft.com/office/officeart/2005/8/layout/target3"/>
    <dgm:cxn modelId="{B34C020E-CC73-4270-BDED-28C42C3AEA10}" type="presParOf" srcId="{333A1088-737F-45CB-B68E-254E46348037}" destId="{9358AC05-5D7D-4327-9F80-1AD486AEA664}" srcOrd="6" destOrd="0" presId="urn:microsoft.com/office/officeart/2005/8/layout/target3"/>
    <dgm:cxn modelId="{3D682A51-A37D-44FC-9F2A-358F5B218E96}" type="presParOf" srcId="{333A1088-737F-45CB-B68E-254E46348037}" destId="{313FC574-E1CD-4FB4-B054-0B805CE0447D}" srcOrd="7" destOrd="0" presId="urn:microsoft.com/office/officeart/2005/8/layout/target3"/>
    <dgm:cxn modelId="{18259B8C-EA60-4BCE-BD99-74C10984A1B6}" type="presParOf" srcId="{333A1088-737F-45CB-B68E-254E46348037}" destId="{619D679B-A015-4ECF-8348-D1034C574F40}" srcOrd="8" destOrd="0" presId="urn:microsoft.com/office/officeart/2005/8/layout/target3"/>
    <dgm:cxn modelId="{98F2354E-968D-4E78-8230-455B61D72B85}" type="presParOf" srcId="{333A1088-737F-45CB-B68E-254E46348037}" destId="{322283A8-4A27-4CDA-BAE3-F381106A9174}" srcOrd="9" destOrd="0" presId="urn:microsoft.com/office/officeart/2005/8/layout/target3"/>
    <dgm:cxn modelId="{B73FAF88-1140-468E-B31E-7DA87CFA0815}" type="presParOf" srcId="{333A1088-737F-45CB-B68E-254E46348037}" destId="{FFC9F71D-1B4F-4AD9-A4A6-86ADEFC8AF5C}" srcOrd="10" destOrd="0" presId="urn:microsoft.com/office/officeart/2005/8/layout/target3"/>
    <dgm:cxn modelId="{0EB9882B-41F7-44E8-B4CB-C47F53880B40}" type="presParOf" srcId="{333A1088-737F-45CB-B68E-254E46348037}" destId="{25B08C86-7E15-44DC-BE7F-FFB55DD49D12}" srcOrd="11" destOrd="0" presId="urn:microsoft.com/office/officeart/2005/8/layout/target3"/>
    <dgm:cxn modelId="{D49D0F82-0F0C-4D65-B2E5-90743803596D}" type="presParOf" srcId="{333A1088-737F-45CB-B68E-254E46348037}" destId="{B9614EDD-C114-46AA-9AD2-A6368C6B7D7B}" srcOrd="12" destOrd="0" presId="urn:microsoft.com/office/officeart/2005/8/layout/target3"/>
    <dgm:cxn modelId="{8421E613-BC17-418C-9EBF-F503EE0393C6}" type="presParOf" srcId="{333A1088-737F-45CB-B68E-254E46348037}" destId="{A73B51ED-F0D2-4697-BBB1-895694C34A89}" srcOrd="13" destOrd="0" presId="urn:microsoft.com/office/officeart/2005/8/layout/target3"/>
    <dgm:cxn modelId="{50FB6688-E87C-42EA-B485-158EA4FC14BD}" type="presParOf" srcId="{333A1088-737F-45CB-B68E-254E46348037}" destId="{781EA39A-081F-4335-90B3-11C17D7991E4}" srcOrd="14" destOrd="0" presId="urn:microsoft.com/office/officeart/2005/8/layout/target3"/>
    <dgm:cxn modelId="{A20E1244-25E9-4041-9B1D-7C0088D0F83A}" type="presParOf" srcId="{333A1088-737F-45CB-B68E-254E46348037}" destId="{1C9FC635-9D91-495B-B420-AB4AD97816C6}" srcOrd="15" destOrd="0" presId="urn:microsoft.com/office/officeart/2005/8/layout/target3"/>
    <dgm:cxn modelId="{D492489E-7ED1-45EE-B477-3E1EF0D56DC2}" type="presParOf" srcId="{333A1088-737F-45CB-B68E-254E46348037}" destId="{16A4BFC4-354F-447E-A86A-B80EA6CC4C77}" srcOrd="16" destOrd="0" presId="urn:microsoft.com/office/officeart/2005/8/layout/target3"/>
    <dgm:cxn modelId="{F5D2355D-4C2D-4DFE-AD44-214430482EA4}" type="presParOf" srcId="{333A1088-737F-45CB-B68E-254E46348037}" destId="{4E68A2E6-F3DA-49D9-831B-5196FEC25FA4}" srcOrd="17" destOrd="0" presId="urn:microsoft.com/office/officeart/2005/8/layout/target3"/>
    <dgm:cxn modelId="{394EDEB6-485D-4BF0-9AE3-E2642089DC90}" type="presParOf" srcId="{333A1088-737F-45CB-B68E-254E46348037}" destId="{AED2198E-93D5-4001-81B4-73124B309672}" srcOrd="18" destOrd="0" presId="urn:microsoft.com/office/officeart/2005/8/layout/target3"/>
    <dgm:cxn modelId="{73C2A6EF-AE61-4BA3-8F3E-1CC885303580}" type="presParOf" srcId="{333A1088-737F-45CB-B68E-254E46348037}" destId="{2BE915AB-18AA-4053-B92C-3BFC9ED204BB}" srcOrd="19" destOrd="0" presId="urn:microsoft.com/office/officeart/2005/8/layout/target3"/>
    <dgm:cxn modelId="{D4CE3902-5A86-42DC-99ED-25283E48E62A}" type="presParOf" srcId="{333A1088-737F-45CB-B68E-254E46348037}" destId="{6BB5E863-4638-4E1D-BFDE-399D028AC4ED}" srcOrd="20" destOrd="0" presId="urn:microsoft.com/office/officeart/2005/8/layout/target3"/>
    <dgm:cxn modelId="{7BDAFDD2-46FD-4846-9B8D-891F92FED08A}" type="presParOf" srcId="{333A1088-737F-45CB-B68E-254E46348037}" destId="{5A5FFA88-C948-4069-8E93-59FA12366E83}" srcOrd="21" destOrd="0" presId="urn:microsoft.com/office/officeart/2005/8/layout/target3"/>
    <dgm:cxn modelId="{9F66DDAC-2401-44A6-B77D-BF3F6D7BEBC1}" type="presParOf" srcId="{333A1088-737F-45CB-B68E-254E46348037}" destId="{09F003B1-3543-4DE4-B7E1-51DD9CE29AE3}" srcOrd="22" destOrd="0" presId="urn:microsoft.com/office/officeart/2005/8/layout/target3"/>
    <dgm:cxn modelId="{65B61AEC-B344-4824-9E29-E63DFE64053E}" type="presParOf" srcId="{333A1088-737F-45CB-B68E-254E46348037}" destId="{145D60A2-1F8C-42EF-9B4B-17BA669CBB2F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ZŠ Týnec nad Labem</a:t>
          </a:r>
          <a:endParaRPr lang="cs-CZ" sz="9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AUTOR: Alena Darebná</a:t>
          </a:r>
          <a:endParaRPr lang="cs-CZ" sz="9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smtClean="0"/>
            <a:t>VY_32_INOVACE_10_VLASTIVĚDA 5.ROČNÍK_ZÁPADNÍ </a:t>
          </a:r>
          <a:r>
            <a:rPr lang="cs-CZ" sz="900" kern="1200" dirty="0" smtClean="0"/>
            <a:t>ČECHY – MĚSTA A HOSPODÁŘSTVÍ</a:t>
          </a:r>
          <a:endParaRPr lang="cs-CZ" sz="9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Téma: ZÁPADNÍ ČECHY – MĚSTA A HOSPODÁŘSTVÍ</a:t>
          </a:r>
          <a:endParaRPr lang="cs-CZ" sz="900" kern="1200" dirty="0"/>
        </a:p>
      </dsp:txBody>
      <dsp:txXfrm>
        <a:off x="1273857" y="955392"/>
        <a:ext cx="5350878" cy="318465"/>
      </dsp:txXfrm>
    </dsp:sp>
    <dsp:sp modelId="{A73B51ED-F0D2-4697-BBB1-895694C34A89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EA39A-081F-4335-90B3-11C17D7991E4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Vytvořeno: říjen 2011</a:t>
          </a:r>
          <a:endParaRPr lang="cs-CZ" sz="900" kern="1200" dirty="0"/>
        </a:p>
      </dsp:txBody>
      <dsp:txXfrm>
        <a:off x="1273857" y="1273857"/>
        <a:ext cx="5350878" cy="318465"/>
      </dsp:txXfrm>
    </dsp:sp>
    <dsp:sp modelId="{16A4BFC4-354F-447E-A86A-B80EA6CC4C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68A2E6-F3DA-49D9-831B-5196FEC25FA4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CZ.1.07/1.4.00/21.1921</a:t>
          </a:r>
          <a:endParaRPr lang="cs-CZ" sz="9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4FD9E-E4D9-4BE2-8A71-6379D2A45633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7E56C-E766-4E69-B4C0-F9EE2BA8D3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4F311C2-3294-4A08-BD84-6B2B90B56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9F5D0E5-6AB3-45C0-8349-349665925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západních Čechách – městech </a:t>
            </a:r>
            <a:r>
              <a:rPr lang="cs-CZ" b="1" smtClean="0"/>
              <a:t>a hospodářství.</a:t>
            </a:r>
            <a:endParaRPr lang="cs-CZ" dirty="0" smtClean="0"/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Plzeň -</a:t>
            </a:r>
            <a:r>
              <a:rPr lang="cs-CZ" dirty="0" smtClean="0">
                <a:solidFill>
                  <a:schemeClr val="tx1"/>
                </a:solidFill>
              </a:rPr>
              <a:t> největší město západních Čech,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			potravinářský </a:t>
            </a:r>
            <a:r>
              <a:rPr lang="cs-CZ" dirty="0" smtClean="0">
                <a:solidFill>
                  <a:schemeClr val="tx1"/>
                </a:solidFill>
              </a:rPr>
              <a:t>(pivovar)</a:t>
            </a:r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</a:rPr>
              <a:t>srojírenský</a:t>
            </a:r>
            <a:r>
              <a:rPr lang="cs-CZ" b="1" dirty="0" smtClean="0">
                <a:solidFill>
                  <a:schemeClr val="tx1"/>
                </a:solidFill>
              </a:rPr>
              <a:t> průmysl </a:t>
            </a:r>
            <a:r>
              <a:rPr lang="cs-CZ" dirty="0" smtClean="0">
                <a:solidFill>
                  <a:schemeClr val="tx1"/>
                </a:solidFill>
              </a:rPr>
              <a:t>(Škoda Plzeň – el. lokomotivy, zařízení do elektráren apod.)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	keramický průmysl</a:t>
            </a:r>
            <a:r>
              <a:rPr lang="cs-CZ" dirty="0" smtClean="0">
                <a:solidFill>
                  <a:schemeClr val="tx1"/>
                </a:solidFill>
              </a:rPr>
              <a:t> – v blízkosti Plzně</a:t>
            </a: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Klatovy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–</a:t>
            </a:r>
            <a:r>
              <a:rPr lang="cs-CZ" dirty="0" smtClean="0">
                <a:solidFill>
                  <a:schemeClr val="tx1"/>
                </a:solidFill>
              </a:rPr>
              <a:t> karafiáty</a:t>
            </a:r>
          </a:p>
          <a:p>
            <a:pPr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Alena\AppData\Local\Microsoft\Windows\Temporary Internet Files\Content.IE5\Y8AXGD7B\MP9004017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437112"/>
            <a:ext cx="207023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Klatovy – černá věž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789" r="24693" b="26756"/>
          <a:stretch>
            <a:fillRect/>
          </a:stretch>
        </p:blipFill>
        <p:spPr bwMode="auto">
          <a:xfrm>
            <a:off x="2051720" y="1916832"/>
            <a:ext cx="5886743" cy="4672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Klatovy - náměstí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412776"/>
            <a:ext cx="301730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755576" y="4797152"/>
            <a:ext cx="39604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 podzemí jsou katakomby s mumiemi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Domažlice -</a:t>
            </a:r>
            <a:r>
              <a:rPr lang="cs-CZ" dirty="0" smtClean="0">
                <a:solidFill>
                  <a:schemeClr val="tx1"/>
                </a:solidFill>
              </a:rPr>
              <a:t> středisko Chodska, porcelán</a:t>
            </a: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0392"/>
          <a:stretch>
            <a:fillRect/>
          </a:stretch>
        </p:blipFill>
        <p:spPr bwMode="auto">
          <a:xfrm>
            <a:off x="4355976" y="2636912"/>
            <a:ext cx="3047097" cy="340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Domažlice – náměstí z věže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Koloveč</a:t>
            </a:r>
            <a:r>
              <a:rPr lang="cs-CZ" dirty="0" smtClean="0"/>
              <a:t> – porcelán (Domažlicko)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0392"/>
          <a:stretch>
            <a:fillRect/>
          </a:stretch>
        </p:blipFill>
        <p:spPr bwMode="auto">
          <a:xfrm>
            <a:off x="3923928" y="1556792"/>
            <a:ext cx="4334767" cy="484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Kolovčská</a:t>
            </a:r>
            <a:r>
              <a:rPr lang="cs-CZ" dirty="0" smtClean="0"/>
              <a:t> keramika (</a:t>
            </a:r>
            <a:r>
              <a:rPr lang="cs-CZ" dirty="0" err="1" smtClean="0"/>
              <a:t>chodsko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Cheb –</a:t>
            </a:r>
            <a:r>
              <a:rPr lang="cs-CZ" dirty="0" smtClean="0">
                <a:solidFill>
                  <a:schemeClr val="tx1"/>
                </a:solidFill>
              </a:rPr>
              <a:t> nejzápadnější větší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historické</a:t>
            </a:r>
            <a:r>
              <a:rPr lang="cs-CZ" dirty="0" smtClean="0">
                <a:solidFill>
                  <a:schemeClr val="tx1"/>
                </a:solidFill>
              </a:rPr>
              <a:t> město, </a:t>
            </a:r>
            <a:r>
              <a:rPr lang="cs-CZ" b="1" dirty="0" smtClean="0">
                <a:solidFill>
                  <a:schemeClr val="tx1"/>
                </a:solidFill>
              </a:rPr>
              <a:t>textilní  a strojírenský průmysl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Karlovy Vary –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světoznámé lázně </a:t>
            </a:r>
            <a:r>
              <a:rPr lang="cs-CZ" dirty="0" smtClean="0">
                <a:solidFill>
                  <a:schemeClr val="tx1"/>
                </a:solidFill>
              </a:rPr>
              <a:t>s 12 léčivými prameny ( největší je 70 °C </a:t>
            </a:r>
            <a:r>
              <a:rPr lang="cs-CZ" dirty="0" smtClean="0">
                <a:solidFill>
                  <a:srgbClr val="C00000"/>
                </a:solidFill>
              </a:rPr>
              <a:t>Vřídlo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</a:rPr>
              <a:t>těžba kaolínu </a:t>
            </a:r>
            <a:r>
              <a:rPr lang="cs-CZ" dirty="0" smtClean="0">
                <a:solidFill>
                  <a:schemeClr val="tx1"/>
                </a:solidFill>
              </a:rPr>
              <a:t>-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porcelán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Mariánské Lázně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Františkovy Lázně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Jáchymov – </a:t>
            </a:r>
            <a:r>
              <a:rPr lang="cs-CZ" dirty="0" smtClean="0">
                <a:solidFill>
                  <a:schemeClr val="tx1"/>
                </a:solidFill>
              </a:rPr>
              <a:t>lázně a bývalé hornické město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(jáchymovský smolinec a stříbro - tolary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10" descr="C:\Users\Alena\AppData\Local\Microsoft\Windows\Temporary Internet Files\Content.IE5\S21HBTHG\MP900401899[1].jpg"/>
          <p:cNvPicPr>
            <a:picLocks noChangeAspect="1" noChangeArrowheads="1"/>
          </p:cNvPicPr>
          <p:nvPr/>
        </p:nvPicPr>
        <p:blipFill>
          <a:blip r:embed="rId2" cstate="print"/>
          <a:srcRect t="8472" b="13086"/>
          <a:stretch>
            <a:fillRect/>
          </a:stretch>
        </p:blipFill>
        <p:spPr bwMode="auto">
          <a:xfrm>
            <a:off x="5436096" y="3429000"/>
            <a:ext cx="2317264" cy="14541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Cheb – historické centrum (Špalíček)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40768"/>
            <a:ext cx="6927767" cy="51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Františkovy Lázně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Karlovy Vary - hotel </a:t>
            </a:r>
            <a:r>
              <a:rPr lang="cs-CZ" dirty="0" err="1" smtClean="0"/>
              <a:t>Imperial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Karlovy vary – mlýnská kolonáda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Plzeňsko: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Strojírenský, potravinářský, keramický průmysl</a:t>
            </a:r>
          </a:p>
          <a:p>
            <a:r>
              <a:rPr lang="cs-CZ" dirty="0" smtClean="0"/>
              <a:t>Oblast Sokolova -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těžba hnědého uhlí – tepelné elektrárny</a:t>
            </a:r>
          </a:p>
          <a:p>
            <a:r>
              <a:rPr lang="cs-CZ" dirty="0" smtClean="0"/>
              <a:t>Karlovarsko -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kaolin – výroba porcelánu, sklárny (</a:t>
            </a:r>
            <a:r>
              <a:rPr lang="cs-CZ" dirty="0" err="1" smtClean="0">
                <a:solidFill>
                  <a:srgbClr val="C00000"/>
                </a:solidFill>
              </a:rPr>
              <a:t>Moser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r>
              <a:rPr lang="cs-CZ" dirty="0" smtClean="0"/>
              <a:t> – světoznámé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3400" y="5410200"/>
            <a:ext cx="8610600" cy="882650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67544" y="404665"/>
            <a:ext cx="7632848" cy="485313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Podhůří Krušných hor a Českého lesa -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textilní průmysl</a:t>
            </a:r>
          </a:p>
          <a:p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dirty="0" smtClean="0"/>
              <a:t>Horské louky –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pastevectví</a:t>
            </a:r>
          </a:p>
          <a:p>
            <a:r>
              <a:rPr lang="cs-CZ" dirty="0" smtClean="0"/>
              <a:t>Zalesněná území -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dřevo</a:t>
            </a:r>
            <a:endParaRPr lang="cs-CZ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980728"/>
            <a:ext cx="4289425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C:\Users\Alena\AppData\Local\Microsoft\Windows\Temporary Internet Files\Content.IE5\XFZ2XDBR\MP9002892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797152"/>
            <a:ext cx="2260848" cy="1514768"/>
          </a:xfrm>
          <a:prstGeom prst="rect">
            <a:avLst/>
          </a:prstGeom>
          <a:noFill/>
        </p:spPr>
      </p:pic>
      <p:pic>
        <p:nvPicPr>
          <p:cNvPr id="2052" name="Picture 4" descr="C:\Users\Alena\AppData\Local\Microsoft\Windows\Temporary Internet Files\Content.IE5\S21HBTHG\MP900262828[1].jpg"/>
          <p:cNvPicPr>
            <a:picLocks noChangeAspect="1" noChangeArrowheads="1"/>
          </p:cNvPicPr>
          <p:nvPr/>
        </p:nvPicPr>
        <p:blipFill>
          <a:blip r:embed="rId4" cstate="print"/>
          <a:srcRect t="5906"/>
          <a:stretch>
            <a:fillRect/>
          </a:stretch>
        </p:blipFill>
        <p:spPr bwMode="auto">
          <a:xfrm>
            <a:off x="467544" y="1556792"/>
            <a:ext cx="3657600" cy="2294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Textilní průmysl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PHDR.CHALUPA, Petr, CSc. </a:t>
            </a:r>
            <a:r>
              <a:rPr lang="cs-CZ" i="1" dirty="0" smtClean="0"/>
              <a:t>Vlastivěda</a:t>
            </a:r>
            <a:r>
              <a:rPr lang="cs-CZ" dirty="0" smtClean="0"/>
              <a:t>: </a:t>
            </a:r>
            <a:r>
              <a:rPr lang="cs-CZ" i="1" dirty="0" smtClean="0"/>
              <a:t>Putování po České republice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 </a:t>
            </a:r>
            <a:r>
              <a:rPr lang="cs-CZ" dirty="0" err="1" smtClean="0"/>
              <a:t>Všeň</a:t>
            </a:r>
            <a:r>
              <a:rPr lang="cs-CZ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hlinkClick r:id="rId3"/>
              </a:rPr>
              <a:t>http://microsoft.com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Foto - archiv autorky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272</TotalTime>
  <Words>259</Words>
  <Application>Microsoft Office PowerPoint</Application>
  <PresentationFormat>Předvádění na obrazovce (4:3)</PresentationFormat>
  <Paragraphs>58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Cesta</vt:lpstr>
      <vt:lpstr>Snímek 1</vt:lpstr>
      <vt:lpstr>ANOTACE</vt:lpstr>
      <vt:lpstr>Mapa ČR</vt:lpstr>
      <vt:lpstr>Města</vt:lpstr>
      <vt:lpstr>Klatovy – černá věž</vt:lpstr>
      <vt:lpstr>Klatovy - náměstí</vt:lpstr>
      <vt:lpstr>Města</vt:lpstr>
      <vt:lpstr>Domažlice – náměstí z věže</vt:lpstr>
      <vt:lpstr>Koloveč – porcelán (Domažlicko)</vt:lpstr>
      <vt:lpstr>Kolovčská keramika (chodsko)</vt:lpstr>
      <vt:lpstr>Města</vt:lpstr>
      <vt:lpstr>Cheb – historické centrum (Špalíček)</vt:lpstr>
      <vt:lpstr>Františkovy Lázně</vt:lpstr>
      <vt:lpstr>Karlovy Vary - hotel Imperial</vt:lpstr>
      <vt:lpstr>Karlovy vary – mlýnská kolonáda</vt:lpstr>
      <vt:lpstr>Hospodářství</vt:lpstr>
      <vt:lpstr>Hospodářství</vt:lpstr>
      <vt:lpstr>Textilní průmysl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31</cp:revision>
  <dcterms:created xsi:type="dcterms:W3CDTF">2012-04-16T12:37:03Z</dcterms:created>
  <dcterms:modified xsi:type="dcterms:W3CDTF">2012-06-21T16:26:08Z</dcterms:modified>
</cp:coreProperties>
</file>