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3"/>
  </p:notesMasterIdLst>
  <p:sldIdLst>
    <p:sldId id="282" r:id="rId2"/>
    <p:sldId id="259" r:id="rId3"/>
    <p:sldId id="257" r:id="rId4"/>
    <p:sldId id="260" r:id="rId5"/>
    <p:sldId id="261" r:id="rId6"/>
    <p:sldId id="262" r:id="rId7"/>
    <p:sldId id="263" r:id="rId8"/>
    <p:sldId id="264" r:id="rId9"/>
    <p:sldId id="265" r:id="rId10"/>
    <p:sldId id="266" r:id="rId11"/>
    <p:sldId id="267" r:id="rId12"/>
    <p:sldId id="268" r:id="rId13"/>
    <p:sldId id="269" r:id="rId14"/>
    <p:sldId id="270" r:id="rId15"/>
    <p:sldId id="276" r:id="rId16"/>
    <p:sldId id="277" r:id="rId17"/>
    <p:sldId id="278" r:id="rId18"/>
    <p:sldId id="279" r:id="rId19"/>
    <p:sldId id="280" r:id="rId20"/>
    <p:sldId id="258" r:id="rId21"/>
    <p:sldId id="281" r:id="rId2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9900"/>
    <a:srgbClr val="FFFF66"/>
    <a:srgbClr val="66FF66"/>
    <a:srgbClr val="00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E8B1032C-EA38-4F05-BA0D-38AFFFC7BED3}" styleName="Světlý styl 3 – zvýraznění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41" autoAdjust="0"/>
    <p:restoredTop sz="94660"/>
  </p:normalViewPr>
  <p:slideViewPr>
    <p:cSldViewPr>
      <p:cViewPr varScale="1">
        <p:scale>
          <a:sx n="69" d="100"/>
          <a:sy n="69" d="100"/>
        </p:scale>
        <p:origin x="-1320" y="-9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D70B00-915A-4BFE-8B41-AE31230CE498}" type="datetimeFigureOut">
              <a:rPr lang="cs-CZ" smtClean="0"/>
              <a:t>7.5.2012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626B934-8B60-4FCB-A8F3-A61FB71E97C8}" type="slidenum">
              <a:rPr lang="cs-CZ" smtClean="0"/>
              <a:t>‹#›</a:t>
            </a:fld>
            <a:endParaRPr lang="cs-CZ"/>
          </a:p>
        </p:txBody>
      </p:sp>
    </p:spTree>
    <p:extLst>
      <p:ext uri="{BB962C8B-B14F-4D97-AF65-F5344CB8AC3E}">
        <p14:creationId xmlns:p14="http://schemas.microsoft.com/office/powerpoint/2010/main" val="2085726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E626B934-8B60-4FCB-A8F3-A61FB71E97C8}" type="slidenum">
              <a:rPr lang="cs-CZ" smtClean="0"/>
              <a:t>2</a:t>
            </a:fld>
            <a:endParaRPr lang="cs-CZ"/>
          </a:p>
        </p:txBody>
      </p:sp>
    </p:spTree>
    <p:extLst>
      <p:ext uri="{BB962C8B-B14F-4D97-AF65-F5344CB8AC3E}">
        <p14:creationId xmlns:p14="http://schemas.microsoft.com/office/powerpoint/2010/main" val="42197959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827DDEFA-90CE-4B53-9BFF-D64A7592CBBB}" type="datetimeFigureOut">
              <a:rPr lang="cs-CZ" smtClean="0"/>
              <a:t>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3180120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27DDEFA-90CE-4B53-9BFF-D64A7592CBBB}" type="datetimeFigureOut">
              <a:rPr lang="cs-CZ" smtClean="0"/>
              <a:t>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2131421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827DDEFA-90CE-4B53-9BFF-D64A7592CBBB}" type="datetimeFigureOut">
              <a:rPr lang="cs-CZ" smtClean="0"/>
              <a:t>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569016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827DDEFA-90CE-4B53-9BFF-D64A7592CBBB}" type="datetimeFigureOut">
              <a:rPr lang="cs-CZ" smtClean="0"/>
              <a:t>7.5.2012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599315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827DDEFA-90CE-4B53-9BFF-D64A7592CBBB}" type="datetimeFigureOut">
              <a:rPr lang="cs-CZ" smtClean="0"/>
              <a:t>7.5.2012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2822154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827DDEFA-90CE-4B53-9BFF-D64A7592CBBB}" type="datetimeFigureOut">
              <a:rPr lang="cs-CZ" smtClean="0"/>
              <a:t>7.5.2012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1454033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27DDEFA-90CE-4B53-9BFF-D64A7592CBBB}" type="datetimeFigureOut">
              <a:rPr lang="cs-CZ" smtClean="0"/>
              <a:t>7.5.2012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271004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27DDEFA-90CE-4B53-9BFF-D64A7592CBBB}" type="datetimeFigureOut">
              <a:rPr lang="cs-CZ" smtClean="0"/>
              <a:t>7.5.2012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2847641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27DDEFA-90CE-4B53-9BFF-D64A7592CBBB}" type="datetimeFigureOut">
              <a:rPr lang="cs-CZ" smtClean="0"/>
              <a:t>7.5.2012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1533600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27DDEFA-90CE-4B53-9BFF-D64A7592CBBB}" type="datetimeFigureOut">
              <a:rPr lang="cs-CZ" smtClean="0"/>
              <a:t>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3536731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27DDEFA-90CE-4B53-9BFF-D64A7592CBBB}" type="datetimeFigureOut">
              <a:rPr lang="cs-CZ" smtClean="0"/>
              <a:t>7.5.2012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9A2CB1-1D57-4FA0-BCEE-F5F8C8264A4C}" type="slidenum">
              <a:rPr lang="cs-CZ" smtClean="0"/>
              <a:t>‹#›</a:t>
            </a:fld>
            <a:endParaRPr lang="cs-CZ"/>
          </a:p>
        </p:txBody>
      </p:sp>
    </p:spTree>
    <p:extLst>
      <p:ext uri="{BB962C8B-B14F-4D97-AF65-F5344CB8AC3E}">
        <p14:creationId xmlns:p14="http://schemas.microsoft.com/office/powerpoint/2010/main" val="4269794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66"/>
        </a:soli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7DDEFA-90CE-4B53-9BFF-D64A7592CBBB}" type="datetimeFigureOut">
              <a:rPr lang="cs-CZ" smtClean="0"/>
              <a:t>7.5.2012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9A2CB1-1D57-4FA0-BCEE-F5F8C8264A4C}" type="slidenum">
              <a:rPr lang="cs-CZ" smtClean="0"/>
              <a:t>‹#›</a:t>
            </a:fld>
            <a:endParaRPr lang="cs-CZ"/>
          </a:p>
        </p:txBody>
      </p:sp>
    </p:spTree>
    <p:extLst>
      <p:ext uri="{BB962C8B-B14F-4D97-AF65-F5344CB8AC3E}">
        <p14:creationId xmlns:p14="http://schemas.microsoft.com/office/powerpoint/2010/main" val="11485369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hyperlink" Target="//upload.wikimedia.org/wikipedia/commons/6/6a/Asia_map.jpg"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8" Type="http://schemas.openxmlformats.org/officeDocument/2006/relationships/slide" Target="slide9.xml"/><Relationship Id="rId13" Type="http://schemas.openxmlformats.org/officeDocument/2006/relationships/slide" Target="slide14.xml"/><Relationship Id="rId3" Type="http://schemas.openxmlformats.org/officeDocument/2006/relationships/slide" Target="slide5.xml"/><Relationship Id="rId7" Type="http://schemas.openxmlformats.org/officeDocument/2006/relationships/slide" Target="slide8.xml"/><Relationship Id="rId12" Type="http://schemas.openxmlformats.org/officeDocument/2006/relationships/slide" Target="slide15.xml"/><Relationship Id="rId17" Type="http://schemas.openxmlformats.org/officeDocument/2006/relationships/slide" Target="slide19.xml"/><Relationship Id="rId2" Type="http://schemas.openxmlformats.org/officeDocument/2006/relationships/slide" Target="slide4.xml"/><Relationship Id="rId16" Type="http://schemas.openxmlformats.org/officeDocument/2006/relationships/slide" Target="slide18.xml"/><Relationship Id="rId1" Type="http://schemas.openxmlformats.org/officeDocument/2006/relationships/slideLayout" Target="../slideLayouts/slideLayout7.xml"/><Relationship Id="rId6" Type="http://schemas.openxmlformats.org/officeDocument/2006/relationships/slide" Target="slide7.xml"/><Relationship Id="rId11" Type="http://schemas.openxmlformats.org/officeDocument/2006/relationships/slide" Target="slide12.xml"/><Relationship Id="rId5" Type="http://schemas.openxmlformats.org/officeDocument/2006/relationships/slide" Target="slide11.xml"/><Relationship Id="rId15" Type="http://schemas.openxmlformats.org/officeDocument/2006/relationships/slide" Target="slide17.xml"/><Relationship Id="rId10" Type="http://schemas.openxmlformats.org/officeDocument/2006/relationships/slide" Target="slide13.xml"/><Relationship Id="rId4" Type="http://schemas.openxmlformats.org/officeDocument/2006/relationships/slide" Target="slide6.xml"/><Relationship Id="rId9" Type="http://schemas.openxmlformats.org/officeDocument/2006/relationships/slide" Target="slide10.xml"/><Relationship Id="rId14" Type="http://schemas.openxmlformats.org/officeDocument/2006/relationships/slide" Target="slide16.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upload.wikimedia.org/wikipedia/commons/e/e9/Great_wall_of_china-mutianyu_4.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upload.wikimedia.org/wikipedia/commons/c/cb/Taj_Mahal_.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upload.wikimedia.org/wikipedia/commons/8/8b/Angkor_Wat_W-Seite.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upload.wikimedia.org/wikipedia/commons/6/6e/Dome_A_d'_Hiroshima.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upload.wikimedia.org/wikipedia/commons/0/01/Kamakura-buddha-7.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upload.wikimedia.org/wikipedia/commons/0/0b/ForbiddenCityInside.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10.xml.rels><?xml version="1.0" encoding="UTF-8" standalone="yes"?>
<Relationships xmlns="http://schemas.openxmlformats.org/package/2006/relationships"><Relationship Id="rId3" Type="http://schemas.openxmlformats.org/officeDocument/2006/relationships/hyperlink" Target="//upload.wikimedia.org/wikipedia/commons/3/3f/Terracotta_Army_Pit_1_-_6.jpg" TargetMode="External"/><Relationship Id="rId2" Type="http://schemas.openxmlformats.org/officeDocument/2006/relationships/slide" Target="slide3.xml"/><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hyperlink" Target="//upload.wikimedia.org/wikipedia/commons/7/7a/Xian_museum.jpg" TargetMode="Externa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upload.wikimedia.org/wikipedia/commons/7/79/Jantar_Mantar_Jaipur_2011.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upload.wikimedia.org/wikipedia/commons/6/6b/Castle_Himeji_sakura01_adjusted.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upload.wikimedia.org/wikipedia/commons/d/d9/Merv-eshaby.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upload.wikimedia.org/wikipedia/commons/3/3a/Komodo_dragon_at_Komodo_National_Park.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upload.wikimedia.org/wikipedia/commons/8/83/Treasury_Petra.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upload.wikimedia.org/wikipedia/commons/1/1e/Temple_of_Bel,_Palmyra_02.jpg" TargetMode="External"/><Relationship Id="rId1" Type="http://schemas.openxmlformats.org/officeDocument/2006/relationships/slideLayout" Target="../slideLayouts/slideLayout7.xml"/><Relationship Id="rId6" Type="http://schemas.openxmlformats.org/officeDocument/2006/relationships/slide" Target="slide3.xml"/><Relationship Id="rId5" Type="http://schemas.openxmlformats.org/officeDocument/2006/relationships/image" Target="../media/image17.jpeg"/><Relationship Id="rId4" Type="http://schemas.openxmlformats.org/officeDocument/2006/relationships/hyperlink" Target="//upload.wikimedia.org/wikipedia/commons/3/33/Palmyra_theater02(js).jpg"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upload.wikimedia.org/wikipedia/commons/d/d3/Kartago.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upload.wikimedia.org/wikipedia/commons/4/45/Mescidi_nebevi.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upload.wikimedia.org/wikipedia/commons/a/a7/Hajj_2008_-_Flickr_-_Al_Jazeera_English_(3).jpg" TargetMode="External"/><Relationship Id="rId1" Type="http://schemas.openxmlformats.org/officeDocument/2006/relationships/slideLayout" Target="../slideLayouts/slideLayout7.xml"/><Relationship Id="rId4" Type="http://schemas.openxmlformats.org/officeDocument/2006/relationships/slide" Target="slide3.xml"/></Relationships>
</file>

<file path=ppt/slides/_rels/slide20.xml.rels><?xml version="1.0" encoding="UTF-8" standalone="yes"?>
<Relationships xmlns="http://schemas.openxmlformats.org/package/2006/relationships"><Relationship Id="rId2" Type="http://schemas.openxmlformats.org/officeDocument/2006/relationships/hyperlink" Target="file:///\\en.wikipedia.org\wiki\en:Creative_Commons"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Zástupný symbol pro obsah 6"/>
          <p:cNvGraphicFramePr>
            <a:graphicFrameLocks noGrp="1"/>
          </p:cNvGraphicFramePr>
          <p:nvPr>
            <p:ph sz="half" idx="2"/>
            <p:extLst>
              <p:ext uri="{D42A27DB-BD31-4B8C-83A1-F6EECF244321}">
                <p14:modId xmlns:p14="http://schemas.microsoft.com/office/powerpoint/2010/main" val="3209273925"/>
              </p:ext>
            </p:extLst>
          </p:nvPr>
        </p:nvGraphicFramePr>
        <p:xfrm>
          <a:off x="214313" y="285751"/>
          <a:ext cx="8643938" cy="5260697"/>
        </p:xfrm>
        <a:graphic>
          <a:graphicData uri="http://schemas.openxmlformats.org/drawingml/2006/table">
            <a:tbl>
              <a:tblPr firstRow="1" bandRow="1">
                <a:tableStyleId>{E8B1032C-EA38-4F05-BA0D-38AFFFC7BED3}</a:tableStyleId>
              </a:tblPr>
              <a:tblGrid>
                <a:gridCol w="4321969"/>
                <a:gridCol w="4321969"/>
              </a:tblGrid>
              <a:tr h="191376">
                <a:tc>
                  <a:txBody>
                    <a:bodyPr/>
                    <a:lstStyle/>
                    <a:p>
                      <a:pPr>
                        <a:lnSpc>
                          <a:spcPct val="115000"/>
                        </a:lnSpc>
                        <a:spcAft>
                          <a:spcPts val="0"/>
                        </a:spcAft>
                      </a:pPr>
                      <a:r>
                        <a:rPr lang="cs-CZ" sz="1400" b="0" dirty="0"/>
                        <a:t>Název školy:</a:t>
                      </a:r>
                      <a:endParaRPr lang="cs-CZ" sz="1400" b="0" dirty="0">
                        <a:solidFill>
                          <a:schemeClr val="tx1"/>
                        </a:solidFill>
                        <a:latin typeface="Calibri"/>
                        <a:ea typeface="Times New Roman"/>
                        <a:cs typeface="Times New Roman"/>
                      </a:endParaRPr>
                    </a:p>
                  </a:txBody>
                  <a:tcPr marL="68580" marR="68580" marT="0" marB="0"/>
                </a:tc>
                <a:tc>
                  <a:txBody>
                    <a:bodyPr/>
                    <a:lstStyle/>
                    <a:p>
                      <a:pPr>
                        <a:lnSpc>
                          <a:spcPct val="115000"/>
                        </a:lnSpc>
                        <a:spcAft>
                          <a:spcPts val="0"/>
                        </a:spcAft>
                      </a:pPr>
                      <a:r>
                        <a:rPr lang="cs-CZ" sz="1400" b="0" dirty="0"/>
                        <a:t>ZŠ a MŠ Verneřice</a:t>
                      </a:r>
                      <a:endParaRPr lang="cs-CZ" sz="1400" b="0" dirty="0">
                        <a:solidFill>
                          <a:schemeClr val="tx1"/>
                        </a:solidFill>
                        <a:latin typeface="Calibri"/>
                        <a:ea typeface="Times New Roman"/>
                        <a:cs typeface="Times New Roman"/>
                      </a:endParaRPr>
                    </a:p>
                  </a:txBody>
                  <a:tcPr marL="68580" marR="68580" marT="0" marB="0"/>
                </a:tc>
              </a:tr>
              <a:tr h="191376">
                <a:tc>
                  <a:txBody>
                    <a:bodyPr/>
                    <a:lstStyle/>
                    <a:p>
                      <a:pPr>
                        <a:lnSpc>
                          <a:spcPct val="115000"/>
                        </a:lnSpc>
                        <a:spcAft>
                          <a:spcPts val="0"/>
                        </a:spcAft>
                      </a:pPr>
                      <a:r>
                        <a:rPr lang="cs-CZ" sz="1400" dirty="0"/>
                        <a:t>Autor výukového materiálu: </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smtClean="0"/>
                        <a:t>Štěpánka Hrachovcová</a:t>
                      </a:r>
                      <a:endParaRPr lang="cs-CZ" sz="1400" dirty="0">
                        <a:latin typeface="Calibri"/>
                        <a:ea typeface="Times New Roman"/>
                        <a:cs typeface="Times New Roman"/>
                      </a:endParaRPr>
                    </a:p>
                  </a:txBody>
                  <a:tcPr marL="68580" marR="68580" marT="0" marB="0"/>
                </a:tc>
              </a:tr>
              <a:tr h="191376">
                <a:tc>
                  <a:txBody>
                    <a:bodyPr/>
                    <a:lstStyle/>
                    <a:p>
                      <a:pPr>
                        <a:lnSpc>
                          <a:spcPct val="115000"/>
                        </a:lnSpc>
                        <a:spcAft>
                          <a:spcPts val="0"/>
                        </a:spcAft>
                      </a:pPr>
                      <a:r>
                        <a:rPr lang="cs-CZ" sz="1400" dirty="0"/>
                        <a:t>Číslo projektu:</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dirty="0"/>
                        <a:t>CZ.1.07/1.4.00/21.1526</a:t>
                      </a:r>
                      <a:endParaRPr lang="cs-CZ" sz="1400" dirty="0">
                        <a:latin typeface="Calibri"/>
                        <a:ea typeface="Times New Roman"/>
                        <a:cs typeface="Times New Roman"/>
                      </a:endParaRPr>
                    </a:p>
                  </a:txBody>
                  <a:tcPr marL="68580" marR="68580" marT="0" marB="0"/>
                </a:tc>
              </a:tr>
              <a:tr h="191376">
                <a:tc>
                  <a:txBody>
                    <a:bodyPr/>
                    <a:lstStyle/>
                    <a:p>
                      <a:pPr>
                        <a:lnSpc>
                          <a:spcPct val="115000"/>
                        </a:lnSpc>
                        <a:spcAft>
                          <a:spcPts val="0"/>
                        </a:spcAft>
                      </a:pPr>
                      <a:r>
                        <a:rPr lang="cs-CZ" sz="1400" dirty="0"/>
                        <a:t>Název:</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smtClean="0"/>
                        <a:t>VY_32_INOVACE_I.Z17</a:t>
                      </a:r>
                      <a:endParaRPr lang="cs-CZ" sz="1400" dirty="0">
                        <a:latin typeface="Calibri"/>
                        <a:ea typeface="Times New Roman"/>
                        <a:cs typeface="Times New Roman"/>
                      </a:endParaRPr>
                    </a:p>
                  </a:txBody>
                  <a:tcPr marL="68580" marR="68580" marT="0" marB="0"/>
                </a:tc>
              </a:tr>
              <a:tr h="191376">
                <a:tc>
                  <a:txBody>
                    <a:bodyPr/>
                    <a:lstStyle/>
                    <a:p>
                      <a:pPr>
                        <a:lnSpc>
                          <a:spcPct val="115000"/>
                        </a:lnSpc>
                        <a:spcAft>
                          <a:spcPts val="0"/>
                        </a:spcAft>
                      </a:pPr>
                      <a:r>
                        <a:rPr lang="cs-CZ" sz="1400" dirty="0"/>
                        <a:t>Vytvořeno:</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smtClean="0"/>
                        <a:t>30. 4. </a:t>
                      </a:r>
                      <a:r>
                        <a:rPr lang="cs-CZ" sz="1400" dirty="0"/>
                        <a:t>2012</a:t>
                      </a:r>
                      <a:endParaRPr lang="cs-CZ" sz="1400" dirty="0">
                        <a:latin typeface="Calibri"/>
                        <a:ea typeface="Times New Roman"/>
                        <a:cs typeface="Times New Roman"/>
                      </a:endParaRPr>
                    </a:p>
                  </a:txBody>
                  <a:tcPr marL="68580" marR="68580" marT="0" marB="0"/>
                </a:tc>
              </a:tr>
              <a:tr h="191376">
                <a:tc>
                  <a:txBody>
                    <a:bodyPr/>
                    <a:lstStyle/>
                    <a:p>
                      <a:pPr>
                        <a:lnSpc>
                          <a:spcPct val="115000"/>
                        </a:lnSpc>
                        <a:spcAft>
                          <a:spcPts val="0"/>
                        </a:spcAft>
                      </a:pPr>
                      <a:r>
                        <a:rPr lang="cs-CZ" sz="1400" dirty="0"/>
                        <a:t>Vzdělávací oblast: </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smtClean="0"/>
                        <a:t>Člověk a příroda</a:t>
                      </a:r>
                      <a:endParaRPr lang="cs-CZ" sz="1400" dirty="0">
                        <a:latin typeface="Calibri"/>
                        <a:ea typeface="Times New Roman"/>
                        <a:cs typeface="Times New Roman"/>
                      </a:endParaRPr>
                    </a:p>
                  </a:txBody>
                  <a:tcPr marL="68580" marR="68580" marT="0" marB="0"/>
                </a:tc>
              </a:tr>
              <a:tr h="191376">
                <a:tc>
                  <a:txBody>
                    <a:bodyPr/>
                    <a:lstStyle/>
                    <a:p>
                      <a:pPr>
                        <a:lnSpc>
                          <a:spcPct val="115000"/>
                        </a:lnSpc>
                        <a:spcAft>
                          <a:spcPts val="0"/>
                        </a:spcAft>
                      </a:pPr>
                      <a:r>
                        <a:rPr lang="cs-CZ" sz="1400" dirty="0"/>
                        <a:t>Vzdělávací obor: </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smtClean="0"/>
                        <a:t>Zeměpis</a:t>
                      </a:r>
                      <a:endParaRPr lang="cs-CZ" sz="1400" dirty="0">
                        <a:latin typeface="Calibri"/>
                        <a:ea typeface="Times New Roman"/>
                        <a:cs typeface="Times New Roman"/>
                      </a:endParaRPr>
                    </a:p>
                  </a:txBody>
                  <a:tcPr marL="68580" marR="68580" marT="0" marB="0"/>
                </a:tc>
              </a:tr>
              <a:tr h="191376">
                <a:tc>
                  <a:txBody>
                    <a:bodyPr/>
                    <a:lstStyle/>
                    <a:p>
                      <a:pPr>
                        <a:lnSpc>
                          <a:spcPct val="115000"/>
                        </a:lnSpc>
                        <a:spcAft>
                          <a:spcPts val="0"/>
                        </a:spcAft>
                      </a:pPr>
                      <a:r>
                        <a:rPr lang="cs-CZ" sz="1400" dirty="0"/>
                        <a:t>Tematický okruh: </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smtClean="0"/>
                        <a:t>Asie</a:t>
                      </a:r>
                      <a:endParaRPr lang="cs-CZ" sz="1400" dirty="0">
                        <a:latin typeface="Calibri"/>
                        <a:ea typeface="Times New Roman"/>
                        <a:cs typeface="Times New Roman"/>
                      </a:endParaRPr>
                    </a:p>
                  </a:txBody>
                  <a:tcPr marL="68580" marR="68580" marT="0" marB="0"/>
                </a:tc>
              </a:tr>
              <a:tr h="191376">
                <a:tc>
                  <a:txBody>
                    <a:bodyPr/>
                    <a:lstStyle/>
                    <a:p>
                      <a:pPr>
                        <a:lnSpc>
                          <a:spcPct val="115000"/>
                        </a:lnSpc>
                        <a:spcAft>
                          <a:spcPts val="0"/>
                        </a:spcAft>
                      </a:pPr>
                      <a:r>
                        <a:rPr lang="cs-CZ" sz="1400" dirty="0"/>
                        <a:t>Určeno pro:</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smtClean="0"/>
                        <a:t>7. </a:t>
                      </a:r>
                      <a:r>
                        <a:rPr lang="cs-CZ" sz="1400" dirty="0"/>
                        <a:t>ročník</a:t>
                      </a:r>
                      <a:endParaRPr lang="cs-CZ" sz="1400" dirty="0">
                        <a:latin typeface="Calibri"/>
                        <a:ea typeface="Times New Roman"/>
                        <a:cs typeface="Times New Roman"/>
                      </a:endParaRPr>
                    </a:p>
                  </a:txBody>
                  <a:tcPr marL="68580" marR="68580" marT="0" marB="0"/>
                </a:tc>
              </a:tr>
              <a:tr h="1507034">
                <a:tc>
                  <a:txBody>
                    <a:bodyPr/>
                    <a:lstStyle/>
                    <a:p>
                      <a:pPr>
                        <a:lnSpc>
                          <a:spcPct val="115000"/>
                        </a:lnSpc>
                        <a:spcAft>
                          <a:spcPts val="0"/>
                        </a:spcAft>
                      </a:pPr>
                      <a:r>
                        <a:rPr lang="cs-CZ" sz="1400" dirty="0"/>
                        <a:t>Anotace:</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b="1" smtClean="0"/>
                        <a:t>Asijské památky.</a:t>
                      </a:r>
                    </a:p>
                    <a:p>
                      <a:pPr>
                        <a:lnSpc>
                          <a:spcPct val="115000"/>
                        </a:lnSpc>
                        <a:spcAft>
                          <a:spcPts val="0"/>
                        </a:spcAft>
                      </a:pPr>
                      <a:r>
                        <a:rPr lang="cs-CZ" sz="1400" smtClean="0"/>
                        <a:t>Výukový materiál slouží k poznávání vybraných asijských památek. Název a popis památky je skrytý, objeví se po kliknutí.</a:t>
                      </a:r>
                      <a:endParaRPr lang="cs-CZ" sz="1400" dirty="0">
                        <a:latin typeface="Times New Roman" pitchFamily="18" charset="0"/>
                        <a:ea typeface="Times New Roman"/>
                        <a:cs typeface="Times New Roman" pitchFamily="18" charset="0"/>
                      </a:endParaRPr>
                    </a:p>
                  </a:txBody>
                  <a:tcPr marL="68580" marR="68580" marT="0" marB="0"/>
                </a:tc>
              </a:tr>
              <a:tr h="1212703">
                <a:tc>
                  <a:txBody>
                    <a:bodyPr/>
                    <a:lstStyle/>
                    <a:p>
                      <a:pPr>
                        <a:lnSpc>
                          <a:spcPct val="115000"/>
                        </a:lnSpc>
                        <a:spcAft>
                          <a:spcPts val="0"/>
                        </a:spcAft>
                      </a:pPr>
                      <a:r>
                        <a:rPr lang="cs-CZ" sz="1400" dirty="0"/>
                        <a:t>Metodický pokyn:</a:t>
                      </a:r>
                      <a:endParaRPr lang="cs-CZ" sz="1400" dirty="0">
                        <a:latin typeface="Times New Roman" pitchFamily="18" charset="0"/>
                        <a:ea typeface="Times New Roman"/>
                        <a:cs typeface="Times New Roman" pitchFamily="18" charset="0"/>
                      </a:endParaRPr>
                    </a:p>
                  </a:txBody>
                  <a:tcPr marL="68580" marR="68580" marT="0" marB="0"/>
                </a:tc>
                <a:tc>
                  <a:txBody>
                    <a:bodyPr/>
                    <a:lstStyle/>
                    <a:p>
                      <a:pPr algn="just">
                        <a:lnSpc>
                          <a:spcPct val="115000"/>
                        </a:lnSpc>
                        <a:spcAft>
                          <a:spcPts val="1000"/>
                        </a:spcAft>
                      </a:pPr>
                      <a:r>
                        <a:rPr lang="cs-CZ" sz="1400" smtClean="0">
                          <a:effectLst/>
                        </a:rPr>
                        <a:t>Lze využít jako soutěž mezi jednotlivci i mezi skupinami.</a:t>
                      </a:r>
                      <a:endParaRPr lang="cs-CZ" sz="1200" smtClean="0">
                        <a:effectLst/>
                      </a:endParaRPr>
                    </a:p>
                    <a:p>
                      <a:pPr>
                        <a:lnSpc>
                          <a:spcPct val="115000"/>
                        </a:lnSpc>
                        <a:spcAft>
                          <a:spcPts val="0"/>
                        </a:spcAft>
                      </a:pPr>
                      <a:endParaRPr lang="cs-CZ" sz="1400" dirty="0">
                        <a:latin typeface="Times New Roman" pitchFamily="18" charset="0"/>
                        <a:ea typeface="Times New Roman"/>
                        <a:cs typeface="Times New Roman" pitchFamily="18" charset="0"/>
                      </a:endParaRPr>
                    </a:p>
                  </a:txBody>
                  <a:tcPr marL="68580" marR="68580" marT="0" marB="0"/>
                </a:tc>
              </a:tr>
              <a:tr h="332684">
                <a:tc gridSpan="2">
                  <a:txBody>
                    <a:bodyPr/>
                    <a:lstStyle/>
                    <a:p>
                      <a:pPr algn="just">
                        <a:lnSpc>
                          <a:spcPct val="115000"/>
                        </a:lnSpc>
                        <a:spcAft>
                          <a:spcPts val="0"/>
                        </a:spcAft>
                      </a:pPr>
                      <a:endParaRPr lang="cs-CZ" sz="1400" dirty="0">
                        <a:latin typeface="Calibri"/>
                        <a:ea typeface="Times New Roman"/>
                        <a:cs typeface="Times New Roman"/>
                      </a:endParaRPr>
                    </a:p>
                  </a:txBody>
                  <a:tcPr marL="68580" marR="68580" marT="0" marB="0"/>
                </a:tc>
                <a:tc hMerge="1">
                  <a:txBody>
                    <a:bodyPr/>
                    <a:lstStyle/>
                    <a:p>
                      <a:endParaRPr lang="cs-CZ"/>
                    </a:p>
                  </a:txBody>
                  <a:tcPr/>
                </a:tc>
              </a:tr>
            </a:tbl>
          </a:graphicData>
        </a:graphic>
      </p:graphicFrame>
      <p:pic>
        <p:nvPicPr>
          <p:cNvPr id="8" name="Obrázek 1"/>
          <p:cNvPicPr/>
          <p:nvPr/>
        </p:nvPicPr>
        <p:blipFill>
          <a:blip r:embed="rId2">
            <a:extLst>
              <a:ext uri="{28A0092B-C50C-407E-A947-70E740481C1C}">
                <a14:useLocalDpi xmlns:a14="http://schemas.microsoft.com/office/drawing/2010/main" val="0"/>
              </a:ext>
            </a:extLst>
          </a:blip>
          <a:srcRect/>
          <a:stretch>
            <a:fillRect/>
          </a:stretch>
        </p:blipFill>
        <p:spPr bwMode="auto">
          <a:xfrm>
            <a:off x="1857356" y="5661248"/>
            <a:ext cx="5407660" cy="1038225"/>
          </a:xfrm>
          <a:prstGeom prst="rect">
            <a:avLst/>
          </a:prstGeom>
          <a:noFill/>
        </p:spPr>
      </p:pic>
    </p:spTree>
    <p:extLst>
      <p:ext uri="{BB962C8B-B14F-4D97-AF65-F5344CB8AC3E}">
        <p14:creationId xmlns:p14="http://schemas.microsoft.com/office/powerpoint/2010/main" val="11483467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smtClean="0">
                <a:solidFill>
                  <a:schemeClr val="tx1"/>
                </a:solidFill>
              </a:rPr>
              <a:t>obr.č.1</a:t>
            </a:r>
            <a:endParaRPr lang="cs-CZ">
              <a:solidFill>
                <a:schemeClr val="tx1"/>
              </a:solidFill>
            </a:endParaRPr>
          </a:p>
        </p:txBody>
      </p:sp>
      <p:sp>
        <p:nvSpPr>
          <p:cNvPr id="3" name="TextovéPole 2"/>
          <p:cNvSpPr txBox="1"/>
          <p:nvPr/>
        </p:nvSpPr>
        <p:spPr>
          <a:xfrm>
            <a:off x="1187624" y="404664"/>
            <a:ext cx="6984776" cy="923330"/>
          </a:xfrm>
          <a:prstGeom prst="rect">
            <a:avLst/>
          </a:prstGeom>
          <a:noFill/>
        </p:spPr>
        <p:txBody>
          <a:bodyPr wrap="square" rtlCol="0">
            <a:spAutoFit/>
          </a:bodyPr>
          <a:lstStyle/>
          <a:p>
            <a:pPr algn="ctr"/>
            <a:r>
              <a:rPr lang="cs-CZ" sz="5400" smtClean="0"/>
              <a:t>ASIJSKÉ PAMÁTKY</a:t>
            </a:r>
            <a:endParaRPr lang="cs-CZ" sz="5400"/>
          </a:p>
        </p:txBody>
      </p:sp>
      <p:pic>
        <p:nvPicPr>
          <p:cNvPr id="1026" name="Picture 2" descr="File:Asia map.jpg">
            <a:hlinkClick r:id="rId3"/>
          </p:cNvPr>
          <p:cNvPicPr>
            <a:picLocks noChangeAspect="1" noChangeArrowheads="1"/>
          </p:cNvPicPr>
          <p:nvPr/>
        </p:nvPicPr>
        <p:blipFill>
          <a:blip r:embed="rId4">
            <a:duotone>
              <a:schemeClr val="accent6">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403648" y="1349127"/>
            <a:ext cx="6312147" cy="5049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7961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aoblený obdélník 5">
            <a:hlinkClick r:id="rId2" action="ppaction://hlinksldjump"/>
          </p:cNvPr>
          <p:cNvSpPr/>
          <p:nvPr/>
        </p:nvSpPr>
        <p:spPr>
          <a:xfrm>
            <a:off x="626017" y="1119145"/>
            <a:ext cx="1368152" cy="936104"/>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algn="ctr"/>
            <a:r>
              <a:rPr lang="cs-CZ" sz="4800" smtClean="0">
                <a:solidFill>
                  <a:sysClr val="windowText" lastClr="000000"/>
                </a:solidFill>
              </a:rPr>
              <a:t>1</a:t>
            </a:r>
            <a:endParaRPr lang="cs-CZ" sz="4800">
              <a:solidFill>
                <a:sysClr val="windowText" lastClr="000000"/>
              </a:solidFill>
            </a:endParaRPr>
          </a:p>
        </p:txBody>
      </p:sp>
      <p:sp>
        <p:nvSpPr>
          <p:cNvPr id="7" name="Zaoblený obdélník 6">
            <a:hlinkClick r:id="rId3" action="ppaction://hlinksldjump"/>
          </p:cNvPr>
          <p:cNvSpPr/>
          <p:nvPr/>
        </p:nvSpPr>
        <p:spPr>
          <a:xfrm>
            <a:off x="2699792" y="1162057"/>
            <a:ext cx="1368152" cy="936104"/>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lvl="0" algn="ctr"/>
            <a:r>
              <a:rPr lang="cs-CZ" sz="4800" smtClean="0">
                <a:solidFill>
                  <a:prstClr val="black"/>
                </a:solidFill>
              </a:rPr>
              <a:t>2</a:t>
            </a:r>
            <a:endParaRPr lang="cs-CZ" sz="4800">
              <a:solidFill>
                <a:prstClr val="black"/>
              </a:solidFill>
            </a:endParaRPr>
          </a:p>
        </p:txBody>
      </p:sp>
      <p:sp>
        <p:nvSpPr>
          <p:cNvPr id="8" name="Zaoblený obdélník 7">
            <a:hlinkClick r:id="rId4" action="ppaction://hlinksldjump"/>
          </p:cNvPr>
          <p:cNvSpPr/>
          <p:nvPr/>
        </p:nvSpPr>
        <p:spPr>
          <a:xfrm>
            <a:off x="4793703" y="1147769"/>
            <a:ext cx="1368152" cy="936104"/>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lvl="0" algn="ctr"/>
            <a:r>
              <a:rPr lang="cs-CZ" sz="4800" smtClean="0">
                <a:solidFill>
                  <a:prstClr val="black"/>
                </a:solidFill>
              </a:rPr>
              <a:t>3</a:t>
            </a:r>
            <a:endParaRPr lang="cs-CZ" sz="4800">
              <a:solidFill>
                <a:prstClr val="black"/>
              </a:solidFill>
            </a:endParaRPr>
          </a:p>
        </p:txBody>
      </p:sp>
      <p:sp>
        <p:nvSpPr>
          <p:cNvPr id="10" name="Zaoblený obdélník 9">
            <a:hlinkClick r:id="rId5" action="ppaction://hlinksldjump"/>
          </p:cNvPr>
          <p:cNvSpPr/>
          <p:nvPr/>
        </p:nvSpPr>
        <p:spPr>
          <a:xfrm>
            <a:off x="6903639" y="2602632"/>
            <a:ext cx="1368152" cy="936104"/>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lvl="0" algn="ctr"/>
            <a:r>
              <a:rPr lang="cs-CZ" sz="4800" smtClean="0">
                <a:solidFill>
                  <a:prstClr val="black"/>
                </a:solidFill>
              </a:rPr>
              <a:t>8</a:t>
            </a:r>
            <a:endParaRPr lang="cs-CZ" sz="4800">
              <a:solidFill>
                <a:prstClr val="black"/>
              </a:solidFill>
            </a:endParaRPr>
          </a:p>
        </p:txBody>
      </p:sp>
      <p:sp>
        <p:nvSpPr>
          <p:cNvPr id="11" name="Zaoblený obdélník 10">
            <a:hlinkClick r:id="rId6" action="ppaction://hlinksldjump"/>
          </p:cNvPr>
          <p:cNvSpPr/>
          <p:nvPr/>
        </p:nvSpPr>
        <p:spPr>
          <a:xfrm>
            <a:off x="6914974" y="1163390"/>
            <a:ext cx="1368152" cy="936104"/>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lvl="0" algn="ctr"/>
            <a:r>
              <a:rPr lang="cs-CZ" sz="4800" smtClean="0">
                <a:solidFill>
                  <a:prstClr val="black"/>
                </a:solidFill>
              </a:rPr>
              <a:t>4</a:t>
            </a:r>
            <a:endParaRPr lang="cs-CZ" sz="4800">
              <a:solidFill>
                <a:prstClr val="black"/>
              </a:solidFill>
            </a:endParaRPr>
          </a:p>
        </p:txBody>
      </p:sp>
      <p:sp>
        <p:nvSpPr>
          <p:cNvPr id="12" name="Zaoblený obdélník 11">
            <a:hlinkClick r:id="rId7" action="ppaction://hlinksldjump"/>
          </p:cNvPr>
          <p:cNvSpPr/>
          <p:nvPr/>
        </p:nvSpPr>
        <p:spPr>
          <a:xfrm>
            <a:off x="618501" y="2578621"/>
            <a:ext cx="1368152" cy="936104"/>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lvl="0" algn="ctr"/>
            <a:r>
              <a:rPr lang="cs-CZ" sz="4800" smtClean="0">
                <a:solidFill>
                  <a:prstClr val="black"/>
                </a:solidFill>
              </a:rPr>
              <a:t>5</a:t>
            </a:r>
            <a:endParaRPr lang="cs-CZ" sz="4800">
              <a:solidFill>
                <a:prstClr val="black"/>
              </a:solidFill>
            </a:endParaRPr>
          </a:p>
        </p:txBody>
      </p:sp>
      <p:sp>
        <p:nvSpPr>
          <p:cNvPr id="13" name="Zaoblený obdélník 12">
            <a:hlinkClick r:id="rId8" action="ppaction://hlinksldjump"/>
          </p:cNvPr>
          <p:cNvSpPr/>
          <p:nvPr/>
        </p:nvSpPr>
        <p:spPr>
          <a:xfrm>
            <a:off x="2699792" y="2602632"/>
            <a:ext cx="1368152" cy="936104"/>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lvl="0" algn="ctr"/>
            <a:r>
              <a:rPr lang="cs-CZ" sz="4800" smtClean="0">
                <a:solidFill>
                  <a:prstClr val="black"/>
                </a:solidFill>
              </a:rPr>
              <a:t>6</a:t>
            </a:r>
            <a:endParaRPr lang="cs-CZ" sz="4800">
              <a:solidFill>
                <a:prstClr val="black"/>
              </a:solidFill>
            </a:endParaRPr>
          </a:p>
        </p:txBody>
      </p:sp>
      <p:sp>
        <p:nvSpPr>
          <p:cNvPr id="14" name="Zaoblený obdélník 13">
            <a:hlinkClick r:id="rId9" action="ppaction://hlinksldjump"/>
          </p:cNvPr>
          <p:cNvSpPr/>
          <p:nvPr/>
        </p:nvSpPr>
        <p:spPr>
          <a:xfrm>
            <a:off x="4821708" y="2602632"/>
            <a:ext cx="1368152" cy="936104"/>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lvl="0" algn="ctr"/>
            <a:r>
              <a:rPr lang="cs-CZ" sz="4800" smtClean="0">
                <a:solidFill>
                  <a:prstClr val="black"/>
                </a:solidFill>
              </a:rPr>
              <a:t>7</a:t>
            </a:r>
            <a:endParaRPr lang="cs-CZ" sz="4800">
              <a:solidFill>
                <a:prstClr val="black"/>
              </a:solidFill>
            </a:endParaRPr>
          </a:p>
        </p:txBody>
      </p:sp>
      <p:sp>
        <p:nvSpPr>
          <p:cNvPr id="17" name="Zaoblený obdélník 16">
            <a:hlinkClick r:id="rId10" action="ppaction://hlinksldjump"/>
          </p:cNvPr>
          <p:cNvSpPr/>
          <p:nvPr/>
        </p:nvSpPr>
        <p:spPr>
          <a:xfrm>
            <a:off x="2699792" y="3982777"/>
            <a:ext cx="1368152" cy="936104"/>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lvl="0" algn="ctr"/>
            <a:r>
              <a:rPr lang="cs-CZ" sz="4800" smtClean="0">
                <a:solidFill>
                  <a:prstClr val="black"/>
                </a:solidFill>
              </a:rPr>
              <a:t>10</a:t>
            </a:r>
            <a:endParaRPr lang="cs-CZ" sz="4800">
              <a:solidFill>
                <a:prstClr val="black"/>
              </a:solidFill>
            </a:endParaRPr>
          </a:p>
        </p:txBody>
      </p:sp>
      <p:sp>
        <p:nvSpPr>
          <p:cNvPr id="18" name="Zaoblený obdélník 17">
            <a:hlinkClick r:id="rId11" action="ppaction://hlinksldjump"/>
          </p:cNvPr>
          <p:cNvSpPr/>
          <p:nvPr/>
        </p:nvSpPr>
        <p:spPr>
          <a:xfrm>
            <a:off x="592258" y="3982777"/>
            <a:ext cx="1368152" cy="936104"/>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lvl="0" algn="ctr"/>
            <a:r>
              <a:rPr lang="cs-CZ" sz="4800" smtClean="0">
                <a:solidFill>
                  <a:prstClr val="black"/>
                </a:solidFill>
              </a:rPr>
              <a:t>9</a:t>
            </a:r>
            <a:endParaRPr lang="cs-CZ" sz="4800">
              <a:solidFill>
                <a:prstClr val="black"/>
              </a:solidFill>
            </a:endParaRPr>
          </a:p>
        </p:txBody>
      </p:sp>
      <p:sp>
        <p:nvSpPr>
          <p:cNvPr id="19" name="Zaoblený obdélník 18">
            <a:hlinkClick r:id="rId12" action="ppaction://hlinksldjump"/>
          </p:cNvPr>
          <p:cNvSpPr/>
          <p:nvPr/>
        </p:nvSpPr>
        <p:spPr>
          <a:xfrm>
            <a:off x="6885208" y="3993616"/>
            <a:ext cx="1368152" cy="936104"/>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lvl="0" algn="ctr"/>
            <a:r>
              <a:rPr lang="cs-CZ" sz="4800" smtClean="0">
                <a:solidFill>
                  <a:prstClr val="black"/>
                </a:solidFill>
              </a:rPr>
              <a:t>12</a:t>
            </a:r>
            <a:endParaRPr lang="cs-CZ" sz="4800">
              <a:solidFill>
                <a:prstClr val="black"/>
              </a:solidFill>
            </a:endParaRPr>
          </a:p>
        </p:txBody>
      </p:sp>
      <p:sp>
        <p:nvSpPr>
          <p:cNvPr id="20" name="Zaoblený obdélník 19">
            <a:hlinkClick r:id="rId13" action="ppaction://hlinksldjump"/>
          </p:cNvPr>
          <p:cNvSpPr/>
          <p:nvPr/>
        </p:nvSpPr>
        <p:spPr>
          <a:xfrm>
            <a:off x="4793703" y="4007333"/>
            <a:ext cx="1368152" cy="936104"/>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lvl="0" algn="ctr"/>
            <a:r>
              <a:rPr lang="cs-CZ" sz="4800" smtClean="0">
                <a:solidFill>
                  <a:prstClr val="black"/>
                </a:solidFill>
              </a:rPr>
              <a:t>11</a:t>
            </a:r>
            <a:endParaRPr lang="cs-CZ" sz="4800">
              <a:solidFill>
                <a:prstClr val="black"/>
              </a:solidFill>
            </a:endParaRPr>
          </a:p>
        </p:txBody>
      </p:sp>
      <p:sp>
        <p:nvSpPr>
          <p:cNvPr id="22" name="Zaoblený obdélník 21">
            <a:hlinkClick r:id="rId14" action="ppaction://hlinksldjump"/>
          </p:cNvPr>
          <p:cNvSpPr/>
          <p:nvPr/>
        </p:nvSpPr>
        <p:spPr>
          <a:xfrm>
            <a:off x="588215" y="5301208"/>
            <a:ext cx="1368152" cy="936104"/>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lvl="0" algn="ctr"/>
            <a:r>
              <a:rPr lang="cs-CZ" sz="4800" smtClean="0">
                <a:solidFill>
                  <a:prstClr val="black"/>
                </a:solidFill>
              </a:rPr>
              <a:t>13</a:t>
            </a:r>
            <a:endParaRPr lang="cs-CZ" sz="4800">
              <a:solidFill>
                <a:prstClr val="black"/>
              </a:solidFill>
            </a:endParaRPr>
          </a:p>
        </p:txBody>
      </p:sp>
      <p:sp>
        <p:nvSpPr>
          <p:cNvPr id="23" name="Zaoblený obdélník 22">
            <a:hlinkClick r:id="rId15" action="ppaction://hlinksldjump"/>
          </p:cNvPr>
          <p:cNvSpPr/>
          <p:nvPr/>
        </p:nvSpPr>
        <p:spPr>
          <a:xfrm>
            <a:off x="2699792" y="5301208"/>
            <a:ext cx="1368152" cy="936104"/>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lvl="0" algn="ctr"/>
            <a:r>
              <a:rPr lang="cs-CZ" sz="4800" smtClean="0">
                <a:solidFill>
                  <a:prstClr val="black"/>
                </a:solidFill>
              </a:rPr>
              <a:t>14</a:t>
            </a:r>
            <a:endParaRPr lang="cs-CZ" sz="4800">
              <a:solidFill>
                <a:prstClr val="black"/>
              </a:solidFill>
            </a:endParaRPr>
          </a:p>
        </p:txBody>
      </p:sp>
      <p:sp>
        <p:nvSpPr>
          <p:cNvPr id="24" name="Zaoblený obdélník 23">
            <a:hlinkClick r:id="rId16" action="ppaction://hlinksldjump"/>
          </p:cNvPr>
          <p:cNvSpPr/>
          <p:nvPr/>
        </p:nvSpPr>
        <p:spPr>
          <a:xfrm>
            <a:off x="4793703" y="5301208"/>
            <a:ext cx="1368152" cy="936104"/>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lvl="0" algn="ctr"/>
            <a:r>
              <a:rPr lang="cs-CZ" sz="4800" smtClean="0">
                <a:solidFill>
                  <a:prstClr val="black"/>
                </a:solidFill>
              </a:rPr>
              <a:t>15</a:t>
            </a:r>
            <a:endParaRPr lang="cs-CZ" sz="4800">
              <a:solidFill>
                <a:prstClr val="black"/>
              </a:solidFill>
            </a:endParaRPr>
          </a:p>
        </p:txBody>
      </p:sp>
      <p:sp>
        <p:nvSpPr>
          <p:cNvPr id="25" name="Zaoblený obdélník 24">
            <a:hlinkClick r:id="rId17" action="ppaction://hlinksldjump"/>
          </p:cNvPr>
          <p:cNvSpPr/>
          <p:nvPr/>
        </p:nvSpPr>
        <p:spPr>
          <a:xfrm>
            <a:off x="6874443" y="5301208"/>
            <a:ext cx="1368152" cy="936104"/>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lvl="0" algn="ctr"/>
            <a:r>
              <a:rPr lang="cs-CZ" sz="4800" smtClean="0">
                <a:solidFill>
                  <a:prstClr val="black"/>
                </a:solidFill>
              </a:rPr>
              <a:t>16</a:t>
            </a:r>
            <a:endParaRPr lang="cs-CZ" sz="4800">
              <a:solidFill>
                <a:prstClr val="black"/>
              </a:solidFill>
            </a:endParaRPr>
          </a:p>
        </p:txBody>
      </p:sp>
      <p:sp>
        <p:nvSpPr>
          <p:cNvPr id="1025" name="TextovéPole 1024"/>
          <p:cNvSpPr txBox="1"/>
          <p:nvPr/>
        </p:nvSpPr>
        <p:spPr>
          <a:xfrm>
            <a:off x="503548" y="183199"/>
            <a:ext cx="7920880" cy="523220"/>
          </a:xfrm>
          <a:prstGeom prst="rect">
            <a:avLst/>
          </a:prstGeom>
          <a:noFill/>
        </p:spPr>
        <p:txBody>
          <a:bodyPr wrap="square" rtlCol="0">
            <a:spAutoFit/>
          </a:bodyPr>
          <a:lstStyle/>
          <a:p>
            <a:pPr algn="ctr"/>
            <a:r>
              <a:rPr lang="cs-CZ" sz="2800" b="1" smtClean="0"/>
              <a:t>Pod jednotlivými okénky se skrývají asijské památky</a:t>
            </a:r>
            <a:endParaRPr lang="cs-CZ" sz="2800" b="1"/>
          </a:p>
        </p:txBody>
      </p:sp>
    </p:spTree>
    <p:extLst>
      <p:ext uri="{BB962C8B-B14F-4D97-AF65-F5344CB8AC3E}">
        <p14:creationId xmlns:p14="http://schemas.microsoft.com/office/powerpoint/2010/main" val="10662841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ile:Great wall of china-mutianyu 4.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260648"/>
            <a:ext cx="5184576" cy="3888432"/>
          </a:xfrm>
          <a:prstGeom prst="rect">
            <a:avLst/>
          </a:prstGeom>
          <a:noFill/>
          <a:extLst>
            <a:ext uri="{909E8E84-426E-40DD-AFC4-6F175D3DCCD1}">
              <a14:hiddenFill xmlns:a14="http://schemas.microsoft.com/office/drawing/2010/main">
                <a:solidFill>
                  <a:srgbClr val="FFFFFF"/>
                </a:solidFill>
              </a14:hiddenFill>
            </a:ext>
          </a:extLst>
        </p:spPr>
      </p:pic>
      <p:sp>
        <p:nvSpPr>
          <p:cNvPr id="3" name="Svislý svitek 2"/>
          <p:cNvSpPr/>
          <p:nvPr/>
        </p:nvSpPr>
        <p:spPr>
          <a:xfrm>
            <a:off x="7308304" y="116632"/>
            <a:ext cx="1728192" cy="1512168"/>
          </a:xfrm>
          <a:prstGeom prst="verticalScroll">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7" name="Tlačítko akce: Začátek 6">
            <a:hlinkClick r:id="rId4" action="ppaction://hlinksldjump" highlightClick="1"/>
          </p:cNvPr>
          <p:cNvSpPr/>
          <p:nvPr/>
        </p:nvSpPr>
        <p:spPr>
          <a:xfrm>
            <a:off x="7740352" y="6205954"/>
            <a:ext cx="1055488" cy="535414"/>
          </a:xfrm>
          <a:prstGeom prst="actionButtonBeginning">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251520" y="4154596"/>
            <a:ext cx="756084" cy="276999"/>
          </a:xfrm>
          <a:prstGeom prst="rect">
            <a:avLst/>
          </a:prstGeom>
          <a:noFill/>
        </p:spPr>
        <p:txBody>
          <a:bodyPr wrap="square" rtlCol="0">
            <a:spAutoFit/>
          </a:bodyPr>
          <a:lstStyle/>
          <a:p>
            <a:r>
              <a:rPr lang="cs-CZ" sz="1200" smtClean="0"/>
              <a:t>obr.č. 2</a:t>
            </a:r>
            <a:endParaRPr lang="cs-CZ" sz="1200"/>
          </a:p>
        </p:txBody>
      </p:sp>
      <p:sp>
        <p:nvSpPr>
          <p:cNvPr id="9" name="TextovéPole 8"/>
          <p:cNvSpPr txBox="1"/>
          <p:nvPr/>
        </p:nvSpPr>
        <p:spPr>
          <a:xfrm>
            <a:off x="395536" y="4653136"/>
            <a:ext cx="6912768" cy="1569660"/>
          </a:xfrm>
          <a:prstGeom prst="rect">
            <a:avLst/>
          </a:prstGeom>
          <a:noFill/>
          <a:ln>
            <a:solidFill>
              <a:schemeClr val="accent6">
                <a:lumMod val="50000"/>
              </a:schemeClr>
            </a:solidFill>
          </a:ln>
        </p:spPr>
        <p:txBody>
          <a:bodyPr wrap="square" rtlCol="0">
            <a:spAutoFit/>
          </a:bodyPr>
          <a:lstStyle/>
          <a:p>
            <a:r>
              <a:rPr lang="cs-CZ" sz="2400" b="1"/>
              <a:t>Velká čínská zeď </a:t>
            </a:r>
            <a:r>
              <a:rPr lang="cs-CZ" smtClean="0"/>
              <a:t>je </a:t>
            </a:r>
            <a:r>
              <a:rPr lang="cs-CZ"/>
              <a:t>starý systém opevnění táhnoucí se napříč severní Čínou. Dnešní podoba zdi byla vybudována za dynastie Ming v době od konce 14. do začátku 17. století. Jejím účelem bylo chránit Čínu před mongolskými nájezdy. Podobná opevnění proti vpádům kočovných kmenů byla však budována již v dávnějších dobách.</a:t>
            </a:r>
          </a:p>
        </p:txBody>
      </p:sp>
    </p:spTree>
    <p:extLst>
      <p:ext uri="{BB962C8B-B14F-4D97-AF65-F5344CB8AC3E}">
        <p14:creationId xmlns:p14="http://schemas.microsoft.com/office/powerpoint/2010/main" val="166026184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3"/>
                  </p:tgtEl>
                </p:cond>
              </p:nextCondLst>
            </p:seq>
          </p:childTnLst>
        </p:cTn>
      </p:par>
    </p:tnLst>
    <p:bldLst>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File:Taj Mahal .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620688"/>
            <a:ext cx="6348459" cy="3888432"/>
          </a:xfrm>
          <a:prstGeom prst="rect">
            <a:avLst/>
          </a:prstGeom>
          <a:noFill/>
          <a:extLst>
            <a:ext uri="{909E8E84-426E-40DD-AFC4-6F175D3DCCD1}">
              <a14:hiddenFill xmlns:a14="http://schemas.microsoft.com/office/drawing/2010/main">
                <a:solidFill>
                  <a:srgbClr val="FFFFFF"/>
                </a:solidFill>
              </a14:hiddenFill>
            </a:ext>
          </a:extLst>
        </p:spPr>
      </p:pic>
      <p:sp>
        <p:nvSpPr>
          <p:cNvPr id="5" name="Svislý svitek 4"/>
          <p:cNvSpPr/>
          <p:nvPr/>
        </p:nvSpPr>
        <p:spPr>
          <a:xfrm>
            <a:off x="7308304" y="116632"/>
            <a:ext cx="1728192" cy="1512168"/>
          </a:xfrm>
          <a:prstGeom prst="verticalScroll">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cs-CZ" sz="2400" i="1">
                <a:solidFill>
                  <a:prstClr val="black"/>
                </a:solidFill>
              </a:rPr>
              <a:t>Popis obrázku</a:t>
            </a:r>
          </a:p>
        </p:txBody>
      </p:sp>
      <p:sp>
        <p:nvSpPr>
          <p:cNvPr id="7" name="Tlačítko akce: Začátek 6">
            <a:hlinkClick r:id="rId4" action="ppaction://hlinksldjump" highlightClick="1"/>
          </p:cNvPr>
          <p:cNvSpPr/>
          <p:nvPr/>
        </p:nvSpPr>
        <p:spPr>
          <a:xfrm>
            <a:off x="7740352" y="6205954"/>
            <a:ext cx="1055488" cy="535414"/>
          </a:xfrm>
          <a:prstGeom prst="actionButtonBeginning">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251520" y="4629883"/>
            <a:ext cx="648072" cy="276999"/>
          </a:xfrm>
          <a:prstGeom prst="rect">
            <a:avLst/>
          </a:prstGeom>
          <a:noFill/>
        </p:spPr>
        <p:txBody>
          <a:bodyPr wrap="square" rtlCol="0">
            <a:spAutoFit/>
          </a:bodyPr>
          <a:lstStyle/>
          <a:p>
            <a:pPr lvl="0"/>
            <a:r>
              <a:rPr lang="cs-CZ" sz="1200">
                <a:solidFill>
                  <a:prstClr val="black"/>
                </a:solidFill>
              </a:rPr>
              <a:t>obr.č. </a:t>
            </a:r>
            <a:r>
              <a:rPr lang="cs-CZ" sz="1200" smtClean="0">
                <a:solidFill>
                  <a:prstClr val="black"/>
                </a:solidFill>
              </a:rPr>
              <a:t>3</a:t>
            </a:r>
            <a:endParaRPr lang="cs-CZ" sz="1200">
              <a:solidFill>
                <a:prstClr val="black"/>
              </a:solidFill>
            </a:endParaRPr>
          </a:p>
        </p:txBody>
      </p:sp>
      <p:sp>
        <p:nvSpPr>
          <p:cNvPr id="2" name="TextovéPole 1"/>
          <p:cNvSpPr txBox="1"/>
          <p:nvPr/>
        </p:nvSpPr>
        <p:spPr>
          <a:xfrm>
            <a:off x="467544" y="5229200"/>
            <a:ext cx="5544616" cy="1015663"/>
          </a:xfrm>
          <a:prstGeom prst="rect">
            <a:avLst/>
          </a:prstGeom>
          <a:noFill/>
          <a:ln>
            <a:solidFill>
              <a:schemeClr val="accent6">
                <a:lumMod val="50000"/>
              </a:schemeClr>
            </a:solidFill>
          </a:ln>
        </p:spPr>
        <p:txBody>
          <a:bodyPr wrap="square" rtlCol="0">
            <a:spAutoFit/>
          </a:bodyPr>
          <a:lstStyle/>
          <a:p>
            <a:r>
              <a:rPr lang="cs-CZ" sz="2400" b="1"/>
              <a:t>Tádž Mahal</a:t>
            </a:r>
            <a:r>
              <a:rPr lang="cs-CZ" b="1"/>
              <a:t> </a:t>
            </a:r>
            <a:r>
              <a:rPr lang="cs-CZ" smtClean="0"/>
              <a:t>je </a:t>
            </a:r>
            <a:r>
              <a:rPr lang="cs-CZ"/>
              <a:t>monumentální pomník v Ágře ve státě Uttarpradéš v Indii. Nechal ho vystavět indický mogul Šáhdžáhán na památku své předčasně zesnulé ženy.</a:t>
            </a:r>
          </a:p>
        </p:txBody>
      </p:sp>
    </p:spTree>
    <p:extLst>
      <p:ext uri="{BB962C8B-B14F-4D97-AF65-F5344CB8AC3E}">
        <p14:creationId xmlns:p14="http://schemas.microsoft.com/office/powerpoint/2010/main" val="232410261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File:Angkor Wat W-Seite.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457217"/>
            <a:ext cx="4945927" cy="3443603"/>
          </a:xfrm>
          <a:prstGeom prst="rect">
            <a:avLst/>
          </a:prstGeom>
          <a:noFill/>
          <a:extLst>
            <a:ext uri="{909E8E84-426E-40DD-AFC4-6F175D3DCCD1}">
              <a14:hiddenFill xmlns:a14="http://schemas.microsoft.com/office/drawing/2010/main">
                <a:solidFill>
                  <a:srgbClr val="FFFFFF"/>
                </a:solidFill>
              </a14:hiddenFill>
            </a:ext>
          </a:extLst>
        </p:spPr>
      </p:pic>
      <p:sp>
        <p:nvSpPr>
          <p:cNvPr id="4" name="Svislý svitek 3"/>
          <p:cNvSpPr/>
          <p:nvPr/>
        </p:nvSpPr>
        <p:spPr>
          <a:xfrm>
            <a:off x="7308304" y="116632"/>
            <a:ext cx="1728192" cy="1512168"/>
          </a:xfrm>
          <a:prstGeom prst="verticalScroll">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lačítko akce: Začátek 5">
            <a:hlinkClick r:id="rId4" action="ppaction://hlinksldjump" highlightClick="1"/>
          </p:cNvPr>
          <p:cNvSpPr/>
          <p:nvPr/>
        </p:nvSpPr>
        <p:spPr>
          <a:xfrm>
            <a:off x="7740352" y="6205954"/>
            <a:ext cx="1055488" cy="535414"/>
          </a:xfrm>
          <a:prstGeom prst="actionButtonBeginning">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347018" y="3930559"/>
            <a:ext cx="792088" cy="276999"/>
          </a:xfrm>
          <a:prstGeom prst="rect">
            <a:avLst/>
          </a:prstGeom>
          <a:noFill/>
        </p:spPr>
        <p:txBody>
          <a:bodyPr wrap="square" rtlCol="0">
            <a:spAutoFit/>
          </a:bodyPr>
          <a:lstStyle/>
          <a:p>
            <a:pPr lvl="0"/>
            <a:r>
              <a:rPr lang="cs-CZ" sz="1200">
                <a:solidFill>
                  <a:prstClr val="black"/>
                </a:solidFill>
              </a:rPr>
              <a:t>obr.č. </a:t>
            </a:r>
            <a:r>
              <a:rPr lang="cs-CZ" sz="1200" smtClean="0">
                <a:solidFill>
                  <a:prstClr val="black"/>
                </a:solidFill>
              </a:rPr>
              <a:t>4</a:t>
            </a:r>
            <a:endParaRPr lang="cs-CZ" sz="1200">
              <a:solidFill>
                <a:prstClr val="black"/>
              </a:solidFill>
            </a:endParaRPr>
          </a:p>
        </p:txBody>
      </p:sp>
      <p:sp>
        <p:nvSpPr>
          <p:cNvPr id="2" name="TextovéPole 1"/>
          <p:cNvSpPr txBox="1"/>
          <p:nvPr/>
        </p:nvSpPr>
        <p:spPr>
          <a:xfrm>
            <a:off x="323528" y="4261241"/>
            <a:ext cx="6480720" cy="1846659"/>
          </a:xfrm>
          <a:prstGeom prst="rect">
            <a:avLst/>
          </a:prstGeom>
          <a:noFill/>
          <a:ln>
            <a:solidFill>
              <a:schemeClr val="accent6">
                <a:lumMod val="50000"/>
              </a:schemeClr>
            </a:solidFill>
          </a:ln>
        </p:spPr>
        <p:txBody>
          <a:bodyPr wrap="square" rtlCol="0">
            <a:spAutoFit/>
          </a:bodyPr>
          <a:lstStyle/>
          <a:p>
            <a:r>
              <a:rPr lang="cs-CZ" sz="2400" b="1"/>
              <a:t>Angkor Vat </a:t>
            </a:r>
            <a:r>
              <a:rPr lang="cs-CZ" smtClean="0"/>
              <a:t>je </a:t>
            </a:r>
            <a:r>
              <a:rPr lang="cs-CZ"/>
              <a:t>chrám nacházející se v Angkoru v Kambodži. Byl postaven počátkem 12. století pro krále Súrjavarmana II. jako královský chrám a hlavní město. Angkor Vat je největším a nejlépe zachovalým chrámem celé oblasti a jako jediný zůstal významným náboženským centrem od svého založení – nejprve hinduistickým, poté buddhistickým. </a:t>
            </a:r>
          </a:p>
        </p:txBody>
      </p:sp>
    </p:spTree>
    <p:extLst>
      <p:ext uri="{BB962C8B-B14F-4D97-AF65-F5344CB8AC3E}">
        <p14:creationId xmlns:p14="http://schemas.microsoft.com/office/powerpoint/2010/main" val="14047824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File:Dome A d' Hiroshima.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404664"/>
            <a:ext cx="5387752" cy="4040814"/>
          </a:xfrm>
          <a:prstGeom prst="rect">
            <a:avLst/>
          </a:prstGeom>
          <a:noFill/>
          <a:extLst>
            <a:ext uri="{909E8E84-426E-40DD-AFC4-6F175D3DCCD1}">
              <a14:hiddenFill xmlns:a14="http://schemas.microsoft.com/office/drawing/2010/main">
                <a:solidFill>
                  <a:srgbClr val="FFFFFF"/>
                </a:solidFill>
              </a14:hiddenFill>
            </a:ext>
          </a:extLst>
        </p:spPr>
      </p:pic>
      <p:sp>
        <p:nvSpPr>
          <p:cNvPr id="4" name="Svislý svitek 3"/>
          <p:cNvSpPr/>
          <p:nvPr/>
        </p:nvSpPr>
        <p:spPr>
          <a:xfrm>
            <a:off x="7308304" y="116632"/>
            <a:ext cx="1728192" cy="1512168"/>
          </a:xfrm>
          <a:prstGeom prst="verticalScroll">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lačítko akce: Začátek 5">
            <a:hlinkClick r:id="rId4" action="ppaction://hlinksldjump" highlightClick="1"/>
          </p:cNvPr>
          <p:cNvSpPr/>
          <p:nvPr/>
        </p:nvSpPr>
        <p:spPr>
          <a:xfrm>
            <a:off x="7740352" y="6205954"/>
            <a:ext cx="1055488" cy="535414"/>
          </a:xfrm>
          <a:prstGeom prst="actionButtonBeginning">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261293" y="4562821"/>
            <a:ext cx="720080" cy="276999"/>
          </a:xfrm>
          <a:prstGeom prst="rect">
            <a:avLst/>
          </a:prstGeom>
          <a:noFill/>
        </p:spPr>
        <p:txBody>
          <a:bodyPr wrap="square" rtlCol="0">
            <a:spAutoFit/>
          </a:bodyPr>
          <a:lstStyle/>
          <a:p>
            <a:pPr lvl="0"/>
            <a:r>
              <a:rPr lang="cs-CZ" sz="1200">
                <a:solidFill>
                  <a:prstClr val="black"/>
                </a:solidFill>
              </a:rPr>
              <a:t>obr.č. </a:t>
            </a:r>
            <a:r>
              <a:rPr lang="cs-CZ" sz="1200" smtClean="0">
                <a:solidFill>
                  <a:prstClr val="black"/>
                </a:solidFill>
              </a:rPr>
              <a:t>5</a:t>
            </a:r>
            <a:endParaRPr lang="cs-CZ" sz="1200">
              <a:solidFill>
                <a:prstClr val="black"/>
              </a:solidFill>
            </a:endParaRPr>
          </a:p>
        </p:txBody>
      </p:sp>
      <p:sp>
        <p:nvSpPr>
          <p:cNvPr id="2" name="TextovéPole 1"/>
          <p:cNvSpPr txBox="1"/>
          <p:nvPr/>
        </p:nvSpPr>
        <p:spPr>
          <a:xfrm>
            <a:off x="347727" y="4839820"/>
            <a:ext cx="6624736" cy="1846659"/>
          </a:xfrm>
          <a:prstGeom prst="rect">
            <a:avLst/>
          </a:prstGeom>
          <a:noFill/>
          <a:ln>
            <a:solidFill>
              <a:schemeClr val="accent6">
                <a:lumMod val="50000"/>
              </a:schemeClr>
            </a:solidFill>
          </a:ln>
        </p:spPr>
        <p:txBody>
          <a:bodyPr wrap="square" rtlCol="0">
            <a:spAutoFit/>
          </a:bodyPr>
          <a:lstStyle/>
          <a:p>
            <a:r>
              <a:rPr lang="cs-CZ"/>
              <a:t>Hirošimský památník míru zvaný také </a:t>
            </a:r>
            <a:r>
              <a:rPr lang="cs-CZ" sz="2400" b="1"/>
              <a:t>Atomový dóm </a:t>
            </a:r>
            <a:r>
              <a:rPr lang="cs-CZ"/>
              <a:t>či Genbaku Dome </a:t>
            </a:r>
            <a:r>
              <a:rPr lang="cs-CZ" smtClean="0"/>
              <a:t>je </a:t>
            </a:r>
            <a:r>
              <a:rPr lang="cs-CZ"/>
              <a:t>torzo budovy stojící ve městě Hirošima, Japonsko. </a:t>
            </a:r>
          </a:p>
          <a:p>
            <a:r>
              <a:rPr lang="cs-CZ"/>
              <a:t>Původní budova byla vyprojektována a postavena českým architektem Janem Letzelem. </a:t>
            </a:r>
          </a:p>
          <a:p>
            <a:r>
              <a:rPr lang="cs-CZ"/>
              <a:t>V 8.15 6. srpna 1945 vybuchla blízko budovy atomová bomba Little </a:t>
            </a:r>
            <a:r>
              <a:rPr lang="cs-CZ" smtClean="0"/>
              <a:t>Boy. </a:t>
            </a:r>
            <a:r>
              <a:rPr lang="cs-CZ"/>
              <a:t>Atomový dóm byl nejbližší stavbou, která po explozi zůstala stát. </a:t>
            </a:r>
          </a:p>
        </p:txBody>
      </p:sp>
    </p:spTree>
    <p:extLst>
      <p:ext uri="{BB962C8B-B14F-4D97-AF65-F5344CB8AC3E}">
        <p14:creationId xmlns:p14="http://schemas.microsoft.com/office/powerpoint/2010/main" val="115636724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File:Kamakura-buddha-7.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378936"/>
            <a:ext cx="5476875" cy="5715000"/>
          </a:xfrm>
          <a:prstGeom prst="rect">
            <a:avLst/>
          </a:prstGeom>
          <a:noFill/>
          <a:extLst>
            <a:ext uri="{909E8E84-426E-40DD-AFC4-6F175D3DCCD1}">
              <a14:hiddenFill xmlns:a14="http://schemas.microsoft.com/office/drawing/2010/main">
                <a:solidFill>
                  <a:srgbClr val="FFFFFF"/>
                </a:solidFill>
              </a14:hiddenFill>
            </a:ext>
          </a:extLst>
        </p:spPr>
      </p:pic>
      <p:sp>
        <p:nvSpPr>
          <p:cNvPr id="4" name="Svislý svitek 3"/>
          <p:cNvSpPr/>
          <p:nvPr/>
        </p:nvSpPr>
        <p:spPr>
          <a:xfrm>
            <a:off x="7308304" y="116632"/>
            <a:ext cx="1728192" cy="1512168"/>
          </a:xfrm>
          <a:prstGeom prst="verticalScroll">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lačítko akce: Začátek 5">
            <a:hlinkClick r:id="rId4" action="ppaction://hlinksldjump" highlightClick="1"/>
          </p:cNvPr>
          <p:cNvSpPr/>
          <p:nvPr/>
        </p:nvSpPr>
        <p:spPr>
          <a:xfrm>
            <a:off x="7740352" y="6205954"/>
            <a:ext cx="1055488" cy="535414"/>
          </a:xfrm>
          <a:prstGeom prst="actionButtonBeginning">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395536" y="6205954"/>
            <a:ext cx="720080" cy="276999"/>
          </a:xfrm>
          <a:prstGeom prst="rect">
            <a:avLst/>
          </a:prstGeom>
          <a:noFill/>
        </p:spPr>
        <p:txBody>
          <a:bodyPr wrap="square" rtlCol="0">
            <a:spAutoFit/>
          </a:bodyPr>
          <a:lstStyle/>
          <a:p>
            <a:pPr lvl="0"/>
            <a:r>
              <a:rPr lang="cs-CZ" sz="1200">
                <a:solidFill>
                  <a:prstClr val="black"/>
                </a:solidFill>
              </a:rPr>
              <a:t>obr.č. </a:t>
            </a:r>
            <a:r>
              <a:rPr lang="cs-CZ" sz="1200" smtClean="0">
                <a:solidFill>
                  <a:prstClr val="black"/>
                </a:solidFill>
              </a:rPr>
              <a:t>6</a:t>
            </a:r>
            <a:endParaRPr lang="cs-CZ" sz="1200">
              <a:solidFill>
                <a:prstClr val="black"/>
              </a:solidFill>
            </a:endParaRPr>
          </a:p>
        </p:txBody>
      </p:sp>
      <p:sp>
        <p:nvSpPr>
          <p:cNvPr id="2" name="TextovéPole 1"/>
          <p:cNvSpPr txBox="1"/>
          <p:nvPr/>
        </p:nvSpPr>
        <p:spPr>
          <a:xfrm>
            <a:off x="6084168" y="2060848"/>
            <a:ext cx="2711672" cy="3877985"/>
          </a:xfrm>
          <a:prstGeom prst="rect">
            <a:avLst/>
          </a:prstGeom>
          <a:noFill/>
          <a:ln>
            <a:solidFill>
              <a:schemeClr val="accent6">
                <a:lumMod val="50000"/>
              </a:schemeClr>
            </a:solidFill>
          </a:ln>
        </p:spPr>
        <p:txBody>
          <a:bodyPr wrap="square" rtlCol="0">
            <a:spAutoFit/>
          </a:bodyPr>
          <a:lstStyle/>
          <a:p>
            <a:r>
              <a:rPr lang="cs-CZ" sz="2400" b="1"/>
              <a:t>Socha </a:t>
            </a:r>
            <a:r>
              <a:rPr lang="cs-CZ" sz="2400" b="1" smtClean="0"/>
              <a:t>Buddhy</a:t>
            </a:r>
          </a:p>
          <a:p>
            <a:r>
              <a:rPr lang="cs-CZ" sz="2400" b="1" smtClean="0"/>
              <a:t> </a:t>
            </a:r>
            <a:r>
              <a:rPr lang="cs-CZ" sz="2400" b="1"/>
              <a:t>z </a:t>
            </a:r>
            <a:r>
              <a:rPr lang="cs-CZ" sz="2400" b="1" smtClean="0"/>
              <a:t>Kamakury</a:t>
            </a:r>
            <a:endParaRPr lang="cs-CZ"/>
          </a:p>
          <a:p>
            <a:r>
              <a:rPr lang="cs-CZ" smtClean="0"/>
              <a:t>Bronzové socha Amida buddhy je jednou</a:t>
            </a:r>
          </a:p>
          <a:p>
            <a:r>
              <a:rPr lang="cs-CZ" smtClean="0"/>
              <a:t> </a:t>
            </a:r>
            <a:r>
              <a:rPr lang="cs-CZ"/>
              <a:t>z nejslavnějších japonských ikon. Socha je 13,35 metrů vysoká, váží přibližně 93 tun a je druhou největší sochou Buddhy v </a:t>
            </a:r>
            <a:r>
              <a:rPr lang="cs-CZ" smtClean="0"/>
              <a:t>Japonsku. Nachází se u chrámu Kótokuin ve městě Kamakura.</a:t>
            </a:r>
            <a:endParaRPr lang="cs-CZ"/>
          </a:p>
        </p:txBody>
      </p:sp>
    </p:spTree>
    <p:extLst>
      <p:ext uri="{BB962C8B-B14F-4D97-AF65-F5344CB8AC3E}">
        <p14:creationId xmlns:p14="http://schemas.microsoft.com/office/powerpoint/2010/main" val="196357622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File:ForbiddenCityInside.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404664"/>
            <a:ext cx="6323856" cy="4213270"/>
          </a:xfrm>
          <a:prstGeom prst="rect">
            <a:avLst/>
          </a:prstGeom>
          <a:noFill/>
          <a:extLst>
            <a:ext uri="{909E8E84-426E-40DD-AFC4-6F175D3DCCD1}">
              <a14:hiddenFill xmlns:a14="http://schemas.microsoft.com/office/drawing/2010/main">
                <a:solidFill>
                  <a:srgbClr val="FFFFFF"/>
                </a:solidFill>
              </a14:hiddenFill>
            </a:ext>
          </a:extLst>
        </p:spPr>
      </p:pic>
      <p:sp>
        <p:nvSpPr>
          <p:cNvPr id="4" name="Svislý svitek 3"/>
          <p:cNvSpPr/>
          <p:nvPr/>
        </p:nvSpPr>
        <p:spPr>
          <a:xfrm>
            <a:off x="7308304" y="116632"/>
            <a:ext cx="1728192" cy="1512168"/>
          </a:xfrm>
          <a:prstGeom prst="verticalScroll">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lačítko akce: Začátek 5">
            <a:hlinkClick r:id="rId4" action="ppaction://hlinksldjump" highlightClick="1"/>
          </p:cNvPr>
          <p:cNvSpPr/>
          <p:nvPr/>
        </p:nvSpPr>
        <p:spPr>
          <a:xfrm>
            <a:off x="7740352" y="6205954"/>
            <a:ext cx="1055488" cy="535414"/>
          </a:xfrm>
          <a:prstGeom prst="actionButtonBeginning">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323528" y="4679403"/>
            <a:ext cx="648072" cy="276999"/>
          </a:xfrm>
          <a:prstGeom prst="rect">
            <a:avLst/>
          </a:prstGeom>
          <a:noFill/>
        </p:spPr>
        <p:txBody>
          <a:bodyPr wrap="square" rtlCol="0">
            <a:spAutoFit/>
          </a:bodyPr>
          <a:lstStyle/>
          <a:p>
            <a:pPr lvl="0"/>
            <a:r>
              <a:rPr lang="cs-CZ" sz="1200">
                <a:solidFill>
                  <a:prstClr val="black"/>
                </a:solidFill>
              </a:rPr>
              <a:t>obr.č. </a:t>
            </a:r>
            <a:r>
              <a:rPr lang="cs-CZ" sz="1200" smtClean="0">
                <a:solidFill>
                  <a:prstClr val="black"/>
                </a:solidFill>
              </a:rPr>
              <a:t>7</a:t>
            </a:r>
            <a:endParaRPr lang="cs-CZ" sz="1200">
              <a:solidFill>
                <a:prstClr val="black"/>
              </a:solidFill>
            </a:endParaRPr>
          </a:p>
        </p:txBody>
      </p:sp>
      <p:sp>
        <p:nvSpPr>
          <p:cNvPr id="2" name="TextovéPole 1"/>
          <p:cNvSpPr txBox="1"/>
          <p:nvPr/>
        </p:nvSpPr>
        <p:spPr>
          <a:xfrm>
            <a:off x="323528" y="5085184"/>
            <a:ext cx="7128792" cy="1015663"/>
          </a:xfrm>
          <a:prstGeom prst="rect">
            <a:avLst/>
          </a:prstGeom>
          <a:noFill/>
          <a:ln>
            <a:solidFill>
              <a:schemeClr val="accent6">
                <a:lumMod val="50000"/>
              </a:schemeClr>
            </a:solidFill>
          </a:ln>
        </p:spPr>
        <p:txBody>
          <a:bodyPr wrap="square" rtlCol="0">
            <a:spAutoFit/>
          </a:bodyPr>
          <a:lstStyle/>
          <a:p>
            <a:r>
              <a:rPr lang="cs-CZ" sz="2400" b="1"/>
              <a:t>Zakázané město </a:t>
            </a:r>
            <a:r>
              <a:rPr lang="cs-CZ" smtClean="0"/>
              <a:t>je </a:t>
            </a:r>
            <a:r>
              <a:rPr lang="cs-CZ"/>
              <a:t>komplex budov vybudovaných v Pekingu v nitru Vnitřního města během vlády dynastie Ming. Město je obehnáno 8,5 m širokou zdí a 52 m širokým vodním příkopem. </a:t>
            </a:r>
          </a:p>
        </p:txBody>
      </p:sp>
    </p:spTree>
    <p:extLst>
      <p:ext uri="{BB962C8B-B14F-4D97-AF65-F5344CB8AC3E}">
        <p14:creationId xmlns:p14="http://schemas.microsoft.com/office/powerpoint/2010/main" val="7951196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vislý svitek 3"/>
          <p:cNvSpPr/>
          <p:nvPr/>
        </p:nvSpPr>
        <p:spPr>
          <a:xfrm>
            <a:off x="7308304" y="116632"/>
            <a:ext cx="1728192" cy="1512168"/>
          </a:xfrm>
          <a:prstGeom prst="verticalScroll">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lačítko akce: Začátek 5">
            <a:hlinkClick r:id="rId2" action="ppaction://hlinksldjump" highlightClick="1"/>
          </p:cNvPr>
          <p:cNvSpPr/>
          <p:nvPr/>
        </p:nvSpPr>
        <p:spPr>
          <a:xfrm>
            <a:off x="7740352" y="6205954"/>
            <a:ext cx="1055488" cy="535414"/>
          </a:xfrm>
          <a:prstGeom prst="actionButtonBeginning">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4672306" y="199673"/>
            <a:ext cx="718950" cy="276999"/>
          </a:xfrm>
          <a:prstGeom prst="rect">
            <a:avLst/>
          </a:prstGeom>
          <a:noFill/>
        </p:spPr>
        <p:txBody>
          <a:bodyPr wrap="square" rtlCol="0">
            <a:spAutoFit/>
          </a:bodyPr>
          <a:lstStyle/>
          <a:p>
            <a:pPr lvl="0"/>
            <a:r>
              <a:rPr lang="cs-CZ" sz="1200">
                <a:solidFill>
                  <a:prstClr val="black"/>
                </a:solidFill>
              </a:rPr>
              <a:t>obr.č. </a:t>
            </a:r>
            <a:r>
              <a:rPr lang="cs-CZ" sz="1200" smtClean="0">
                <a:solidFill>
                  <a:prstClr val="black"/>
                </a:solidFill>
              </a:rPr>
              <a:t>8</a:t>
            </a:r>
            <a:endParaRPr lang="cs-CZ" sz="1200">
              <a:solidFill>
                <a:prstClr val="black"/>
              </a:solidFill>
            </a:endParaRPr>
          </a:p>
        </p:txBody>
      </p:sp>
      <p:pic>
        <p:nvPicPr>
          <p:cNvPr id="1026" name="Picture 2" descr="File:Terracotta Army Pit 1 - 6.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3269043"/>
            <a:ext cx="5211744" cy="3472325"/>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File:Xian museum.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3568" y="191080"/>
            <a:ext cx="3943008" cy="2952328"/>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5418972" y="6473661"/>
            <a:ext cx="764920" cy="276999"/>
          </a:xfrm>
          <a:prstGeom prst="rect">
            <a:avLst/>
          </a:prstGeom>
          <a:noFill/>
        </p:spPr>
        <p:txBody>
          <a:bodyPr wrap="square" rtlCol="0">
            <a:spAutoFit/>
          </a:bodyPr>
          <a:lstStyle/>
          <a:p>
            <a:r>
              <a:rPr lang="cs-CZ" sz="1200" smtClean="0"/>
              <a:t>obr.č.19</a:t>
            </a:r>
            <a:endParaRPr lang="cs-CZ" sz="1200"/>
          </a:p>
        </p:txBody>
      </p:sp>
      <p:sp>
        <p:nvSpPr>
          <p:cNvPr id="3" name="TextovéPole 2"/>
          <p:cNvSpPr txBox="1"/>
          <p:nvPr/>
        </p:nvSpPr>
        <p:spPr>
          <a:xfrm>
            <a:off x="5562988" y="1681639"/>
            <a:ext cx="3215728" cy="4524315"/>
          </a:xfrm>
          <a:prstGeom prst="rect">
            <a:avLst/>
          </a:prstGeom>
          <a:noFill/>
          <a:ln>
            <a:solidFill>
              <a:schemeClr val="accent6">
                <a:lumMod val="50000"/>
              </a:schemeClr>
            </a:solidFill>
          </a:ln>
        </p:spPr>
        <p:txBody>
          <a:bodyPr wrap="square" rtlCol="0">
            <a:spAutoFit/>
          </a:bodyPr>
          <a:lstStyle/>
          <a:p>
            <a:r>
              <a:rPr lang="cs-CZ" b="1"/>
              <a:t>Mauzoleum císaře </a:t>
            </a:r>
            <a:r>
              <a:rPr lang="cs-CZ" b="1" smtClean="0"/>
              <a:t>Čchin</a:t>
            </a:r>
            <a:r>
              <a:rPr lang="en-US" altLang="ja-JP" b="1" smtClean="0"/>
              <a:t> </a:t>
            </a:r>
            <a:r>
              <a:rPr lang="cs-CZ"/>
              <a:t>ze 3. století př. n. l, známé také pod názvem </a:t>
            </a:r>
            <a:r>
              <a:rPr lang="cs-CZ" b="1"/>
              <a:t>Terakotová armáda</a:t>
            </a:r>
            <a:r>
              <a:rPr lang="cs-CZ"/>
              <a:t>, patří mezi největší a nejbohatší mauzolea na celém světě. Hrobka s unikátní konstrukcí se nalézá poblíž čínského města Si-an v provincii Šen-si v místě, nazvaném Lishan. </a:t>
            </a:r>
          </a:p>
          <a:p>
            <a:r>
              <a:rPr lang="cs-CZ"/>
              <a:t>Průzkumy potvrdily, že součástí hrobky je již přes 2000 let pod zemí pohřbená armáda více než 8000 terakotových válečníků z období kolem roku 220 př. n. l. rozmístěná celkem ve čtyřech podzemních koridorech.</a:t>
            </a:r>
          </a:p>
        </p:txBody>
      </p:sp>
    </p:spTree>
    <p:extLst>
      <p:ext uri="{BB962C8B-B14F-4D97-AF65-F5344CB8AC3E}">
        <p14:creationId xmlns:p14="http://schemas.microsoft.com/office/powerpoint/2010/main" val="196550430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File:Jantar Mantar Jaipur 2011.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260649"/>
            <a:ext cx="6192688" cy="4063952"/>
          </a:xfrm>
          <a:prstGeom prst="rect">
            <a:avLst/>
          </a:prstGeom>
          <a:noFill/>
          <a:extLst>
            <a:ext uri="{909E8E84-426E-40DD-AFC4-6F175D3DCCD1}">
              <a14:hiddenFill xmlns:a14="http://schemas.microsoft.com/office/drawing/2010/main">
                <a:solidFill>
                  <a:srgbClr val="FFFFFF"/>
                </a:solidFill>
              </a14:hiddenFill>
            </a:ext>
          </a:extLst>
        </p:spPr>
      </p:pic>
      <p:sp>
        <p:nvSpPr>
          <p:cNvPr id="4" name="Svislý svitek 3"/>
          <p:cNvSpPr/>
          <p:nvPr/>
        </p:nvSpPr>
        <p:spPr>
          <a:xfrm>
            <a:off x="7308254" y="116632"/>
            <a:ext cx="1728192" cy="1512168"/>
          </a:xfrm>
          <a:prstGeom prst="verticalScroll">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lačítko akce: Začátek 5">
            <a:hlinkClick r:id="rId4" action="ppaction://hlinksldjump" highlightClick="1"/>
          </p:cNvPr>
          <p:cNvSpPr/>
          <p:nvPr/>
        </p:nvSpPr>
        <p:spPr>
          <a:xfrm>
            <a:off x="7740352" y="6205954"/>
            <a:ext cx="1055488" cy="535414"/>
          </a:xfrm>
          <a:prstGeom prst="actionButtonBeginning">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179512" y="4389089"/>
            <a:ext cx="720080" cy="276999"/>
          </a:xfrm>
          <a:prstGeom prst="rect">
            <a:avLst/>
          </a:prstGeom>
          <a:noFill/>
        </p:spPr>
        <p:txBody>
          <a:bodyPr wrap="square" rtlCol="0">
            <a:spAutoFit/>
          </a:bodyPr>
          <a:lstStyle/>
          <a:p>
            <a:pPr lvl="0"/>
            <a:r>
              <a:rPr lang="cs-CZ" sz="1200">
                <a:solidFill>
                  <a:prstClr val="black"/>
                </a:solidFill>
              </a:rPr>
              <a:t>obr.č. </a:t>
            </a:r>
            <a:r>
              <a:rPr lang="cs-CZ" sz="1200" smtClean="0">
                <a:solidFill>
                  <a:prstClr val="black"/>
                </a:solidFill>
              </a:rPr>
              <a:t>9</a:t>
            </a:r>
            <a:endParaRPr lang="cs-CZ" sz="1200">
              <a:solidFill>
                <a:prstClr val="black"/>
              </a:solidFill>
            </a:endParaRPr>
          </a:p>
        </p:txBody>
      </p:sp>
      <p:sp>
        <p:nvSpPr>
          <p:cNvPr id="2" name="TextovéPole 1"/>
          <p:cNvSpPr txBox="1"/>
          <p:nvPr/>
        </p:nvSpPr>
        <p:spPr>
          <a:xfrm>
            <a:off x="1187624" y="4457343"/>
            <a:ext cx="5472608" cy="2400657"/>
          </a:xfrm>
          <a:prstGeom prst="rect">
            <a:avLst/>
          </a:prstGeom>
          <a:noFill/>
          <a:ln>
            <a:solidFill>
              <a:schemeClr val="accent6">
                <a:lumMod val="50000"/>
              </a:schemeClr>
            </a:solidFill>
          </a:ln>
        </p:spPr>
        <p:txBody>
          <a:bodyPr wrap="square" rtlCol="0">
            <a:spAutoFit/>
          </a:bodyPr>
          <a:lstStyle/>
          <a:p>
            <a:r>
              <a:rPr lang="cs-CZ" sz="2400" b="1" smtClean="0"/>
              <a:t>Jantar Mantar v Jaipuru</a:t>
            </a:r>
          </a:p>
          <a:p>
            <a:r>
              <a:rPr lang="cs-CZ" smtClean="0"/>
              <a:t>Nejvýznamnější </a:t>
            </a:r>
            <a:r>
              <a:rPr lang="cs-CZ"/>
              <a:t>a nejzachovalejší indická astronomická observatoř. Pochází ze začátku 18. století, kdy ji nechal vybudovat maharádža Jai Singh II. Obsahuje kolekci velkých, pevně zabudovaných astronomických přístrojů (Jantar Mantar znamená doslova „přístroje pro výpočty“), které byly navrženy tak, aby umožnily pozorování astronomických pozic pouhým okem.</a:t>
            </a:r>
          </a:p>
        </p:txBody>
      </p:sp>
    </p:spTree>
    <p:extLst>
      <p:ext uri="{BB962C8B-B14F-4D97-AF65-F5344CB8AC3E}">
        <p14:creationId xmlns:p14="http://schemas.microsoft.com/office/powerpoint/2010/main" val="214262743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File:Castle Himeji sakura01 adjusted.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404664"/>
            <a:ext cx="5472608" cy="4104456"/>
          </a:xfrm>
          <a:prstGeom prst="rect">
            <a:avLst/>
          </a:prstGeom>
          <a:noFill/>
          <a:extLst>
            <a:ext uri="{909E8E84-426E-40DD-AFC4-6F175D3DCCD1}">
              <a14:hiddenFill xmlns:a14="http://schemas.microsoft.com/office/drawing/2010/main">
                <a:solidFill>
                  <a:srgbClr val="FFFFFF"/>
                </a:solidFill>
              </a14:hiddenFill>
            </a:ext>
          </a:extLst>
        </p:spPr>
      </p:pic>
      <p:sp>
        <p:nvSpPr>
          <p:cNvPr id="4" name="Svislý svitek 3"/>
          <p:cNvSpPr/>
          <p:nvPr/>
        </p:nvSpPr>
        <p:spPr>
          <a:xfrm>
            <a:off x="7308304" y="116632"/>
            <a:ext cx="1728192" cy="1512168"/>
          </a:xfrm>
          <a:prstGeom prst="verticalScroll">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lačítko akce: Začátek 5">
            <a:hlinkClick r:id="rId4" action="ppaction://hlinksldjump" highlightClick="1"/>
          </p:cNvPr>
          <p:cNvSpPr/>
          <p:nvPr/>
        </p:nvSpPr>
        <p:spPr>
          <a:xfrm>
            <a:off x="7740352" y="6205954"/>
            <a:ext cx="1055488" cy="535414"/>
          </a:xfrm>
          <a:prstGeom prst="actionButtonBeginning">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251520" y="4514636"/>
            <a:ext cx="936104" cy="276999"/>
          </a:xfrm>
          <a:prstGeom prst="rect">
            <a:avLst/>
          </a:prstGeom>
          <a:noFill/>
        </p:spPr>
        <p:txBody>
          <a:bodyPr wrap="square" rtlCol="0">
            <a:spAutoFit/>
          </a:bodyPr>
          <a:lstStyle/>
          <a:p>
            <a:pPr lvl="0"/>
            <a:r>
              <a:rPr lang="cs-CZ" sz="1200">
                <a:solidFill>
                  <a:prstClr val="black"/>
                </a:solidFill>
              </a:rPr>
              <a:t>obr.č. </a:t>
            </a:r>
            <a:r>
              <a:rPr lang="cs-CZ" sz="1200" smtClean="0">
                <a:solidFill>
                  <a:prstClr val="black"/>
                </a:solidFill>
              </a:rPr>
              <a:t>10</a:t>
            </a:r>
            <a:endParaRPr lang="cs-CZ" sz="1200">
              <a:solidFill>
                <a:prstClr val="black"/>
              </a:solidFill>
            </a:endParaRPr>
          </a:p>
        </p:txBody>
      </p:sp>
      <p:sp>
        <p:nvSpPr>
          <p:cNvPr id="2" name="TextovéPole 1"/>
          <p:cNvSpPr txBox="1"/>
          <p:nvPr/>
        </p:nvSpPr>
        <p:spPr>
          <a:xfrm>
            <a:off x="228684" y="4791635"/>
            <a:ext cx="6984776" cy="1569660"/>
          </a:xfrm>
          <a:prstGeom prst="rect">
            <a:avLst/>
          </a:prstGeom>
          <a:noFill/>
          <a:ln>
            <a:solidFill>
              <a:schemeClr val="accent6">
                <a:lumMod val="50000"/>
              </a:schemeClr>
            </a:solidFill>
          </a:ln>
        </p:spPr>
        <p:txBody>
          <a:bodyPr wrap="square" rtlCol="0">
            <a:spAutoFit/>
          </a:bodyPr>
          <a:lstStyle/>
          <a:p>
            <a:r>
              <a:rPr lang="cs-CZ" sz="2400" b="1"/>
              <a:t>Himedži</a:t>
            </a:r>
            <a:r>
              <a:rPr lang="cs-CZ"/>
              <a:t> </a:t>
            </a:r>
            <a:r>
              <a:rPr lang="cs-CZ" smtClean="0"/>
              <a:t>je </a:t>
            </a:r>
            <a:r>
              <a:rPr lang="cs-CZ"/>
              <a:t>japonský hrad ve městě </a:t>
            </a:r>
            <a:r>
              <a:rPr lang="cs-CZ" smtClean="0"/>
              <a:t>Himedži. </a:t>
            </a:r>
            <a:r>
              <a:rPr lang="cs-CZ"/>
              <a:t>Je to jedna z nejstarších zachovalých staveb z japonského středověku. </a:t>
            </a:r>
            <a:r>
              <a:rPr lang="cs-CZ" smtClean="0"/>
              <a:t>Hrad </a:t>
            </a:r>
            <a:r>
              <a:rPr lang="cs-CZ"/>
              <a:t>je zároveň japonským Národním kulturním pokladem. </a:t>
            </a:r>
            <a:r>
              <a:rPr lang="cs-CZ" smtClean="0"/>
              <a:t>Je </a:t>
            </a:r>
            <a:r>
              <a:rPr lang="cs-CZ"/>
              <a:t>také nejvíce navštěvovaným </a:t>
            </a:r>
            <a:r>
              <a:rPr lang="cs-CZ" smtClean="0"/>
              <a:t>hradem</a:t>
            </a:r>
          </a:p>
          <a:p>
            <a:r>
              <a:rPr lang="cs-CZ" smtClean="0"/>
              <a:t> </a:t>
            </a:r>
            <a:r>
              <a:rPr lang="cs-CZ"/>
              <a:t>v Japonsku. Někdy je také nazýván Hakurodžó nebo Širasagidžó („Hrad bílé volavky“), díky svému zářivě bílému exteriéru.</a:t>
            </a:r>
          </a:p>
        </p:txBody>
      </p:sp>
    </p:spTree>
    <p:extLst>
      <p:ext uri="{BB962C8B-B14F-4D97-AF65-F5344CB8AC3E}">
        <p14:creationId xmlns:p14="http://schemas.microsoft.com/office/powerpoint/2010/main" val="28773713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File:Merv-eshaby.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404665"/>
            <a:ext cx="5472608" cy="3338292"/>
          </a:xfrm>
          <a:prstGeom prst="rect">
            <a:avLst/>
          </a:prstGeom>
          <a:noFill/>
          <a:extLst>
            <a:ext uri="{909E8E84-426E-40DD-AFC4-6F175D3DCCD1}">
              <a14:hiddenFill xmlns:a14="http://schemas.microsoft.com/office/drawing/2010/main">
                <a:solidFill>
                  <a:srgbClr val="FFFFFF"/>
                </a:solidFill>
              </a14:hiddenFill>
            </a:ext>
          </a:extLst>
        </p:spPr>
      </p:pic>
      <p:sp>
        <p:nvSpPr>
          <p:cNvPr id="4" name="Svislý svitek 3"/>
          <p:cNvSpPr/>
          <p:nvPr/>
        </p:nvSpPr>
        <p:spPr>
          <a:xfrm>
            <a:off x="7308304" y="116632"/>
            <a:ext cx="1728192" cy="1512168"/>
          </a:xfrm>
          <a:prstGeom prst="verticalScroll">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lačítko akce: Začátek 5">
            <a:hlinkClick r:id="rId4" action="ppaction://hlinksldjump" highlightClick="1"/>
          </p:cNvPr>
          <p:cNvSpPr/>
          <p:nvPr/>
        </p:nvSpPr>
        <p:spPr>
          <a:xfrm>
            <a:off x="7740352" y="6205954"/>
            <a:ext cx="1055488" cy="535414"/>
          </a:xfrm>
          <a:prstGeom prst="actionButtonBeginning">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179512" y="3795349"/>
            <a:ext cx="792088" cy="276999"/>
          </a:xfrm>
          <a:prstGeom prst="rect">
            <a:avLst/>
          </a:prstGeom>
          <a:noFill/>
        </p:spPr>
        <p:txBody>
          <a:bodyPr wrap="square" rtlCol="0">
            <a:spAutoFit/>
          </a:bodyPr>
          <a:lstStyle/>
          <a:p>
            <a:pPr lvl="0"/>
            <a:r>
              <a:rPr lang="cs-CZ" sz="1200">
                <a:solidFill>
                  <a:prstClr val="black"/>
                </a:solidFill>
              </a:rPr>
              <a:t>obr.č. </a:t>
            </a:r>
            <a:r>
              <a:rPr lang="cs-CZ" sz="1200" smtClean="0">
                <a:solidFill>
                  <a:prstClr val="black"/>
                </a:solidFill>
              </a:rPr>
              <a:t>11</a:t>
            </a:r>
            <a:endParaRPr lang="cs-CZ" sz="1200">
              <a:solidFill>
                <a:prstClr val="black"/>
              </a:solidFill>
            </a:endParaRPr>
          </a:p>
        </p:txBody>
      </p:sp>
      <p:sp>
        <p:nvSpPr>
          <p:cNvPr id="2" name="TextovéPole 1"/>
          <p:cNvSpPr txBox="1"/>
          <p:nvPr/>
        </p:nvSpPr>
        <p:spPr>
          <a:xfrm>
            <a:off x="323528" y="4293096"/>
            <a:ext cx="6984776" cy="1908215"/>
          </a:xfrm>
          <a:prstGeom prst="rect">
            <a:avLst/>
          </a:prstGeom>
          <a:noFill/>
          <a:ln>
            <a:solidFill>
              <a:schemeClr val="accent6">
                <a:lumMod val="50000"/>
              </a:schemeClr>
            </a:solidFill>
          </a:ln>
        </p:spPr>
        <p:txBody>
          <a:bodyPr wrap="square" rtlCol="0">
            <a:spAutoFit/>
          </a:bodyPr>
          <a:lstStyle/>
          <a:p>
            <a:r>
              <a:rPr lang="cs-CZ" sz="2400" b="1"/>
              <a:t>Merv</a:t>
            </a:r>
            <a:r>
              <a:rPr lang="cs-CZ"/>
              <a:t> bylo hlavní oázové město střední Asie, které leželo na hedvábné stezce. Jeho počátky sahají do 2. tisíciletí př. n. l., dnes se jeho pozůstatky nachází na území Turkmenistánu. Některé části města jsou velmi dobře zachovalé. Merv bylo i spolu s okolní oblastí v roce 1999 zapsáno na světového dědictví. Roku 1221 byl tehdy prosperující Merv dobyt vojsky Čingischána a bylo zde zavražděno velké množství obyvatel.</a:t>
            </a:r>
          </a:p>
        </p:txBody>
      </p:sp>
    </p:spTree>
    <p:extLst>
      <p:ext uri="{BB962C8B-B14F-4D97-AF65-F5344CB8AC3E}">
        <p14:creationId xmlns:p14="http://schemas.microsoft.com/office/powerpoint/2010/main" val="243339508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File:Komodo dragon at Komodo National Park.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88640"/>
            <a:ext cx="5688632" cy="3790052"/>
          </a:xfrm>
          <a:prstGeom prst="rect">
            <a:avLst/>
          </a:prstGeom>
          <a:noFill/>
          <a:extLst>
            <a:ext uri="{909E8E84-426E-40DD-AFC4-6F175D3DCCD1}">
              <a14:hiddenFill xmlns:a14="http://schemas.microsoft.com/office/drawing/2010/main">
                <a:solidFill>
                  <a:srgbClr val="FFFFFF"/>
                </a:solidFill>
              </a14:hiddenFill>
            </a:ext>
          </a:extLst>
        </p:spPr>
      </p:pic>
      <p:sp>
        <p:nvSpPr>
          <p:cNvPr id="4" name="Svislý svitek 3"/>
          <p:cNvSpPr/>
          <p:nvPr/>
        </p:nvSpPr>
        <p:spPr>
          <a:xfrm>
            <a:off x="7308304" y="116632"/>
            <a:ext cx="1728192" cy="1512168"/>
          </a:xfrm>
          <a:prstGeom prst="verticalScroll">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lačítko akce: Začátek 5">
            <a:hlinkClick r:id="rId4" action="ppaction://hlinksldjump" highlightClick="1"/>
          </p:cNvPr>
          <p:cNvSpPr/>
          <p:nvPr/>
        </p:nvSpPr>
        <p:spPr>
          <a:xfrm>
            <a:off x="7740352" y="6205954"/>
            <a:ext cx="1055488" cy="535414"/>
          </a:xfrm>
          <a:prstGeom prst="actionButtonBeginning">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251520" y="4073694"/>
            <a:ext cx="720080" cy="276999"/>
          </a:xfrm>
          <a:prstGeom prst="rect">
            <a:avLst/>
          </a:prstGeom>
          <a:noFill/>
        </p:spPr>
        <p:txBody>
          <a:bodyPr wrap="square" rtlCol="0">
            <a:spAutoFit/>
          </a:bodyPr>
          <a:lstStyle/>
          <a:p>
            <a:pPr lvl="0"/>
            <a:r>
              <a:rPr lang="cs-CZ" sz="1200">
                <a:solidFill>
                  <a:prstClr val="black"/>
                </a:solidFill>
              </a:rPr>
              <a:t>obr.č. </a:t>
            </a:r>
            <a:r>
              <a:rPr lang="cs-CZ" sz="1200" smtClean="0">
                <a:solidFill>
                  <a:prstClr val="black"/>
                </a:solidFill>
              </a:rPr>
              <a:t>12</a:t>
            </a:r>
            <a:endParaRPr lang="cs-CZ" sz="1200">
              <a:solidFill>
                <a:prstClr val="black"/>
              </a:solidFill>
            </a:endParaRPr>
          </a:p>
        </p:txBody>
      </p:sp>
      <p:sp>
        <p:nvSpPr>
          <p:cNvPr id="2" name="TextovéPole 1"/>
          <p:cNvSpPr txBox="1"/>
          <p:nvPr/>
        </p:nvSpPr>
        <p:spPr>
          <a:xfrm>
            <a:off x="212095" y="4381800"/>
            <a:ext cx="7056784" cy="2400657"/>
          </a:xfrm>
          <a:prstGeom prst="rect">
            <a:avLst/>
          </a:prstGeom>
          <a:noFill/>
          <a:ln>
            <a:solidFill>
              <a:schemeClr val="accent6">
                <a:lumMod val="50000"/>
              </a:schemeClr>
            </a:solidFill>
          </a:ln>
        </p:spPr>
        <p:txBody>
          <a:bodyPr wrap="square" rtlCol="0">
            <a:spAutoFit/>
          </a:bodyPr>
          <a:lstStyle/>
          <a:p>
            <a:r>
              <a:rPr lang="cs-CZ" sz="2400" b="1"/>
              <a:t>Komodo</a:t>
            </a:r>
            <a:r>
              <a:rPr lang="cs-CZ"/>
              <a:t> je národní park v Indonésii v souostroví Malé Sundy. Rozkládá se na třech rozlehlejších ostrovech (Komodo, Rinca a západní část ostrova Flores) a na mnoha dalších menších ostrovech. Celková rozloha parku je 1817 km²</a:t>
            </a:r>
            <a:r>
              <a:rPr lang="cs-CZ" smtClean="0"/>
              <a:t>.</a:t>
            </a:r>
            <a:endParaRPr lang="cs-CZ"/>
          </a:p>
          <a:p>
            <a:r>
              <a:rPr lang="cs-CZ"/>
              <a:t>Park byl založen v roce 1980 a v roce 1991 se celý park stal součástí světového dědictví. Žije v něm okolo 4 000 lidí</a:t>
            </a:r>
            <a:r>
              <a:rPr lang="cs-CZ" smtClean="0"/>
              <a:t>. </a:t>
            </a:r>
            <a:endParaRPr lang="cs-CZ"/>
          </a:p>
          <a:p>
            <a:r>
              <a:rPr lang="cs-CZ"/>
              <a:t>Park je znám především výskytem největšího ještěrovitého plaza na světě – varana komodského.</a:t>
            </a:r>
          </a:p>
        </p:txBody>
      </p:sp>
    </p:spTree>
    <p:extLst>
      <p:ext uri="{BB962C8B-B14F-4D97-AF65-F5344CB8AC3E}">
        <p14:creationId xmlns:p14="http://schemas.microsoft.com/office/powerpoint/2010/main" val="32751148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File:Treasury Petra.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332656"/>
            <a:ext cx="5586239" cy="4687753"/>
          </a:xfrm>
          <a:prstGeom prst="rect">
            <a:avLst/>
          </a:prstGeom>
          <a:noFill/>
          <a:extLst>
            <a:ext uri="{909E8E84-426E-40DD-AFC4-6F175D3DCCD1}">
              <a14:hiddenFill xmlns:a14="http://schemas.microsoft.com/office/drawing/2010/main">
                <a:solidFill>
                  <a:srgbClr val="FFFFFF"/>
                </a:solidFill>
              </a14:hiddenFill>
            </a:ext>
          </a:extLst>
        </p:spPr>
      </p:pic>
      <p:sp>
        <p:nvSpPr>
          <p:cNvPr id="4" name="Svislý svitek 3"/>
          <p:cNvSpPr/>
          <p:nvPr/>
        </p:nvSpPr>
        <p:spPr>
          <a:xfrm>
            <a:off x="7308304" y="116632"/>
            <a:ext cx="1728192" cy="1512168"/>
          </a:xfrm>
          <a:prstGeom prst="verticalScroll">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lačítko akce: Začátek 5">
            <a:hlinkClick r:id="rId4" action="ppaction://hlinksldjump" highlightClick="1"/>
          </p:cNvPr>
          <p:cNvSpPr/>
          <p:nvPr/>
        </p:nvSpPr>
        <p:spPr>
          <a:xfrm>
            <a:off x="7740352" y="6205954"/>
            <a:ext cx="1055488" cy="535414"/>
          </a:xfrm>
          <a:prstGeom prst="actionButtonBeginning">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251520" y="5090700"/>
            <a:ext cx="864096" cy="276999"/>
          </a:xfrm>
          <a:prstGeom prst="rect">
            <a:avLst/>
          </a:prstGeom>
          <a:noFill/>
        </p:spPr>
        <p:txBody>
          <a:bodyPr wrap="square" rtlCol="0">
            <a:spAutoFit/>
          </a:bodyPr>
          <a:lstStyle/>
          <a:p>
            <a:pPr lvl="0"/>
            <a:r>
              <a:rPr lang="cs-CZ" sz="1200">
                <a:solidFill>
                  <a:prstClr val="black"/>
                </a:solidFill>
              </a:rPr>
              <a:t>obr.č. </a:t>
            </a:r>
            <a:r>
              <a:rPr lang="cs-CZ" sz="1200" smtClean="0">
                <a:solidFill>
                  <a:prstClr val="black"/>
                </a:solidFill>
              </a:rPr>
              <a:t>13</a:t>
            </a:r>
            <a:endParaRPr lang="cs-CZ" sz="1200">
              <a:solidFill>
                <a:prstClr val="black"/>
              </a:solidFill>
            </a:endParaRPr>
          </a:p>
        </p:txBody>
      </p:sp>
      <p:sp>
        <p:nvSpPr>
          <p:cNvPr id="2" name="TextovéPole 1"/>
          <p:cNvSpPr txBox="1"/>
          <p:nvPr/>
        </p:nvSpPr>
        <p:spPr>
          <a:xfrm>
            <a:off x="6012160" y="1988840"/>
            <a:ext cx="2880320" cy="3508653"/>
          </a:xfrm>
          <a:prstGeom prst="rect">
            <a:avLst/>
          </a:prstGeom>
          <a:noFill/>
          <a:ln>
            <a:solidFill>
              <a:schemeClr val="accent6">
                <a:lumMod val="50000"/>
              </a:schemeClr>
            </a:solidFill>
          </a:ln>
        </p:spPr>
        <p:txBody>
          <a:bodyPr wrap="square" rtlCol="0">
            <a:spAutoFit/>
          </a:bodyPr>
          <a:lstStyle/>
          <a:p>
            <a:r>
              <a:rPr lang="cs-CZ" sz="2400" b="1"/>
              <a:t>Petra </a:t>
            </a:r>
            <a:r>
              <a:rPr lang="cs-CZ" smtClean="0"/>
              <a:t>je </a:t>
            </a:r>
            <a:r>
              <a:rPr lang="cs-CZ"/>
              <a:t>skalní město a archeologické naleziště v Jordánsku. Od roku 1985 je zařazena na seznam světového kulturního a přírodního dědictví UNESCO. </a:t>
            </a:r>
          </a:p>
          <a:p>
            <a:r>
              <a:rPr lang="cs-CZ"/>
              <a:t>Město původně vzniklo jako pohřebiště v dokonale krytém místě, kde se setkávají tři údolí (Vádí al-Araba). </a:t>
            </a:r>
            <a:r>
              <a:rPr lang="cs-CZ" smtClean="0"/>
              <a:t>Všechny </a:t>
            </a:r>
            <a:r>
              <a:rPr lang="cs-CZ"/>
              <a:t>stavby byly vytesány do pískovce. </a:t>
            </a:r>
          </a:p>
        </p:txBody>
      </p:sp>
    </p:spTree>
    <p:extLst>
      <p:ext uri="{BB962C8B-B14F-4D97-AF65-F5344CB8AC3E}">
        <p14:creationId xmlns:p14="http://schemas.microsoft.com/office/powerpoint/2010/main" val="358739350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File:Temple of Bel, Palmyra 02.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1679" y="2858115"/>
            <a:ext cx="4595664" cy="3268667"/>
          </a:xfrm>
          <a:prstGeom prst="rect">
            <a:avLst/>
          </a:prstGeom>
          <a:noFill/>
          <a:extLst>
            <a:ext uri="{909E8E84-426E-40DD-AFC4-6F175D3DCCD1}">
              <a14:hiddenFill xmlns:a14="http://schemas.microsoft.com/office/drawing/2010/main">
                <a:solidFill>
                  <a:srgbClr val="FFFFFF"/>
                </a:solidFill>
              </a14:hiddenFill>
            </a:ext>
          </a:extLst>
        </p:spPr>
      </p:pic>
      <p:pic>
        <p:nvPicPr>
          <p:cNvPr id="19460" name="Picture 4" descr="File:Palmyra theater02(js).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1394" y="152648"/>
            <a:ext cx="4752528" cy="3112906"/>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4572000" y="620688"/>
            <a:ext cx="648072" cy="369332"/>
          </a:xfrm>
          <a:prstGeom prst="rect">
            <a:avLst/>
          </a:prstGeom>
          <a:noFill/>
        </p:spPr>
        <p:txBody>
          <a:bodyPr wrap="square" rtlCol="0">
            <a:spAutoFit/>
          </a:bodyPr>
          <a:lstStyle/>
          <a:p>
            <a:r>
              <a:rPr lang="cs-CZ" smtClean="0"/>
              <a:t>20</a:t>
            </a:r>
            <a:endParaRPr lang="cs-CZ"/>
          </a:p>
        </p:txBody>
      </p:sp>
      <p:sp>
        <p:nvSpPr>
          <p:cNvPr id="6" name="Svislý svitek 5"/>
          <p:cNvSpPr/>
          <p:nvPr/>
        </p:nvSpPr>
        <p:spPr>
          <a:xfrm>
            <a:off x="7308304" y="116632"/>
            <a:ext cx="1728192" cy="1512168"/>
          </a:xfrm>
          <a:prstGeom prst="verticalScroll">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8" name="Tlačítko akce: Začátek 7">
            <a:hlinkClick r:id="rId6" action="ppaction://hlinksldjump" highlightClick="1"/>
          </p:cNvPr>
          <p:cNvSpPr/>
          <p:nvPr/>
        </p:nvSpPr>
        <p:spPr>
          <a:xfrm>
            <a:off x="7740352" y="6205954"/>
            <a:ext cx="1055488" cy="535414"/>
          </a:xfrm>
          <a:prstGeom prst="actionButtonBeginning">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221394" y="3319322"/>
            <a:ext cx="792088" cy="276999"/>
          </a:xfrm>
          <a:prstGeom prst="rect">
            <a:avLst/>
          </a:prstGeom>
          <a:noFill/>
        </p:spPr>
        <p:txBody>
          <a:bodyPr wrap="square" rtlCol="0">
            <a:spAutoFit/>
          </a:bodyPr>
          <a:lstStyle/>
          <a:p>
            <a:pPr lvl="0"/>
            <a:r>
              <a:rPr lang="cs-CZ" sz="1200">
                <a:solidFill>
                  <a:prstClr val="black"/>
                </a:solidFill>
              </a:rPr>
              <a:t>obr.č. </a:t>
            </a:r>
            <a:r>
              <a:rPr lang="cs-CZ" sz="1200" smtClean="0">
                <a:solidFill>
                  <a:prstClr val="black"/>
                </a:solidFill>
              </a:rPr>
              <a:t>15</a:t>
            </a:r>
            <a:endParaRPr lang="cs-CZ" sz="1200">
              <a:solidFill>
                <a:prstClr val="black"/>
              </a:solidFill>
            </a:endParaRPr>
          </a:p>
        </p:txBody>
      </p:sp>
      <p:sp>
        <p:nvSpPr>
          <p:cNvPr id="7" name="TextovéPole 6"/>
          <p:cNvSpPr txBox="1"/>
          <p:nvPr/>
        </p:nvSpPr>
        <p:spPr>
          <a:xfrm>
            <a:off x="4427984" y="6196662"/>
            <a:ext cx="792088" cy="276999"/>
          </a:xfrm>
          <a:prstGeom prst="rect">
            <a:avLst/>
          </a:prstGeom>
          <a:noFill/>
        </p:spPr>
        <p:txBody>
          <a:bodyPr wrap="square" rtlCol="0">
            <a:spAutoFit/>
          </a:bodyPr>
          <a:lstStyle/>
          <a:p>
            <a:pPr lvl="0"/>
            <a:r>
              <a:rPr lang="cs-CZ" sz="1200">
                <a:solidFill>
                  <a:prstClr val="black"/>
                </a:solidFill>
              </a:rPr>
              <a:t>obr.č. </a:t>
            </a:r>
            <a:r>
              <a:rPr lang="cs-CZ" sz="1200" smtClean="0">
                <a:solidFill>
                  <a:prstClr val="black"/>
                </a:solidFill>
              </a:rPr>
              <a:t>14</a:t>
            </a:r>
            <a:endParaRPr lang="cs-CZ" sz="1200">
              <a:solidFill>
                <a:prstClr val="black"/>
              </a:solidFill>
            </a:endParaRPr>
          </a:p>
        </p:txBody>
      </p:sp>
      <p:sp>
        <p:nvSpPr>
          <p:cNvPr id="3" name="TextovéPole 2"/>
          <p:cNvSpPr txBox="1"/>
          <p:nvPr/>
        </p:nvSpPr>
        <p:spPr>
          <a:xfrm>
            <a:off x="221394" y="3933056"/>
            <a:ext cx="3846550" cy="2400657"/>
          </a:xfrm>
          <a:prstGeom prst="rect">
            <a:avLst/>
          </a:prstGeom>
          <a:noFill/>
          <a:ln>
            <a:solidFill>
              <a:schemeClr val="accent6">
                <a:lumMod val="50000"/>
              </a:schemeClr>
            </a:solidFill>
          </a:ln>
        </p:spPr>
        <p:txBody>
          <a:bodyPr wrap="square" rtlCol="0">
            <a:spAutoFit/>
          </a:bodyPr>
          <a:lstStyle/>
          <a:p>
            <a:r>
              <a:rPr lang="cs-CZ" sz="2400" b="1"/>
              <a:t>Palmýra</a:t>
            </a:r>
            <a:r>
              <a:rPr lang="cs-CZ"/>
              <a:t> </a:t>
            </a:r>
            <a:r>
              <a:rPr lang="cs-CZ" smtClean="0"/>
              <a:t>je </a:t>
            </a:r>
            <a:r>
              <a:rPr lang="cs-CZ"/>
              <a:t>město v Sýrii, 215 km severovýchodně od hlavního města Damašku. </a:t>
            </a:r>
            <a:r>
              <a:rPr lang="cs-CZ" smtClean="0"/>
              <a:t>V </a:t>
            </a:r>
            <a:r>
              <a:rPr lang="cs-CZ"/>
              <a:t>překladu znamená Město palem. V Palmýře se nalézají monumentální ruiny velkého města, které bylo jedním z nejdůležitějších kulturních center antického světa.</a:t>
            </a:r>
          </a:p>
          <a:p>
            <a:r>
              <a:rPr lang="cs-CZ"/>
              <a:t> </a:t>
            </a:r>
          </a:p>
        </p:txBody>
      </p:sp>
    </p:spTree>
    <p:extLst>
      <p:ext uri="{BB962C8B-B14F-4D97-AF65-F5344CB8AC3E}">
        <p14:creationId xmlns:p14="http://schemas.microsoft.com/office/powerpoint/2010/main" val="89538041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bldLst>
      <p:bldP spid="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4" name="Picture 4" descr="File:Kartago.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32121"/>
            <a:ext cx="5266540" cy="3949905"/>
          </a:xfrm>
          <a:prstGeom prst="rect">
            <a:avLst/>
          </a:prstGeom>
          <a:noFill/>
          <a:extLst>
            <a:ext uri="{909E8E84-426E-40DD-AFC4-6F175D3DCCD1}">
              <a14:hiddenFill xmlns:a14="http://schemas.microsoft.com/office/drawing/2010/main">
                <a:solidFill>
                  <a:srgbClr val="FFFFFF"/>
                </a:solidFill>
              </a14:hiddenFill>
            </a:ext>
          </a:extLst>
        </p:spPr>
      </p:pic>
      <p:sp>
        <p:nvSpPr>
          <p:cNvPr id="4" name="Svislý svitek 3"/>
          <p:cNvSpPr/>
          <p:nvPr/>
        </p:nvSpPr>
        <p:spPr>
          <a:xfrm>
            <a:off x="7308304" y="116632"/>
            <a:ext cx="1728192" cy="1512168"/>
          </a:xfrm>
          <a:prstGeom prst="verticalScroll">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lačítko akce: Začátek 5">
            <a:hlinkClick r:id="rId4" action="ppaction://hlinksldjump" highlightClick="1"/>
          </p:cNvPr>
          <p:cNvSpPr/>
          <p:nvPr/>
        </p:nvSpPr>
        <p:spPr>
          <a:xfrm>
            <a:off x="7740352" y="6205954"/>
            <a:ext cx="1055488" cy="535414"/>
          </a:xfrm>
          <a:prstGeom prst="actionButtonBeginning">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179512" y="4082026"/>
            <a:ext cx="792088" cy="276999"/>
          </a:xfrm>
          <a:prstGeom prst="rect">
            <a:avLst/>
          </a:prstGeom>
          <a:noFill/>
        </p:spPr>
        <p:txBody>
          <a:bodyPr wrap="square" rtlCol="0">
            <a:spAutoFit/>
          </a:bodyPr>
          <a:lstStyle/>
          <a:p>
            <a:pPr lvl="0"/>
            <a:r>
              <a:rPr lang="cs-CZ" sz="1200">
                <a:solidFill>
                  <a:prstClr val="black"/>
                </a:solidFill>
              </a:rPr>
              <a:t>obr.č. </a:t>
            </a:r>
            <a:r>
              <a:rPr lang="cs-CZ" sz="1200" smtClean="0">
                <a:solidFill>
                  <a:prstClr val="black"/>
                </a:solidFill>
              </a:rPr>
              <a:t>16</a:t>
            </a:r>
            <a:endParaRPr lang="cs-CZ" sz="1200">
              <a:solidFill>
                <a:prstClr val="black"/>
              </a:solidFill>
            </a:endParaRPr>
          </a:p>
        </p:txBody>
      </p:sp>
      <p:sp>
        <p:nvSpPr>
          <p:cNvPr id="2" name="TextovéPole 1"/>
          <p:cNvSpPr txBox="1"/>
          <p:nvPr/>
        </p:nvSpPr>
        <p:spPr>
          <a:xfrm>
            <a:off x="179512" y="4581128"/>
            <a:ext cx="7128792" cy="2123658"/>
          </a:xfrm>
          <a:prstGeom prst="rect">
            <a:avLst/>
          </a:prstGeom>
          <a:noFill/>
          <a:ln>
            <a:solidFill>
              <a:schemeClr val="accent6">
                <a:lumMod val="50000"/>
              </a:schemeClr>
            </a:solidFill>
          </a:ln>
        </p:spPr>
        <p:txBody>
          <a:bodyPr wrap="square" rtlCol="0">
            <a:spAutoFit/>
          </a:bodyPr>
          <a:lstStyle/>
          <a:p>
            <a:r>
              <a:rPr lang="cs-CZ" sz="2400" b="1" smtClean="0"/>
              <a:t>Kartágo</a:t>
            </a:r>
            <a:r>
              <a:rPr lang="cs-CZ" smtClean="0"/>
              <a:t> bylo </a:t>
            </a:r>
            <a:r>
              <a:rPr lang="cs-CZ"/>
              <a:t>jak starověké město v Severní Africe u pobřeží Středozemního moře, tak civilizace, která se ve sféře vlivu tohoto města rozvinula. Město Kartágo leželo na východ od Tuniského jezera, na druhé straně než leží centrum moderního Tunisu v Tunisku. Založeno bylo přibližně v roce 814 př. n. </a:t>
            </a:r>
            <a:r>
              <a:rPr lang="cs-CZ" smtClean="0"/>
              <a:t>l.Féničany. Postupem </a:t>
            </a:r>
            <a:r>
              <a:rPr lang="cs-CZ"/>
              <a:t>času Kartágo vyrostlo v obrovskou ekonomickou mocnost ve Středomoří, shromažďující bohatství a vliv díky své ekonomické obratnosti.</a:t>
            </a:r>
          </a:p>
        </p:txBody>
      </p:sp>
    </p:spTree>
    <p:extLst>
      <p:ext uri="{BB962C8B-B14F-4D97-AF65-F5344CB8AC3E}">
        <p14:creationId xmlns:p14="http://schemas.microsoft.com/office/powerpoint/2010/main" val="23879384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File:Mescidi nebevi.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750" y="332656"/>
            <a:ext cx="5279252" cy="3984341"/>
          </a:xfrm>
          <a:prstGeom prst="rect">
            <a:avLst/>
          </a:prstGeom>
          <a:noFill/>
          <a:extLst>
            <a:ext uri="{909E8E84-426E-40DD-AFC4-6F175D3DCCD1}">
              <a14:hiddenFill xmlns:a14="http://schemas.microsoft.com/office/drawing/2010/main">
                <a:solidFill>
                  <a:srgbClr val="FFFFFF"/>
                </a:solidFill>
              </a14:hiddenFill>
            </a:ext>
          </a:extLst>
        </p:spPr>
      </p:pic>
      <p:sp>
        <p:nvSpPr>
          <p:cNvPr id="4" name="Svislý svitek 3"/>
          <p:cNvSpPr/>
          <p:nvPr/>
        </p:nvSpPr>
        <p:spPr>
          <a:xfrm>
            <a:off x="7308304" y="116632"/>
            <a:ext cx="1728192" cy="1512168"/>
          </a:xfrm>
          <a:prstGeom prst="verticalScroll">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lačítko akce: Začátek 5">
            <a:hlinkClick r:id="rId4" action="ppaction://hlinksldjump" highlightClick="1"/>
          </p:cNvPr>
          <p:cNvSpPr/>
          <p:nvPr/>
        </p:nvSpPr>
        <p:spPr>
          <a:xfrm>
            <a:off x="7740352" y="6205954"/>
            <a:ext cx="1055488" cy="535414"/>
          </a:xfrm>
          <a:prstGeom prst="actionButtonBeginning">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259504" y="4382761"/>
            <a:ext cx="936104" cy="276999"/>
          </a:xfrm>
          <a:prstGeom prst="rect">
            <a:avLst/>
          </a:prstGeom>
          <a:noFill/>
        </p:spPr>
        <p:txBody>
          <a:bodyPr wrap="square" rtlCol="0">
            <a:spAutoFit/>
          </a:bodyPr>
          <a:lstStyle/>
          <a:p>
            <a:pPr lvl="0"/>
            <a:r>
              <a:rPr lang="cs-CZ" sz="1200">
                <a:solidFill>
                  <a:prstClr val="black"/>
                </a:solidFill>
              </a:rPr>
              <a:t>obr.č. </a:t>
            </a:r>
            <a:r>
              <a:rPr lang="cs-CZ" sz="1200" smtClean="0">
                <a:solidFill>
                  <a:prstClr val="black"/>
                </a:solidFill>
              </a:rPr>
              <a:t>17</a:t>
            </a:r>
            <a:endParaRPr lang="cs-CZ" sz="1200">
              <a:solidFill>
                <a:prstClr val="black"/>
              </a:solidFill>
            </a:endParaRPr>
          </a:p>
        </p:txBody>
      </p:sp>
      <p:sp>
        <p:nvSpPr>
          <p:cNvPr id="2" name="TextovéPole 1"/>
          <p:cNvSpPr txBox="1"/>
          <p:nvPr/>
        </p:nvSpPr>
        <p:spPr>
          <a:xfrm>
            <a:off x="411306" y="4869160"/>
            <a:ext cx="6814530" cy="1569660"/>
          </a:xfrm>
          <a:prstGeom prst="rect">
            <a:avLst/>
          </a:prstGeom>
          <a:noFill/>
          <a:ln>
            <a:solidFill>
              <a:schemeClr val="accent6">
                <a:lumMod val="50000"/>
              </a:schemeClr>
            </a:solidFill>
          </a:ln>
        </p:spPr>
        <p:txBody>
          <a:bodyPr wrap="square" rtlCol="0">
            <a:spAutoFit/>
          </a:bodyPr>
          <a:lstStyle/>
          <a:p>
            <a:r>
              <a:rPr lang="cs-CZ" sz="2400" b="1"/>
              <a:t>Medína</a:t>
            </a:r>
            <a:r>
              <a:rPr lang="cs-CZ"/>
              <a:t> </a:t>
            </a:r>
            <a:r>
              <a:rPr lang="cs-CZ" smtClean="0"/>
              <a:t>je </a:t>
            </a:r>
            <a:r>
              <a:rPr lang="cs-CZ"/>
              <a:t>město, které se nachází v západní části Saúdské Arábie. V městské oblasti Medína dnes žije asi 1,3 milionu obyvatel</a:t>
            </a:r>
            <a:r>
              <a:rPr lang="cs-CZ" smtClean="0"/>
              <a:t>. </a:t>
            </a:r>
            <a:endParaRPr lang="cs-CZ"/>
          </a:p>
          <a:p>
            <a:r>
              <a:rPr lang="cs-CZ"/>
              <a:t>V minulosti se město jmenovalo Jathrib, později neslo název Madínat an-Nabí (Město prorokovo). Medína patří vedle Mekky a Jeruzaléma mezi tři nejposvátnější centra islámu. </a:t>
            </a:r>
          </a:p>
        </p:txBody>
      </p:sp>
    </p:spTree>
    <p:extLst>
      <p:ext uri="{BB962C8B-B14F-4D97-AF65-F5344CB8AC3E}">
        <p14:creationId xmlns:p14="http://schemas.microsoft.com/office/powerpoint/2010/main" val="15111990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File:Hajj 2008 - Flickr - Al Jazeera English (3).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79868"/>
            <a:ext cx="5664629" cy="4248472"/>
          </a:xfrm>
          <a:prstGeom prst="rect">
            <a:avLst/>
          </a:prstGeom>
          <a:noFill/>
          <a:extLst>
            <a:ext uri="{909E8E84-426E-40DD-AFC4-6F175D3DCCD1}">
              <a14:hiddenFill xmlns:a14="http://schemas.microsoft.com/office/drawing/2010/main">
                <a:solidFill>
                  <a:srgbClr val="FFFFFF"/>
                </a:solidFill>
              </a14:hiddenFill>
            </a:ext>
          </a:extLst>
        </p:spPr>
      </p:pic>
      <p:sp>
        <p:nvSpPr>
          <p:cNvPr id="4" name="Svislý svitek 3"/>
          <p:cNvSpPr/>
          <p:nvPr/>
        </p:nvSpPr>
        <p:spPr>
          <a:xfrm>
            <a:off x="7308304" y="116632"/>
            <a:ext cx="1728192" cy="1512168"/>
          </a:xfrm>
          <a:prstGeom prst="verticalScroll">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lačítko akce: Začátek 5">
            <a:hlinkClick r:id="rId4" action="ppaction://hlinksldjump" highlightClick="1"/>
          </p:cNvPr>
          <p:cNvSpPr/>
          <p:nvPr/>
        </p:nvSpPr>
        <p:spPr>
          <a:xfrm>
            <a:off x="7740352" y="6205954"/>
            <a:ext cx="1055488" cy="535414"/>
          </a:xfrm>
          <a:prstGeom prst="actionButtonBeginning">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251520" y="4428340"/>
            <a:ext cx="864096" cy="276999"/>
          </a:xfrm>
          <a:prstGeom prst="rect">
            <a:avLst/>
          </a:prstGeom>
          <a:noFill/>
        </p:spPr>
        <p:txBody>
          <a:bodyPr wrap="square" rtlCol="0">
            <a:spAutoFit/>
          </a:bodyPr>
          <a:lstStyle/>
          <a:p>
            <a:pPr lvl="0"/>
            <a:r>
              <a:rPr lang="cs-CZ" sz="1200">
                <a:solidFill>
                  <a:prstClr val="black"/>
                </a:solidFill>
              </a:rPr>
              <a:t>obr.č. </a:t>
            </a:r>
            <a:r>
              <a:rPr lang="cs-CZ" sz="1200" smtClean="0">
                <a:solidFill>
                  <a:prstClr val="black"/>
                </a:solidFill>
              </a:rPr>
              <a:t>18</a:t>
            </a:r>
            <a:endParaRPr lang="cs-CZ" sz="1200">
              <a:solidFill>
                <a:prstClr val="black"/>
              </a:solidFill>
            </a:endParaRPr>
          </a:p>
        </p:txBody>
      </p:sp>
      <p:sp>
        <p:nvSpPr>
          <p:cNvPr id="2" name="TextovéPole 1"/>
          <p:cNvSpPr txBox="1"/>
          <p:nvPr/>
        </p:nvSpPr>
        <p:spPr>
          <a:xfrm>
            <a:off x="251520" y="4818704"/>
            <a:ext cx="6840760" cy="1569660"/>
          </a:xfrm>
          <a:prstGeom prst="rect">
            <a:avLst/>
          </a:prstGeom>
          <a:noFill/>
          <a:ln>
            <a:solidFill>
              <a:schemeClr val="accent6">
                <a:lumMod val="50000"/>
              </a:schemeClr>
            </a:solidFill>
          </a:ln>
        </p:spPr>
        <p:txBody>
          <a:bodyPr wrap="square" rtlCol="0">
            <a:spAutoFit/>
          </a:bodyPr>
          <a:lstStyle/>
          <a:p>
            <a:r>
              <a:rPr lang="cs-CZ" sz="2400" b="1"/>
              <a:t>Mekka</a:t>
            </a:r>
            <a:r>
              <a:rPr lang="cs-CZ"/>
              <a:t> </a:t>
            </a:r>
            <a:r>
              <a:rPr lang="cs-CZ" smtClean="0"/>
              <a:t>je </a:t>
            </a:r>
            <a:r>
              <a:rPr lang="cs-CZ"/>
              <a:t>město </a:t>
            </a:r>
            <a:r>
              <a:rPr lang="cs-CZ" smtClean="0"/>
              <a:t>v </a:t>
            </a:r>
            <a:r>
              <a:rPr lang="cs-CZ"/>
              <a:t>západní části Saúdské Arábie. Je hlavním městem provincie Mekka v regionu Hidžáz. Mekka je rodištěm Mohameda, proroka islámu, a je nejsvětějším městem islámu. Každým rokem putuje na pouť během hadždže (islámský měsíc dhú'l-hidždža) do Mekky tři milióny </a:t>
            </a:r>
            <a:r>
              <a:rPr lang="cs-CZ" smtClean="0"/>
              <a:t>muslimů,přičemž </a:t>
            </a:r>
            <a:r>
              <a:rPr lang="cs-CZ"/>
              <a:t>nevěřícím je vstup do města tradičně zakázán.</a:t>
            </a:r>
          </a:p>
        </p:txBody>
      </p:sp>
    </p:spTree>
    <p:extLst>
      <p:ext uri="{BB962C8B-B14F-4D97-AF65-F5344CB8AC3E}">
        <p14:creationId xmlns:p14="http://schemas.microsoft.com/office/powerpoint/2010/main" val="41345216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07504" y="197247"/>
            <a:ext cx="8928992" cy="6463308"/>
          </a:xfrm>
          <a:prstGeom prst="rect">
            <a:avLst/>
          </a:prstGeom>
        </p:spPr>
        <p:txBody>
          <a:bodyPr wrap="square">
            <a:spAutoFit/>
          </a:bodyPr>
          <a:lstStyle/>
          <a:p>
            <a:pPr algn="ctr"/>
            <a:r>
              <a:rPr lang="cs-CZ" b="1" smtClean="0"/>
              <a:t>Použité zdroje informací a obrázků:</a:t>
            </a:r>
          </a:p>
          <a:p>
            <a:pPr marL="285750" indent="-285750">
              <a:buFont typeface="Wingdings" pitchFamily="2" charset="2"/>
              <a:buChar char="Ø"/>
            </a:pPr>
            <a:r>
              <a:rPr lang="cs-CZ" sz="1200"/>
              <a:t>obr.č.1</a:t>
            </a:r>
            <a:r>
              <a:rPr lang="cs-CZ" sz="1200" smtClean="0"/>
              <a:t>: </a:t>
            </a:r>
            <a:r>
              <a:rPr lang="cs-CZ" sz="1200" smtClean="0">
                <a:solidFill>
                  <a:prstClr val="black"/>
                </a:solidFill>
                <a:latin typeface="Trebuchet MS"/>
              </a:rPr>
              <a:t>[</a:t>
            </a:r>
            <a:r>
              <a:rPr lang="cs-CZ" sz="1200">
                <a:solidFill>
                  <a:prstClr val="black"/>
                </a:solidFill>
                <a:latin typeface="Trebuchet MS"/>
              </a:rPr>
              <a:t>cit. </a:t>
            </a:r>
            <a:r>
              <a:rPr lang="cs-CZ" sz="1200" smtClean="0">
                <a:solidFill>
                  <a:prstClr val="black"/>
                </a:solidFill>
                <a:latin typeface="Trebuchet MS"/>
              </a:rPr>
              <a:t>2012-04-16]</a:t>
            </a:r>
            <a:r>
              <a:rPr lang="pl-PL" sz="1200" smtClean="0"/>
              <a:t>Dostupné </a:t>
            </a:r>
            <a:r>
              <a:rPr lang="pl-PL" sz="1200"/>
              <a:t>pod licencí </a:t>
            </a:r>
            <a:r>
              <a:rPr lang="pl-PL" sz="1200" i="1"/>
              <a:t>Public domain  </a:t>
            </a:r>
            <a:r>
              <a:rPr lang="pl-PL" sz="1200" smtClean="0"/>
              <a:t>na </a:t>
            </a:r>
            <a:r>
              <a:rPr lang="pl-PL" sz="1200" i="1" smtClean="0"/>
              <a:t>	</a:t>
            </a:r>
            <a:r>
              <a:rPr lang="cs-CZ" sz="1200" smtClean="0"/>
              <a:t>http</a:t>
            </a:r>
            <a:r>
              <a:rPr lang="cs-CZ" sz="1200"/>
              <a:t>://</a:t>
            </a:r>
            <a:r>
              <a:rPr lang="cs-CZ" sz="1200" smtClean="0"/>
              <a:t>commons.wikimedia.org/wiki/File:Asia_map.jpg</a:t>
            </a:r>
          </a:p>
          <a:p>
            <a:pPr marL="285750" indent="-285750">
              <a:buFont typeface="Wingdings" pitchFamily="2" charset="2"/>
              <a:buChar char="Ø"/>
            </a:pPr>
            <a:r>
              <a:rPr lang="cs-CZ" sz="1200" smtClean="0"/>
              <a:t>obr.č.2:</a:t>
            </a:r>
            <a:r>
              <a:rPr lang="cs-CZ" sz="1200" smtClean="0">
                <a:solidFill>
                  <a:prstClr val="black"/>
                </a:solidFill>
                <a:latin typeface="Trebuchet MS"/>
              </a:rPr>
              <a:t> </a:t>
            </a:r>
            <a:r>
              <a:rPr lang="cs-CZ" sz="1200">
                <a:solidFill>
                  <a:prstClr val="black"/>
                </a:solidFill>
                <a:latin typeface="Trebuchet MS"/>
              </a:rPr>
              <a:t>[cit. 2012-04-16]</a:t>
            </a:r>
            <a:r>
              <a:rPr lang="pl-PL" sz="1200" smtClean="0"/>
              <a:t> </a:t>
            </a:r>
            <a:r>
              <a:rPr lang="pl-PL" sz="1200"/>
              <a:t>Dostupné pod licencí </a:t>
            </a:r>
            <a:r>
              <a:rPr lang="pl-PL" sz="1200" i="1"/>
              <a:t>Public domain </a:t>
            </a:r>
            <a:r>
              <a:rPr lang="pl-PL" sz="1200" i="1" smtClean="0"/>
              <a:t> </a:t>
            </a:r>
            <a:r>
              <a:rPr lang="pl-PL" sz="1200" smtClean="0"/>
              <a:t>na</a:t>
            </a:r>
            <a:r>
              <a:rPr lang="pl-PL" sz="1200" i="1" smtClean="0"/>
              <a:t>	</a:t>
            </a:r>
            <a:r>
              <a:rPr lang="cs-CZ" sz="1200" smtClean="0"/>
              <a:t>http</a:t>
            </a:r>
            <a:r>
              <a:rPr lang="cs-CZ" sz="1200"/>
              <a:t>://</a:t>
            </a:r>
            <a:r>
              <a:rPr lang="cs-CZ" sz="1200" smtClean="0"/>
              <a:t>commons.wikimedia.org/wiki/File:Great_wall_of_china-mutianyu_4.JPG </a:t>
            </a:r>
            <a:r>
              <a:rPr lang="pl-PL" sz="1200" smtClean="0"/>
              <a:t>	</a:t>
            </a:r>
            <a:endParaRPr lang="cs-CZ" sz="1200" smtClean="0"/>
          </a:p>
          <a:p>
            <a:pPr marL="285750" indent="-285750">
              <a:buFont typeface="Wingdings" pitchFamily="2" charset="2"/>
              <a:buChar char="Ø"/>
            </a:pPr>
            <a:r>
              <a:rPr lang="cs-CZ" sz="1200" smtClean="0"/>
              <a:t>obr.č.3: </a:t>
            </a:r>
            <a:r>
              <a:rPr lang="cs-CZ" sz="1200">
                <a:solidFill>
                  <a:prstClr val="black"/>
                </a:solidFill>
                <a:latin typeface="Trebuchet MS"/>
              </a:rPr>
              <a:t>[cit. 2012-04-16</a:t>
            </a:r>
            <a:r>
              <a:rPr lang="cs-CZ" sz="1200" smtClean="0">
                <a:solidFill>
                  <a:prstClr val="black"/>
                </a:solidFill>
                <a:latin typeface="Trebuchet MS"/>
              </a:rPr>
              <a:t>]</a:t>
            </a:r>
            <a:r>
              <a:rPr lang="pl-PL" sz="1200" smtClean="0"/>
              <a:t> </a:t>
            </a:r>
            <a:r>
              <a:rPr lang="pl-PL" sz="1200"/>
              <a:t>Dostupné pod licencí </a:t>
            </a:r>
            <a:r>
              <a:rPr lang="pl-PL" sz="1200" i="1"/>
              <a:t>Public domain  </a:t>
            </a:r>
            <a:r>
              <a:rPr lang="pl-PL" sz="1200"/>
              <a:t>na </a:t>
            </a:r>
            <a:r>
              <a:rPr lang="pl-PL" sz="1200" smtClean="0"/>
              <a:t>	</a:t>
            </a:r>
            <a:r>
              <a:rPr lang="cs-CZ" sz="1200" smtClean="0"/>
              <a:t>http</a:t>
            </a:r>
            <a:r>
              <a:rPr lang="cs-CZ" sz="1200"/>
              <a:t>://commons.wikimedia.org/wiki/File:Taj_Mahal_.</a:t>
            </a:r>
            <a:r>
              <a:rPr lang="cs-CZ" sz="1200" smtClean="0"/>
              <a:t>jpg</a:t>
            </a:r>
          </a:p>
          <a:p>
            <a:pPr marL="285750" indent="-285750">
              <a:buFont typeface="Wingdings" pitchFamily="2" charset="2"/>
              <a:buChar char="Ø"/>
            </a:pPr>
            <a:r>
              <a:rPr lang="cs-CZ" sz="1200" smtClean="0"/>
              <a:t>obr.č.4: </a:t>
            </a:r>
            <a:r>
              <a:rPr lang="cs-CZ" sz="1200">
                <a:solidFill>
                  <a:prstClr val="black"/>
                </a:solidFill>
                <a:latin typeface="Trebuchet MS"/>
              </a:rPr>
              <a:t>[cit. 2012-04-16] </a:t>
            </a:r>
            <a:r>
              <a:rPr lang="cs-CZ" sz="1200" smtClean="0"/>
              <a:t>  Dostupné pod licencí</a:t>
            </a:r>
            <a:r>
              <a:rPr lang="en-US" sz="1200">
                <a:hlinkClick r:id="rId2" action="ppaction://hlinkfile" tooltip="w:en:Creative Commons"/>
              </a:rPr>
              <a:t> </a:t>
            </a:r>
            <a:r>
              <a:rPr lang="en-US" sz="1200" i="1"/>
              <a:t>Creative Commons Attribution-Share Alike 3.0 Unported license </a:t>
            </a:r>
            <a:r>
              <a:rPr lang="cs-CZ" sz="1200" i="1" smtClean="0"/>
              <a:t> </a:t>
            </a:r>
            <a:r>
              <a:rPr lang="cs-CZ" sz="1200" smtClean="0"/>
              <a:t>na						http</a:t>
            </a:r>
            <a:r>
              <a:rPr lang="cs-CZ" sz="1200"/>
              <a:t>://</a:t>
            </a:r>
            <a:r>
              <a:rPr lang="cs-CZ" sz="1200" smtClean="0"/>
              <a:t>commons.wikimedia.org/wiki/File:Angkor_Wat_W-Seite.jpg</a:t>
            </a:r>
          </a:p>
          <a:p>
            <a:pPr marL="285750" indent="-285750">
              <a:buFont typeface="Wingdings" pitchFamily="2" charset="2"/>
              <a:buChar char="Ø"/>
            </a:pPr>
            <a:r>
              <a:rPr lang="cs-CZ" sz="1200" smtClean="0"/>
              <a:t>obr.č.5: </a:t>
            </a:r>
            <a:r>
              <a:rPr lang="cs-CZ" sz="1200">
                <a:solidFill>
                  <a:prstClr val="black"/>
                </a:solidFill>
                <a:latin typeface="Trebuchet MS"/>
              </a:rPr>
              <a:t>[cit. 2012-04-16] </a:t>
            </a:r>
            <a:r>
              <a:rPr lang="cs-CZ" sz="1200" smtClean="0"/>
              <a:t> Dostupné pod licencí</a:t>
            </a:r>
            <a:r>
              <a:rPr lang="en-US" sz="1200" i="1"/>
              <a:t> Creative Commons Attribution-Share Alike 3.0 Unported license </a:t>
            </a:r>
            <a:r>
              <a:rPr lang="cs-CZ" sz="1200" i="1" smtClean="0"/>
              <a:t> na					</a:t>
            </a:r>
            <a:r>
              <a:rPr lang="cs-CZ" sz="1200" i="1"/>
              <a:t> </a:t>
            </a:r>
            <a:r>
              <a:rPr lang="cs-CZ" sz="1200" i="1" smtClean="0"/>
              <a:t>               </a:t>
            </a:r>
            <a:r>
              <a:rPr lang="cs-CZ" sz="1200" smtClean="0"/>
              <a:t>http</a:t>
            </a:r>
            <a:r>
              <a:rPr lang="cs-CZ" sz="1200"/>
              <a:t>://</a:t>
            </a:r>
            <a:r>
              <a:rPr lang="cs-CZ" sz="1200" smtClean="0"/>
              <a:t>commons.wikimedia.org/wiki/File:Dome_A_d%27_Hiroshima.jpg</a:t>
            </a:r>
          </a:p>
          <a:p>
            <a:pPr marL="285750" indent="-285750">
              <a:buFont typeface="Wingdings" pitchFamily="2" charset="2"/>
              <a:buChar char="Ø"/>
            </a:pPr>
            <a:r>
              <a:rPr lang="cs-CZ" sz="1200" smtClean="0"/>
              <a:t>obr.č.6:</a:t>
            </a:r>
            <a:r>
              <a:rPr lang="cs-CZ" sz="1200">
                <a:solidFill>
                  <a:prstClr val="black"/>
                </a:solidFill>
                <a:latin typeface="Trebuchet MS"/>
              </a:rPr>
              <a:t> [cit. 2012-04-16]</a:t>
            </a:r>
            <a:r>
              <a:rPr lang="cs-CZ" sz="1200" smtClean="0"/>
              <a:t> </a:t>
            </a:r>
            <a:r>
              <a:rPr lang="pl-PL" sz="1200" smtClean="0"/>
              <a:t> </a:t>
            </a:r>
            <a:r>
              <a:rPr lang="pl-PL" sz="1200"/>
              <a:t>Dostupné pod licencí </a:t>
            </a:r>
            <a:r>
              <a:rPr lang="pl-PL" sz="1200" i="1"/>
              <a:t>Public domain  </a:t>
            </a:r>
            <a:r>
              <a:rPr lang="pl-PL" sz="1200"/>
              <a:t>na </a:t>
            </a:r>
            <a:r>
              <a:rPr lang="pl-PL" sz="1200" smtClean="0"/>
              <a:t>	</a:t>
            </a:r>
            <a:r>
              <a:rPr lang="cs-CZ" sz="1200" smtClean="0"/>
              <a:t>http</a:t>
            </a:r>
            <a:r>
              <a:rPr lang="cs-CZ" sz="1200"/>
              <a:t>://</a:t>
            </a:r>
            <a:r>
              <a:rPr lang="cs-CZ" sz="1200" smtClean="0"/>
              <a:t>commons.wikimedia.org/wiki/File:Kamakura-buddha-7.jpg</a:t>
            </a:r>
          </a:p>
          <a:p>
            <a:pPr marL="285750" indent="-285750">
              <a:buFont typeface="Wingdings" pitchFamily="2" charset="2"/>
              <a:buChar char="Ø"/>
            </a:pPr>
            <a:r>
              <a:rPr lang="cs-CZ" sz="1200" smtClean="0"/>
              <a:t>obr.č. 7:</a:t>
            </a:r>
            <a:r>
              <a:rPr lang="cs-CZ" sz="1200">
                <a:solidFill>
                  <a:prstClr val="black"/>
                </a:solidFill>
                <a:latin typeface="Trebuchet MS"/>
              </a:rPr>
              <a:t> [cit. 2012-04-16]</a:t>
            </a:r>
            <a:r>
              <a:rPr lang="cs-CZ" sz="1200" smtClean="0"/>
              <a:t>  Dostupné pod licencí</a:t>
            </a:r>
            <a:r>
              <a:rPr lang="en-US" sz="1200" smtClean="0">
                <a:hlinkClick r:id="rId2" action="ppaction://hlinkfile" tooltip="w:en:Creative Commons"/>
              </a:rPr>
              <a:t> </a:t>
            </a:r>
            <a:r>
              <a:rPr lang="en-US" sz="1200" i="1" smtClean="0"/>
              <a:t>Creative Commons Attribution 2.0 Generic license </a:t>
            </a:r>
            <a:r>
              <a:rPr lang="cs-CZ" sz="1200" i="1" smtClean="0"/>
              <a:t>na</a:t>
            </a:r>
            <a:r>
              <a:rPr lang="cs-CZ" sz="1200" smtClean="0"/>
              <a:t>							http://commons.wikimedia.org/wiki/File:ForbiddenCityInside.jpg</a:t>
            </a:r>
          </a:p>
          <a:p>
            <a:pPr marL="285750" indent="-285750">
              <a:buFont typeface="Wingdings" pitchFamily="2" charset="2"/>
              <a:buChar char="Ø"/>
            </a:pPr>
            <a:r>
              <a:rPr lang="cs-CZ" sz="1200" smtClean="0"/>
              <a:t>obr.č.8: </a:t>
            </a:r>
            <a:r>
              <a:rPr lang="cs-CZ" sz="1200">
                <a:solidFill>
                  <a:prstClr val="black"/>
                </a:solidFill>
                <a:latin typeface="Trebuchet MS"/>
              </a:rPr>
              <a:t>[cit. 2012-04-16] </a:t>
            </a:r>
            <a:r>
              <a:rPr lang="pl-PL" sz="1200" smtClean="0"/>
              <a:t> </a:t>
            </a:r>
            <a:r>
              <a:rPr lang="pl-PL" sz="1200"/>
              <a:t>Dostupné pod licencí </a:t>
            </a:r>
            <a:r>
              <a:rPr lang="pl-PL" sz="1200" i="1"/>
              <a:t>Public domain  </a:t>
            </a:r>
            <a:r>
              <a:rPr lang="pl-PL" sz="1200"/>
              <a:t>na </a:t>
            </a:r>
            <a:r>
              <a:rPr lang="pl-PL" sz="1200" smtClean="0"/>
              <a:t>	</a:t>
            </a:r>
            <a:r>
              <a:rPr lang="cs-CZ" sz="1200" smtClean="0"/>
              <a:t>http://commons.wikimedia.org/wiki/File:Xian_museum.jpg</a:t>
            </a:r>
          </a:p>
          <a:p>
            <a:pPr marL="285750" indent="-285750">
              <a:buFont typeface="Wingdings" pitchFamily="2" charset="2"/>
              <a:buChar char="Ø"/>
            </a:pPr>
            <a:r>
              <a:rPr lang="cs-CZ" sz="1200"/>
              <a:t>obr.č.9</a:t>
            </a:r>
            <a:r>
              <a:rPr lang="cs-CZ" sz="1200" smtClean="0"/>
              <a:t>: </a:t>
            </a:r>
            <a:r>
              <a:rPr lang="cs-CZ" sz="1200">
                <a:solidFill>
                  <a:prstClr val="black"/>
                </a:solidFill>
                <a:latin typeface="Trebuchet MS"/>
              </a:rPr>
              <a:t>[cit. 2012-04-16] </a:t>
            </a:r>
            <a:r>
              <a:rPr lang="cs-CZ" sz="1200" smtClean="0"/>
              <a:t> </a:t>
            </a:r>
            <a:r>
              <a:rPr lang="cs-CZ" sz="1200"/>
              <a:t>Dostupné pod licencí</a:t>
            </a:r>
            <a:r>
              <a:rPr lang="en-US" sz="1200" i="1"/>
              <a:t> Creative Commons Attribution-Share Alike 3.0 Unported license </a:t>
            </a:r>
            <a:r>
              <a:rPr lang="cs-CZ" sz="1200" i="1"/>
              <a:t> </a:t>
            </a:r>
            <a:r>
              <a:rPr lang="cs-CZ" sz="1200" i="1" smtClean="0"/>
              <a:t>na					</a:t>
            </a:r>
            <a:r>
              <a:rPr lang="cs-CZ" sz="1200" smtClean="0"/>
              <a:t>http://commons.wikimedia.org/wiki/File:Jantar_Mantar_Jaipur_2011.jpg</a:t>
            </a:r>
          </a:p>
          <a:p>
            <a:pPr marL="285750" indent="-285750">
              <a:buFont typeface="Wingdings" pitchFamily="2" charset="2"/>
              <a:buChar char="Ø"/>
            </a:pPr>
            <a:r>
              <a:rPr lang="cs-CZ" sz="1200"/>
              <a:t>obr.č.10</a:t>
            </a:r>
            <a:r>
              <a:rPr lang="cs-CZ" sz="1200" smtClean="0"/>
              <a:t>:</a:t>
            </a:r>
            <a:r>
              <a:rPr lang="cs-CZ" sz="1200">
                <a:solidFill>
                  <a:prstClr val="black"/>
                </a:solidFill>
                <a:latin typeface="Trebuchet MS"/>
              </a:rPr>
              <a:t> [cit. 2012-04-16] </a:t>
            </a:r>
            <a:r>
              <a:rPr lang="cs-CZ" sz="1200" smtClean="0"/>
              <a:t> Dostupné </a:t>
            </a:r>
            <a:r>
              <a:rPr lang="cs-CZ" sz="1200"/>
              <a:t>pod licencí</a:t>
            </a:r>
            <a:r>
              <a:rPr lang="en-US" sz="1200" i="1"/>
              <a:t> Creative Commons Attribution-Share Alike 3.0 Unported license </a:t>
            </a:r>
            <a:r>
              <a:rPr lang="cs-CZ" sz="1200" i="1"/>
              <a:t> </a:t>
            </a:r>
            <a:r>
              <a:rPr lang="cs-CZ" sz="1200" i="1" smtClean="0"/>
              <a:t>na					</a:t>
            </a:r>
            <a:r>
              <a:rPr lang="cs-CZ" sz="1200" smtClean="0"/>
              <a:t>http://commons.wikimedia.org/wiki/File:Castle_Himeji_sakura01_adjusted.jpg</a:t>
            </a:r>
          </a:p>
          <a:p>
            <a:pPr marL="285750" indent="-285750">
              <a:buFont typeface="Wingdings" pitchFamily="2" charset="2"/>
              <a:buChar char="Ø"/>
            </a:pPr>
            <a:r>
              <a:rPr lang="cs-CZ" sz="1200"/>
              <a:t>obr.č.11</a:t>
            </a:r>
            <a:r>
              <a:rPr lang="cs-CZ" sz="1200" smtClean="0"/>
              <a:t>:</a:t>
            </a:r>
            <a:r>
              <a:rPr lang="cs-CZ" sz="1200">
                <a:solidFill>
                  <a:prstClr val="black"/>
                </a:solidFill>
                <a:latin typeface="Trebuchet MS"/>
              </a:rPr>
              <a:t> [cit. 2012-04-16] </a:t>
            </a:r>
            <a:r>
              <a:rPr lang="cs-CZ" sz="1200" smtClean="0"/>
              <a:t> Dostupné </a:t>
            </a:r>
            <a:r>
              <a:rPr lang="cs-CZ" sz="1200"/>
              <a:t>pod licencí</a:t>
            </a:r>
            <a:r>
              <a:rPr lang="en-US" sz="1200" i="1"/>
              <a:t> Creative Commons Attribution-Share Alike 3.0 Unported license </a:t>
            </a:r>
            <a:r>
              <a:rPr lang="cs-CZ" sz="1200" i="1"/>
              <a:t> na	</a:t>
            </a:r>
            <a:r>
              <a:rPr lang="cs-CZ" sz="1200" i="1" smtClean="0"/>
              <a:t>					</a:t>
            </a:r>
            <a:r>
              <a:rPr lang="cs-CZ" sz="1200" smtClean="0"/>
              <a:t>http://commons.wikimedia.org/wiki/File:Merv-eshaby.jpg</a:t>
            </a:r>
          </a:p>
          <a:p>
            <a:pPr marL="285750" indent="-285750">
              <a:buFont typeface="Wingdings" pitchFamily="2" charset="2"/>
              <a:buChar char="Ø"/>
            </a:pPr>
            <a:r>
              <a:rPr lang="cs-CZ" sz="1200"/>
              <a:t>obr.č.12: </a:t>
            </a:r>
            <a:r>
              <a:rPr lang="cs-CZ" sz="1200">
                <a:solidFill>
                  <a:prstClr val="black"/>
                </a:solidFill>
                <a:latin typeface="Trebuchet MS"/>
              </a:rPr>
              <a:t>[cit. 2012-04-16] </a:t>
            </a:r>
            <a:r>
              <a:rPr lang="cs-CZ" sz="1200" smtClean="0"/>
              <a:t> Dostupné </a:t>
            </a:r>
            <a:r>
              <a:rPr lang="cs-CZ" sz="1200"/>
              <a:t>pod </a:t>
            </a:r>
            <a:r>
              <a:rPr lang="cs-CZ" sz="1200" smtClean="0"/>
              <a:t>licencí</a:t>
            </a:r>
            <a:r>
              <a:rPr lang="en-US" sz="1200" smtClean="0">
                <a:hlinkClick r:id="rId2" action="ppaction://hlinkfile" tooltip="w:en:Creative Commons"/>
              </a:rPr>
              <a:t> </a:t>
            </a:r>
            <a:r>
              <a:rPr lang="en-US" sz="1200" i="1"/>
              <a:t>Creative Commons Attribution 2.0 Generic license </a:t>
            </a:r>
            <a:r>
              <a:rPr lang="cs-CZ" sz="1200" i="1"/>
              <a:t>na </a:t>
            </a:r>
            <a:r>
              <a:rPr lang="cs-CZ" sz="1200" i="1" smtClean="0"/>
              <a:t>					</a:t>
            </a:r>
            <a:r>
              <a:rPr lang="cs-CZ" sz="1200" smtClean="0"/>
              <a:t>http://commons.wikimedia.org/wiki/File:Komodo_dragon_at_Komodo_National_Park.jpg</a:t>
            </a:r>
          </a:p>
          <a:p>
            <a:pPr marL="285750" indent="-285750">
              <a:buFont typeface="Wingdings" pitchFamily="2" charset="2"/>
              <a:buChar char="Ø"/>
            </a:pPr>
            <a:r>
              <a:rPr lang="cs-CZ" sz="1200"/>
              <a:t>obr.č.13</a:t>
            </a:r>
            <a:r>
              <a:rPr lang="cs-CZ" sz="1200" smtClean="0"/>
              <a:t>:</a:t>
            </a:r>
            <a:r>
              <a:rPr lang="cs-CZ" sz="1200">
                <a:solidFill>
                  <a:prstClr val="black"/>
                </a:solidFill>
                <a:latin typeface="Trebuchet MS"/>
              </a:rPr>
              <a:t> [cit. 2012-04-16] </a:t>
            </a:r>
            <a:r>
              <a:rPr lang="cs-CZ" sz="1200" smtClean="0"/>
              <a:t> Dostupné </a:t>
            </a:r>
            <a:r>
              <a:rPr lang="cs-CZ" sz="1200"/>
              <a:t>pod licencí</a:t>
            </a:r>
            <a:r>
              <a:rPr lang="en-US" sz="1200" i="1"/>
              <a:t> Creative Commons Attribution-Share Alike 3.0 Unported license </a:t>
            </a:r>
            <a:r>
              <a:rPr lang="cs-CZ" sz="1200" i="1"/>
              <a:t> na	</a:t>
            </a:r>
            <a:r>
              <a:rPr lang="cs-CZ" sz="1200" i="1" smtClean="0"/>
              <a:t>					</a:t>
            </a:r>
            <a:r>
              <a:rPr lang="cs-CZ" sz="1200" smtClean="0"/>
              <a:t>http://commons.wikimedia.org/wiki/File:Treasury_Petra.jpg</a:t>
            </a:r>
          </a:p>
          <a:p>
            <a:pPr marL="285750" indent="-285750">
              <a:buFont typeface="Wingdings" pitchFamily="2" charset="2"/>
              <a:buChar char="Ø"/>
            </a:pPr>
            <a:r>
              <a:rPr lang="cs-CZ" sz="1200"/>
              <a:t>obr.č.14</a:t>
            </a:r>
            <a:r>
              <a:rPr lang="cs-CZ" sz="1200" smtClean="0"/>
              <a:t>:</a:t>
            </a:r>
            <a:r>
              <a:rPr lang="cs-CZ" sz="1200">
                <a:solidFill>
                  <a:prstClr val="black"/>
                </a:solidFill>
                <a:latin typeface="Trebuchet MS"/>
              </a:rPr>
              <a:t> [cit. 2012-04-16] </a:t>
            </a:r>
            <a:r>
              <a:rPr lang="cs-CZ" sz="1200" smtClean="0"/>
              <a:t> Dostupné </a:t>
            </a:r>
            <a:r>
              <a:rPr lang="cs-CZ" sz="1200"/>
              <a:t>pod licencí</a:t>
            </a:r>
            <a:r>
              <a:rPr lang="en-US" sz="1200" i="1"/>
              <a:t> Creative Commons Attribution-Share Alike 3.0 Unported license </a:t>
            </a:r>
            <a:r>
              <a:rPr lang="cs-CZ" sz="1200" i="1"/>
              <a:t> na	</a:t>
            </a:r>
            <a:r>
              <a:rPr lang="cs-CZ" sz="1200" i="1" smtClean="0"/>
              <a:t>				</a:t>
            </a:r>
            <a:r>
              <a:rPr lang="cs-CZ" sz="1200" smtClean="0"/>
              <a:t>http</a:t>
            </a:r>
            <a:r>
              <a:rPr lang="cs-CZ" sz="1200"/>
              <a:t>://commons.wikimedia.org/wiki/File:Temple_of_Bel,_</a:t>
            </a:r>
            <a:r>
              <a:rPr lang="cs-CZ" sz="1200" smtClean="0"/>
              <a:t>Palmyra_02.jpg</a:t>
            </a:r>
          </a:p>
          <a:p>
            <a:pPr marL="285750" indent="-285750">
              <a:buFont typeface="Wingdings" pitchFamily="2" charset="2"/>
              <a:buChar char="Ø"/>
            </a:pPr>
            <a:r>
              <a:rPr lang="cs-CZ" sz="1200"/>
              <a:t>obr.č.15</a:t>
            </a:r>
            <a:r>
              <a:rPr lang="cs-CZ" sz="1200" smtClean="0"/>
              <a:t>:</a:t>
            </a:r>
            <a:r>
              <a:rPr lang="cs-CZ" sz="1200">
                <a:solidFill>
                  <a:prstClr val="black"/>
                </a:solidFill>
                <a:latin typeface="Trebuchet MS"/>
              </a:rPr>
              <a:t> [cit. 2012-04-16] </a:t>
            </a:r>
            <a:r>
              <a:rPr lang="cs-CZ" sz="1200" smtClean="0"/>
              <a:t> Dostupné </a:t>
            </a:r>
            <a:r>
              <a:rPr lang="cs-CZ" sz="1200"/>
              <a:t>pod licencí</a:t>
            </a:r>
            <a:r>
              <a:rPr lang="en-US" sz="1200" i="1"/>
              <a:t> Creative Commons Attribution-Share Alike 3.0 Unported license </a:t>
            </a:r>
            <a:r>
              <a:rPr lang="cs-CZ" sz="1200" i="1"/>
              <a:t> na	</a:t>
            </a:r>
            <a:r>
              <a:rPr lang="cs-CZ" sz="1200" i="1" smtClean="0"/>
              <a:t>					</a:t>
            </a:r>
            <a:r>
              <a:rPr lang="cs-CZ" sz="1200" smtClean="0"/>
              <a:t>http</a:t>
            </a:r>
            <a:r>
              <a:rPr lang="cs-CZ" sz="1200"/>
              <a:t>://commons.wikimedia.org/wiki/File:Palmyra_theater02(js).</a:t>
            </a:r>
            <a:r>
              <a:rPr lang="cs-CZ" sz="1200" smtClean="0"/>
              <a:t>jpg</a:t>
            </a:r>
          </a:p>
          <a:p>
            <a:pPr marL="285750" indent="-285750">
              <a:buFont typeface="Wingdings" pitchFamily="2" charset="2"/>
              <a:buChar char="Ø"/>
            </a:pPr>
            <a:r>
              <a:rPr lang="cs-CZ" sz="1200" smtClean="0"/>
              <a:t>obr.č.16</a:t>
            </a:r>
            <a:r>
              <a:rPr lang="cs-CZ" sz="1200"/>
              <a:t>: </a:t>
            </a:r>
            <a:r>
              <a:rPr lang="cs-CZ" sz="1200">
                <a:solidFill>
                  <a:prstClr val="black"/>
                </a:solidFill>
                <a:latin typeface="Trebuchet MS"/>
              </a:rPr>
              <a:t>[cit. 2012-04-16] </a:t>
            </a:r>
            <a:r>
              <a:rPr lang="cs-CZ" sz="1200" smtClean="0"/>
              <a:t> Dostupné </a:t>
            </a:r>
            <a:r>
              <a:rPr lang="cs-CZ" sz="1200"/>
              <a:t>pod </a:t>
            </a:r>
            <a:r>
              <a:rPr lang="cs-CZ" sz="1200" smtClean="0"/>
              <a:t>licencí</a:t>
            </a:r>
            <a:r>
              <a:rPr lang="en-US" sz="1200" smtClean="0">
                <a:hlinkClick r:id="rId2" action="ppaction://hlinkfile" tooltip="w:en:Creative Commons"/>
              </a:rPr>
              <a:t> </a:t>
            </a:r>
            <a:r>
              <a:rPr lang="en-US" sz="1200" i="1"/>
              <a:t>Creative Commons Attribution 2.0 Generic license </a:t>
            </a:r>
            <a:r>
              <a:rPr lang="cs-CZ" sz="1200" i="1"/>
              <a:t>na </a:t>
            </a:r>
            <a:r>
              <a:rPr lang="cs-CZ" sz="1200" i="1" smtClean="0"/>
              <a:t>							</a:t>
            </a:r>
            <a:r>
              <a:rPr lang="cs-CZ" sz="1200" smtClean="0"/>
              <a:t>http</a:t>
            </a:r>
            <a:r>
              <a:rPr lang="cs-CZ" sz="1200"/>
              <a:t>://</a:t>
            </a:r>
            <a:r>
              <a:rPr lang="cs-CZ" sz="1200" smtClean="0"/>
              <a:t>commons.wikimedia.org/wiki/File:Kartago.jpg</a:t>
            </a:r>
          </a:p>
          <a:p>
            <a:pPr marL="285750" indent="-285750">
              <a:buFont typeface="Wingdings" pitchFamily="2" charset="2"/>
              <a:buChar char="Ø"/>
            </a:pPr>
            <a:r>
              <a:rPr lang="cs-CZ" sz="1200"/>
              <a:t>obr.č.17</a:t>
            </a:r>
            <a:r>
              <a:rPr lang="cs-CZ" sz="1200" smtClean="0"/>
              <a:t>:	</a:t>
            </a:r>
            <a:r>
              <a:rPr lang="cs-CZ" sz="1200">
                <a:solidFill>
                  <a:prstClr val="black"/>
                </a:solidFill>
                <a:latin typeface="Trebuchet MS"/>
              </a:rPr>
              <a:t> [cit. 2012-04-16]</a:t>
            </a:r>
            <a:r>
              <a:rPr lang="cs-CZ" sz="1200" smtClean="0"/>
              <a:t> Dostupné </a:t>
            </a:r>
            <a:r>
              <a:rPr lang="cs-CZ" sz="1200"/>
              <a:t>pod licencí</a:t>
            </a:r>
            <a:r>
              <a:rPr lang="en-US" sz="1200" i="1"/>
              <a:t> Creative Commons Attribution-Share Alike 3.0 Unported license </a:t>
            </a:r>
            <a:r>
              <a:rPr lang="cs-CZ" sz="1200" i="1"/>
              <a:t> na	</a:t>
            </a:r>
            <a:r>
              <a:rPr lang="cs-CZ" sz="1200" i="1" smtClean="0"/>
              <a:t>					</a:t>
            </a:r>
            <a:r>
              <a:rPr lang="cs-CZ" sz="1200" smtClean="0"/>
              <a:t>http</a:t>
            </a:r>
            <a:r>
              <a:rPr lang="cs-CZ" sz="1200"/>
              <a:t>://</a:t>
            </a:r>
            <a:r>
              <a:rPr lang="cs-CZ" sz="1200" smtClean="0"/>
              <a:t>commons.wikimedia.org/wiki/File:Mescidi_nebevi.JPG</a:t>
            </a:r>
          </a:p>
          <a:p>
            <a:pPr marL="285750" indent="-285750">
              <a:buFont typeface="Wingdings" pitchFamily="2" charset="2"/>
              <a:buChar char="Ø"/>
            </a:pPr>
            <a:r>
              <a:rPr lang="cs-CZ" sz="1200" smtClean="0"/>
              <a:t>obr.č.18:	</a:t>
            </a:r>
            <a:r>
              <a:rPr lang="cs-CZ" sz="1200">
                <a:solidFill>
                  <a:prstClr val="black"/>
                </a:solidFill>
                <a:latin typeface="Trebuchet MS"/>
              </a:rPr>
              <a:t> [cit. 2012-04-16]</a:t>
            </a:r>
            <a:r>
              <a:rPr lang="cs-CZ" sz="1200" smtClean="0"/>
              <a:t> Dostupné pod licencí</a:t>
            </a:r>
            <a:r>
              <a:rPr lang="en-US" sz="1200" i="1"/>
              <a:t>Creative Commons Attribution-Share Alike 2.0 Generic </a:t>
            </a:r>
            <a:r>
              <a:rPr lang="cs-CZ" sz="1200" i="1" smtClean="0"/>
              <a:t>licence </a:t>
            </a:r>
            <a:r>
              <a:rPr lang="cs-CZ" sz="1200" smtClean="0"/>
              <a:t>na 						http</a:t>
            </a:r>
            <a:r>
              <a:rPr lang="cs-CZ" sz="1200"/>
              <a:t>://commons.wikimedia.org/wiki/File:Hajj_2008_-_Flickr_-_Al_Jazeera_English_(3).</a:t>
            </a:r>
            <a:r>
              <a:rPr lang="cs-CZ" sz="1200" smtClean="0"/>
              <a:t>jpg</a:t>
            </a:r>
          </a:p>
        </p:txBody>
      </p:sp>
    </p:spTree>
    <p:extLst>
      <p:ext uri="{BB962C8B-B14F-4D97-AF65-F5344CB8AC3E}">
        <p14:creationId xmlns:p14="http://schemas.microsoft.com/office/powerpoint/2010/main" val="62478373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251520" y="332656"/>
            <a:ext cx="8712968" cy="4708981"/>
          </a:xfrm>
          <a:prstGeom prst="rect">
            <a:avLst/>
          </a:prstGeom>
          <a:noFill/>
        </p:spPr>
        <p:txBody>
          <a:bodyPr wrap="square" rtlCol="0">
            <a:spAutoFit/>
          </a:bodyPr>
          <a:lstStyle/>
          <a:p>
            <a:pPr algn="ctr"/>
            <a:r>
              <a:rPr lang="cs-CZ" b="1"/>
              <a:t>Použité zdroje informací a obrázků</a:t>
            </a:r>
            <a:r>
              <a:rPr lang="cs-CZ" b="1" smtClean="0"/>
              <a:t>:</a:t>
            </a:r>
          </a:p>
          <a:p>
            <a:pPr marL="285750" lvl="0" indent="-285750">
              <a:buFont typeface="Wingdings" pitchFamily="2" charset="2"/>
              <a:buChar char="Ø"/>
            </a:pPr>
            <a:r>
              <a:rPr lang="cs-CZ" sz="1200">
                <a:solidFill>
                  <a:prstClr val="black"/>
                </a:solidFill>
                <a:latin typeface="Trebuchet MS"/>
              </a:rPr>
              <a:t>[cit. 2012-04-16] </a:t>
            </a:r>
            <a:r>
              <a:rPr lang="en-US" sz="1200" smtClean="0">
                <a:solidFill>
                  <a:prstClr val="black"/>
                </a:solidFill>
              </a:rPr>
              <a:t>Dostupné </a:t>
            </a:r>
            <a:r>
              <a:rPr lang="en-US" sz="1200">
                <a:solidFill>
                  <a:prstClr val="black"/>
                </a:solidFill>
              </a:rPr>
              <a:t>pod licencí Creative Commons </a:t>
            </a:r>
            <a:r>
              <a:rPr lang="cs-CZ" sz="1200" smtClean="0">
                <a:solidFill>
                  <a:prstClr val="black"/>
                </a:solidFill>
              </a:rPr>
              <a:t>na http</a:t>
            </a:r>
            <a:r>
              <a:rPr lang="cs-CZ" sz="1200">
                <a:solidFill>
                  <a:prstClr val="black"/>
                </a:solidFill>
              </a:rPr>
              <a:t>://cs.wikipedia.org/wiki/%C4%8C%C3%ADnsk%C3%A1_ze%C4%8F</a:t>
            </a:r>
          </a:p>
          <a:p>
            <a:pPr marL="285750" lvl="0" indent="-285750">
              <a:buFont typeface="Wingdings" pitchFamily="2" charset="2"/>
              <a:buChar char="Ø"/>
            </a:pPr>
            <a:r>
              <a:rPr lang="cs-CZ" sz="1200">
                <a:solidFill>
                  <a:prstClr val="black"/>
                </a:solidFill>
                <a:latin typeface="Trebuchet MS"/>
              </a:rPr>
              <a:t>[cit. 2012-04-16] </a:t>
            </a:r>
            <a:r>
              <a:rPr lang="cs-CZ" sz="1200" smtClean="0">
                <a:solidFill>
                  <a:prstClr val="black"/>
                </a:solidFill>
              </a:rPr>
              <a:t>Dostupné </a:t>
            </a:r>
            <a:r>
              <a:rPr lang="cs-CZ" sz="1200">
                <a:solidFill>
                  <a:prstClr val="black"/>
                </a:solidFill>
              </a:rPr>
              <a:t>pod licencí Creative Commons na http://cs.wikipedia.org/wiki/T%C3%A1d%C5%BE_Mahal</a:t>
            </a:r>
          </a:p>
          <a:p>
            <a:pPr marL="285750" lvl="0" indent="-285750">
              <a:buFont typeface="Wingdings" pitchFamily="2" charset="2"/>
              <a:buChar char="Ø"/>
            </a:pPr>
            <a:r>
              <a:rPr lang="cs-CZ" sz="1200">
                <a:solidFill>
                  <a:prstClr val="black"/>
                </a:solidFill>
                <a:latin typeface="Trebuchet MS"/>
              </a:rPr>
              <a:t>[cit. 2012-04-16] </a:t>
            </a:r>
            <a:r>
              <a:rPr lang="cs-CZ" sz="1200" smtClean="0">
                <a:solidFill>
                  <a:prstClr val="black"/>
                </a:solidFill>
              </a:rPr>
              <a:t>Dostupné </a:t>
            </a:r>
            <a:r>
              <a:rPr lang="cs-CZ" sz="1200">
                <a:solidFill>
                  <a:prstClr val="black"/>
                </a:solidFill>
              </a:rPr>
              <a:t>pod licencí Creative Commons na http://</a:t>
            </a:r>
            <a:r>
              <a:rPr lang="cs-CZ" sz="1200" smtClean="0">
                <a:solidFill>
                  <a:prstClr val="black"/>
                </a:solidFill>
              </a:rPr>
              <a:t>cs.wikipedia.org/wiki/Angkor_Vat</a:t>
            </a:r>
          </a:p>
          <a:p>
            <a:pPr marL="285750" lvl="0" indent="-285750">
              <a:buFont typeface="Wingdings" pitchFamily="2" charset="2"/>
              <a:buChar char="Ø"/>
            </a:pPr>
            <a:r>
              <a:rPr lang="cs-CZ" sz="1200">
                <a:solidFill>
                  <a:prstClr val="black"/>
                </a:solidFill>
                <a:latin typeface="Trebuchet MS"/>
              </a:rPr>
              <a:t>[cit. 2012-04-16] </a:t>
            </a:r>
            <a:r>
              <a:rPr lang="cs-CZ" sz="1200" smtClean="0">
                <a:solidFill>
                  <a:prstClr val="black"/>
                </a:solidFill>
              </a:rPr>
              <a:t>Dostupné </a:t>
            </a:r>
            <a:r>
              <a:rPr lang="cs-CZ" sz="1200">
                <a:solidFill>
                  <a:prstClr val="black"/>
                </a:solidFill>
              </a:rPr>
              <a:t>pod licencí Creative Commons na http://</a:t>
            </a:r>
            <a:r>
              <a:rPr lang="cs-CZ" sz="1200" smtClean="0">
                <a:solidFill>
                  <a:prstClr val="black"/>
                </a:solidFill>
              </a:rPr>
              <a:t>cs.wikipedia.org/wiki/Pam%C3%A1tn%C3%ADk_m%C3%ADru_v_Hiro%C5%A1im%C4%9B</a:t>
            </a:r>
          </a:p>
          <a:p>
            <a:pPr marL="285750" lvl="0" indent="-285750">
              <a:buFont typeface="Wingdings" pitchFamily="2" charset="2"/>
              <a:buChar char="Ø"/>
            </a:pPr>
            <a:r>
              <a:rPr lang="cs-CZ" sz="1200">
                <a:solidFill>
                  <a:prstClr val="black"/>
                </a:solidFill>
                <a:latin typeface="Trebuchet MS"/>
              </a:rPr>
              <a:t>[cit. 2012-04-16] </a:t>
            </a:r>
            <a:r>
              <a:rPr lang="cs-CZ" sz="1200" smtClean="0">
                <a:solidFill>
                  <a:prstClr val="black"/>
                </a:solidFill>
              </a:rPr>
              <a:t>Dostupné </a:t>
            </a:r>
            <a:r>
              <a:rPr lang="cs-CZ" sz="1200">
                <a:solidFill>
                  <a:prstClr val="black"/>
                </a:solidFill>
              </a:rPr>
              <a:t>pod licencí Creative Commons na http://</a:t>
            </a:r>
            <a:r>
              <a:rPr lang="cs-CZ" sz="1200" smtClean="0">
                <a:solidFill>
                  <a:prstClr val="black"/>
                </a:solidFill>
              </a:rPr>
              <a:t>cs.wikipedia.org/wiki/Velk%C3%BD_Buddha_v_Kamaku%C5%99e</a:t>
            </a:r>
          </a:p>
          <a:p>
            <a:pPr marL="285750" lvl="0" indent="-285750">
              <a:buFont typeface="Wingdings" pitchFamily="2" charset="2"/>
              <a:buChar char="Ø"/>
            </a:pPr>
            <a:r>
              <a:rPr lang="cs-CZ" sz="1200">
                <a:solidFill>
                  <a:prstClr val="black"/>
                </a:solidFill>
                <a:latin typeface="Trebuchet MS"/>
              </a:rPr>
              <a:t>[cit. 2012-04-16] </a:t>
            </a:r>
            <a:r>
              <a:rPr lang="cs-CZ" sz="1200" smtClean="0">
                <a:solidFill>
                  <a:prstClr val="black"/>
                </a:solidFill>
              </a:rPr>
              <a:t>Dostupné </a:t>
            </a:r>
            <a:r>
              <a:rPr lang="cs-CZ" sz="1200">
                <a:solidFill>
                  <a:prstClr val="black"/>
                </a:solidFill>
              </a:rPr>
              <a:t>pod licencí Creative Commons na http://</a:t>
            </a:r>
            <a:r>
              <a:rPr lang="cs-CZ" sz="1200" smtClean="0">
                <a:solidFill>
                  <a:prstClr val="black"/>
                </a:solidFill>
              </a:rPr>
              <a:t>cs.wikipedia.org/wiki/Zak%C3%A1zan%C3%A9_m%C4%9Bsto</a:t>
            </a:r>
          </a:p>
          <a:p>
            <a:pPr marL="285750" lvl="0" indent="-285750">
              <a:buFont typeface="Wingdings" pitchFamily="2" charset="2"/>
              <a:buChar char="Ø"/>
            </a:pPr>
            <a:r>
              <a:rPr lang="cs-CZ" sz="1200">
                <a:solidFill>
                  <a:prstClr val="black"/>
                </a:solidFill>
                <a:latin typeface="Trebuchet MS"/>
              </a:rPr>
              <a:t>[cit. 2012-04-16] </a:t>
            </a:r>
            <a:r>
              <a:rPr lang="cs-CZ" sz="1200" smtClean="0">
                <a:solidFill>
                  <a:prstClr val="black"/>
                </a:solidFill>
              </a:rPr>
              <a:t>Dostupné </a:t>
            </a:r>
            <a:r>
              <a:rPr lang="cs-CZ" sz="1200">
                <a:solidFill>
                  <a:prstClr val="black"/>
                </a:solidFill>
              </a:rPr>
              <a:t>pod licencí Creative Commons na obr.č.19</a:t>
            </a:r>
            <a:r>
              <a:rPr lang="cs-CZ" sz="1200" smtClean="0">
                <a:solidFill>
                  <a:prstClr val="black"/>
                </a:solidFill>
              </a:rPr>
              <a:t>:	 </a:t>
            </a:r>
            <a:r>
              <a:rPr lang="cs-CZ" sz="1200"/>
              <a:t>Dostupné pod licencí</a:t>
            </a:r>
            <a:r>
              <a:rPr lang="en-US" sz="1200" i="1"/>
              <a:t> Creative Commons Attribution-Share Alike 3.0 Unported license </a:t>
            </a:r>
            <a:r>
              <a:rPr lang="cs-CZ" sz="1200" i="1"/>
              <a:t> na </a:t>
            </a:r>
            <a:r>
              <a:rPr lang="cs-CZ" sz="1200"/>
              <a:t>http://commons.wikimedia.org/wiki/File:Terracotta_Army_Pit_1_-_</a:t>
            </a:r>
            <a:r>
              <a:rPr lang="cs-CZ" sz="1200" smtClean="0"/>
              <a:t>6.jpg</a:t>
            </a:r>
          </a:p>
          <a:p>
            <a:pPr marL="285750" lvl="0" indent="-285750">
              <a:buFont typeface="Wingdings" pitchFamily="2" charset="2"/>
              <a:buChar char="Ø"/>
            </a:pPr>
            <a:r>
              <a:rPr lang="cs-CZ" sz="1200">
                <a:solidFill>
                  <a:prstClr val="black"/>
                </a:solidFill>
                <a:latin typeface="Trebuchet MS"/>
              </a:rPr>
              <a:t>[cit. 2012-04-16] </a:t>
            </a:r>
            <a:r>
              <a:rPr lang="cs-CZ" sz="1200" smtClean="0"/>
              <a:t>Dostupné </a:t>
            </a:r>
            <a:r>
              <a:rPr lang="cs-CZ" sz="1200"/>
              <a:t>pod licencí Creative Commons na http://</a:t>
            </a:r>
            <a:r>
              <a:rPr lang="cs-CZ" sz="1200" smtClean="0"/>
              <a:t>cs.wikipedia.org/wiki/Terakotov%C3%A1_arm%C3%A1da</a:t>
            </a:r>
          </a:p>
          <a:p>
            <a:pPr marL="285750" lvl="0" indent="-285750">
              <a:buFont typeface="Wingdings" pitchFamily="2" charset="2"/>
              <a:buChar char="Ø"/>
            </a:pPr>
            <a:r>
              <a:rPr lang="cs-CZ" sz="1200">
                <a:solidFill>
                  <a:prstClr val="black"/>
                </a:solidFill>
                <a:latin typeface="Trebuchet MS"/>
              </a:rPr>
              <a:t>[cit. 2012-04-16] </a:t>
            </a:r>
            <a:r>
              <a:rPr lang="cs-CZ" sz="1200" smtClean="0"/>
              <a:t>Dostupné </a:t>
            </a:r>
            <a:r>
              <a:rPr lang="cs-CZ" sz="1200"/>
              <a:t>pod licencí Creative Commons na http://</a:t>
            </a:r>
            <a:r>
              <a:rPr lang="cs-CZ" sz="1200" smtClean="0"/>
              <a:t>www.hedvabnastezka.cz/zeme/asie/indie/observator-jantar-mantar-the-jantar-mantar</a:t>
            </a:r>
          </a:p>
          <a:p>
            <a:pPr marL="285750" lvl="0" indent="-285750">
              <a:buFont typeface="Wingdings" pitchFamily="2" charset="2"/>
              <a:buChar char="Ø"/>
            </a:pPr>
            <a:r>
              <a:rPr lang="cs-CZ" sz="1200">
                <a:solidFill>
                  <a:prstClr val="black"/>
                </a:solidFill>
                <a:latin typeface="Trebuchet MS"/>
              </a:rPr>
              <a:t>[cit. 2012-04-16] </a:t>
            </a:r>
            <a:r>
              <a:rPr lang="cs-CZ" sz="1200" smtClean="0"/>
              <a:t>Dostupné </a:t>
            </a:r>
            <a:r>
              <a:rPr lang="cs-CZ" sz="1200"/>
              <a:t>pod licencí Creative Commons na http://</a:t>
            </a:r>
            <a:r>
              <a:rPr lang="cs-CZ" sz="1200" smtClean="0"/>
              <a:t>cs.wikipedia.org/wiki/Hrad_Himed%C5%BEi</a:t>
            </a:r>
          </a:p>
          <a:p>
            <a:pPr marL="285750" lvl="0" indent="-285750">
              <a:buFont typeface="Wingdings" pitchFamily="2" charset="2"/>
              <a:buChar char="Ø"/>
            </a:pPr>
            <a:r>
              <a:rPr lang="cs-CZ" sz="1200">
                <a:solidFill>
                  <a:prstClr val="black"/>
                </a:solidFill>
                <a:latin typeface="Trebuchet MS"/>
              </a:rPr>
              <a:t>[cit. 2012-04-16] </a:t>
            </a:r>
            <a:r>
              <a:rPr lang="cs-CZ" sz="1200" smtClean="0"/>
              <a:t>Dostupné </a:t>
            </a:r>
            <a:r>
              <a:rPr lang="cs-CZ" sz="1200"/>
              <a:t>pod licencí Creative Commons na http://</a:t>
            </a:r>
            <a:r>
              <a:rPr lang="cs-CZ" sz="1200" smtClean="0"/>
              <a:t>cs.wikipedia.org/wiki/Merv</a:t>
            </a:r>
          </a:p>
          <a:p>
            <a:pPr marL="285750" lvl="0" indent="-285750">
              <a:buFont typeface="Wingdings" pitchFamily="2" charset="2"/>
              <a:buChar char="Ø"/>
            </a:pPr>
            <a:r>
              <a:rPr lang="cs-CZ" sz="1200">
                <a:solidFill>
                  <a:prstClr val="black"/>
                </a:solidFill>
                <a:latin typeface="Trebuchet MS"/>
              </a:rPr>
              <a:t>[cit. 2012-04-16] </a:t>
            </a:r>
            <a:r>
              <a:rPr lang="cs-CZ" sz="1200" smtClean="0"/>
              <a:t>Dostupné </a:t>
            </a:r>
            <a:r>
              <a:rPr lang="cs-CZ" sz="1200"/>
              <a:t>pod licencí Creative Commons na http://</a:t>
            </a:r>
            <a:r>
              <a:rPr lang="cs-CZ" sz="1200" smtClean="0"/>
              <a:t>cs.wikipedia.org/wiki/N%C3%A1rodn%C3%AD_park_Komodo</a:t>
            </a:r>
            <a:r>
              <a:rPr lang="cs-CZ" sz="1200"/>
              <a:t>	</a:t>
            </a:r>
            <a:endParaRPr lang="cs-CZ" sz="1200" smtClean="0"/>
          </a:p>
          <a:p>
            <a:pPr marL="285750" lvl="0" indent="-285750">
              <a:buFont typeface="Wingdings" pitchFamily="2" charset="2"/>
              <a:buChar char="Ø"/>
            </a:pPr>
            <a:r>
              <a:rPr lang="cs-CZ" sz="1200"/>
              <a:t> </a:t>
            </a:r>
            <a:r>
              <a:rPr lang="cs-CZ" sz="1200">
                <a:solidFill>
                  <a:prstClr val="black"/>
                </a:solidFill>
                <a:latin typeface="Trebuchet MS"/>
              </a:rPr>
              <a:t>[cit. 2012-04-16] </a:t>
            </a:r>
            <a:r>
              <a:rPr lang="cs-CZ" sz="1200" smtClean="0"/>
              <a:t>Dostupné </a:t>
            </a:r>
            <a:r>
              <a:rPr lang="cs-CZ" sz="1200"/>
              <a:t>pod licencí Creative Commons na http://cs.wikipedia.org/wiki/Petra_(m%C4%9Bsto</a:t>
            </a:r>
            <a:r>
              <a:rPr lang="cs-CZ" sz="1200" smtClean="0"/>
              <a:t>)</a:t>
            </a:r>
          </a:p>
          <a:p>
            <a:pPr marL="285750" lvl="0" indent="-285750">
              <a:buFont typeface="Wingdings" pitchFamily="2" charset="2"/>
              <a:buChar char="Ø"/>
            </a:pPr>
            <a:r>
              <a:rPr lang="cs-CZ" sz="1200">
                <a:solidFill>
                  <a:prstClr val="black"/>
                </a:solidFill>
                <a:latin typeface="Trebuchet MS"/>
              </a:rPr>
              <a:t>[cit. 2012-04-16] </a:t>
            </a:r>
            <a:r>
              <a:rPr lang="cs-CZ" sz="1200" smtClean="0">
                <a:solidFill>
                  <a:prstClr val="black"/>
                </a:solidFill>
              </a:rPr>
              <a:t>Dostupné </a:t>
            </a:r>
            <a:r>
              <a:rPr lang="cs-CZ" sz="1200">
                <a:solidFill>
                  <a:prstClr val="black"/>
                </a:solidFill>
              </a:rPr>
              <a:t>pod licencí Creative Commons na http://</a:t>
            </a:r>
            <a:r>
              <a:rPr lang="cs-CZ" sz="1200" smtClean="0">
                <a:solidFill>
                  <a:prstClr val="black"/>
                </a:solidFill>
              </a:rPr>
              <a:t>cs.wikipedia.org/wiki/Palm%C3%BDra</a:t>
            </a:r>
          </a:p>
          <a:p>
            <a:pPr marL="285750" lvl="0" indent="-285750">
              <a:buFont typeface="Wingdings" pitchFamily="2" charset="2"/>
              <a:buChar char="Ø"/>
            </a:pPr>
            <a:r>
              <a:rPr lang="cs-CZ" sz="1200">
                <a:solidFill>
                  <a:prstClr val="black"/>
                </a:solidFill>
                <a:latin typeface="Trebuchet MS"/>
              </a:rPr>
              <a:t>[cit. 2012-04-16] </a:t>
            </a:r>
            <a:r>
              <a:rPr lang="cs-CZ" sz="1200" smtClean="0">
                <a:solidFill>
                  <a:prstClr val="black"/>
                </a:solidFill>
              </a:rPr>
              <a:t>Dostupné </a:t>
            </a:r>
            <a:r>
              <a:rPr lang="cs-CZ" sz="1200">
                <a:solidFill>
                  <a:prstClr val="black"/>
                </a:solidFill>
              </a:rPr>
              <a:t>pod licencí Creative Commons na http://</a:t>
            </a:r>
            <a:r>
              <a:rPr lang="cs-CZ" sz="1200" smtClean="0">
                <a:solidFill>
                  <a:prstClr val="black"/>
                </a:solidFill>
              </a:rPr>
              <a:t>cs.wikipedia.org/wiki/Kart%C3%A1go</a:t>
            </a:r>
          </a:p>
          <a:p>
            <a:pPr marL="285750" lvl="0" indent="-285750">
              <a:buFont typeface="Wingdings" pitchFamily="2" charset="2"/>
              <a:buChar char="Ø"/>
            </a:pPr>
            <a:r>
              <a:rPr lang="cs-CZ" sz="1200">
                <a:solidFill>
                  <a:prstClr val="black"/>
                </a:solidFill>
                <a:latin typeface="Trebuchet MS"/>
              </a:rPr>
              <a:t>[cit. 2012-04-16] </a:t>
            </a:r>
            <a:r>
              <a:rPr lang="cs-CZ" sz="1200" smtClean="0">
                <a:solidFill>
                  <a:prstClr val="black"/>
                </a:solidFill>
              </a:rPr>
              <a:t>Dostupné </a:t>
            </a:r>
            <a:r>
              <a:rPr lang="cs-CZ" sz="1200">
                <a:solidFill>
                  <a:prstClr val="black"/>
                </a:solidFill>
              </a:rPr>
              <a:t>pod licencí Creative Commons na http://cs.wikipedia.org/wiki/Med%C3%ADna</a:t>
            </a:r>
          </a:p>
          <a:p>
            <a:endParaRPr lang="cs-CZ" b="1"/>
          </a:p>
        </p:txBody>
      </p:sp>
    </p:spTree>
    <p:extLst>
      <p:ext uri="{BB962C8B-B14F-4D97-AF65-F5344CB8AC3E}">
        <p14:creationId xmlns:p14="http://schemas.microsoft.com/office/powerpoint/2010/main" val="3127533962"/>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739</TotalTime>
  <Words>1224</Words>
  <Application>Microsoft Office PowerPoint</Application>
  <PresentationFormat>Předvádění na obrazovce (4:3)</PresentationFormat>
  <Paragraphs>143</Paragraphs>
  <Slides>21</Slides>
  <Notes>1</Notes>
  <HiddenSlides>0</HiddenSlides>
  <MMClips>0</MMClips>
  <ScaleCrop>false</ScaleCrop>
  <HeadingPairs>
    <vt:vector size="4" baseType="variant">
      <vt:variant>
        <vt:lpstr>Motiv</vt:lpstr>
      </vt:variant>
      <vt:variant>
        <vt:i4>1</vt:i4>
      </vt:variant>
      <vt:variant>
        <vt:lpstr>Nadpisy snímků</vt:lpstr>
      </vt:variant>
      <vt:variant>
        <vt:i4>21</vt:i4>
      </vt:variant>
    </vt:vector>
  </HeadingPairs>
  <TitlesOfParts>
    <vt:vector size="22"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hracst</dc:creator>
  <cp:lastModifiedBy>hracst</cp:lastModifiedBy>
  <cp:revision>66</cp:revision>
  <dcterms:created xsi:type="dcterms:W3CDTF">2012-02-10T18:29:07Z</dcterms:created>
  <dcterms:modified xsi:type="dcterms:W3CDTF">2012-05-07T16:45:51Z</dcterms:modified>
</cp:coreProperties>
</file>