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4" r:id="rId11"/>
    <p:sldId id="266" r:id="rId12"/>
    <p:sldId id="267" r:id="rId13"/>
    <p:sldId id="268" r:id="rId14"/>
    <p:sldId id="270" r:id="rId15"/>
    <p:sldId id="269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C311C"/>
    <a:srgbClr val="6600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45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A1C1360-C70F-449A-85C1-70BCAF2C3C5A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4238F9-6180-4A20-8820-73512CB28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00843-955B-47FF-8D27-EF88BB39A124}" type="datetime1">
              <a:rPr lang="cs-CZ" smtClean="0"/>
              <a:pPr/>
              <a:t>20.6.2012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cs-CZ" smtClean="0"/>
              <a:t>VY_32_INOVACE_14_20</a:t>
            </a: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9748F-6459-4F28-A695-F43545F0FE10}" type="datetime1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VY_32_INOVACE_14_20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53B8A9-189C-4820-ABAD-013351C09BA7}" type="datetime1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VY_32_INOVACE_14_20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5C77B-60F7-47F3-916B-D616D085478F}" type="datetime1">
              <a:rPr lang="cs-CZ" smtClean="0"/>
              <a:pPr/>
              <a:t>20.6.2012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VY_32_INOVACE_14_20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7A9A5-2B7D-454E-B607-8EF124CC63C2}" type="datetime1">
              <a:rPr lang="cs-CZ" smtClean="0"/>
              <a:pPr/>
              <a:t>20.6.2012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VY_32_INOVACE_14_20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862FB-4B18-4BA7-AAF2-BEB20671FA9E}" type="datetime1">
              <a:rPr lang="cs-CZ" smtClean="0"/>
              <a:pPr/>
              <a:t>20.6.2012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VY_32_INOVACE_14_20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238EF-0EF4-4C49-915D-9538D97A57B4}" type="datetime1">
              <a:rPr lang="cs-CZ" smtClean="0"/>
              <a:pPr/>
              <a:t>20.6.2012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VY_32_INOVACE_14_20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94373-4DA0-4123-ABF6-F76D48B44E05}" type="datetime1">
              <a:rPr lang="cs-CZ" smtClean="0"/>
              <a:pPr/>
              <a:t>20.6.2012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VY_32_INOVACE_14_20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0B3F3-1B72-44EF-8F61-35E2EB466329}" type="datetime1">
              <a:rPr lang="cs-CZ" smtClean="0"/>
              <a:pPr/>
              <a:t>20.6.2012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VY_32_INOVACE_14_20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5F33B-6D9C-4BEF-BBF0-4638DE133178}" type="datetime1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VY_32_INOVACE_14_20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2A906D-8ACF-498C-9BAF-4D84DAAA3CBB}" type="datetime1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VY_32_INOVACE_14_20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B8F7C282-3956-444E-9D5E-B050BA5DCA6B}" type="datetime1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r>
              <a:rPr lang="cs-CZ" smtClean="0"/>
              <a:t>VY_32_INOVACE_14_20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hf sldNum="0" hdr="0" dt="0"/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484784"/>
            <a:ext cx="7772400" cy="648072"/>
          </a:xfrm>
          <a:noFill/>
          <a:ln>
            <a:solidFill>
              <a:schemeClr val="tx1"/>
            </a:solidFill>
            <a:prstDash val="sysDot"/>
          </a:ln>
        </p:spPr>
        <p:txBody>
          <a:bodyPr/>
          <a:lstStyle/>
          <a:p>
            <a:r>
              <a:rPr lang="cs-CZ" sz="4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Verb to </a:t>
            </a:r>
            <a:r>
              <a:rPr lang="cs-CZ" sz="4000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4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endParaRPr lang="cs-CZ" sz="40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2204864"/>
            <a:ext cx="7920880" cy="3960440"/>
          </a:xfrm>
          <a:blipFill>
            <a:blip r:embed="rId2" cstate="print"/>
            <a:tile tx="0" ty="0" sx="100000" sy="100000" flip="none" algn="tl"/>
          </a:blipFill>
        </p:spPr>
        <p:txBody>
          <a:bodyPr>
            <a:normAutofit fontScale="25000" lnSpcReduction="20000"/>
          </a:bodyPr>
          <a:lstStyle/>
          <a:p>
            <a:pPr algn="l"/>
            <a:endParaRPr lang="cs-CZ" sz="48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/>
            <a:r>
              <a:rPr lang="cs-CZ" sz="5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Škola</a:t>
            </a:r>
            <a:r>
              <a:rPr lang="cs-CZ" sz="5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Základní škola Trávníky Otrokovice, příspěvková organizace</a:t>
            </a:r>
          </a:p>
          <a:p>
            <a:pPr algn="l"/>
            <a:r>
              <a:rPr lang="cs-CZ" sz="5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Číslo projektu: CZ.1.07/1.4.00/21.2637</a:t>
            </a:r>
          </a:p>
          <a:p>
            <a:pPr algn="l"/>
            <a:r>
              <a:rPr lang="cs-CZ" sz="5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Autor:			Mgr. Marcela Kašpárková</a:t>
            </a:r>
          </a:p>
          <a:p>
            <a:pPr algn="l"/>
            <a:r>
              <a:rPr lang="cs-CZ" sz="5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Vytvořeno:			9.12.2011</a:t>
            </a:r>
          </a:p>
          <a:p>
            <a:pPr algn="l"/>
            <a:r>
              <a:rPr lang="cs-CZ" sz="5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Ročník:			pátý</a:t>
            </a:r>
          </a:p>
          <a:p>
            <a:pPr algn="l"/>
            <a:r>
              <a:rPr lang="cs-CZ" sz="5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Vzdělávací oblast: 		Jazyk a jazyková komunikace</a:t>
            </a:r>
          </a:p>
          <a:p>
            <a:pPr algn="l"/>
            <a:r>
              <a:rPr lang="cs-CZ" sz="5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Vzdělávací obor:   		Anglický jazyk</a:t>
            </a:r>
          </a:p>
          <a:p>
            <a:pPr algn="l"/>
            <a:r>
              <a:rPr lang="cs-CZ" sz="5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Tematický okruh: 		 Receptivní   řečové dovednosti</a:t>
            </a:r>
          </a:p>
          <a:p>
            <a:pPr algn="l"/>
            <a:r>
              <a:rPr lang="cs-CZ" sz="5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Téma:			To </a:t>
            </a:r>
            <a:r>
              <a:rPr lang="cs-CZ" sz="56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5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56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endParaRPr lang="cs-CZ" sz="56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/>
            <a:r>
              <a:rPr lang="cs-CZ" sz="5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Pomůcky:			notebook, dataprojektor</a:t>
            </a:r>
          </a:p>
          <a:p>
            <a:pPr algn="l"/>
            <a:r>
              <a:rPr lang="cs-CZ" sz="5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Anotace:			Žáci se seznámí se slovesem </a:t>
            </a:r>
            <a:r>
              <a:rPr lang="cs-CZ" sz="56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5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56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5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l"/>
            <a:endParaRPr lang="cs-CZ" sz="56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/>
            <a:r>
              <a:rPr lang="cs-CZ" sz="5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Tato práce je šířena pod licencí CC BY-SA 3.0. Odkazy a citace jsou platné k datu vytvoření této práce.</a:t>
            </a:r>
          </a:p>
          <a:p>
            <a:pPr algn="l"/>
            <a:r>
              <a:rPr lang="cs-CZ" sz="5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Texty </a:t>
            </a:r>
            <a:r>
              <a:rPr lang="cs-CZ" sz="5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jsou vlastní originální tvorbou autora.</a:t>
            </a:r>
          </a:p>
          <a:p>
            <a:pPr algn="l"/>
            <a:r>
              <a:rPr lang="cs-CZ" sz="5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Všechny objekty použité k vytvoření tohoto materiálu jsou součástí softwaru Microsoft® Office.</a:t>
            </a:r>
          </a:p>
          <a:p>
            <a:pPr algn="l"/>
            <a:r>
              <a:rPr lang="cs-CZ" sz="5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Materiál je určen pro bezplatné používání na všech typech škol a školských zařízeních. Jakékoliv další využití podléhá autorskému zákonu.</a:t>
            </a:r>
          </a:p>
          <a:p>
            <a:r>
              <a:rPr lang="cs-CZ" sz="4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 </a:t>
            </a:r>
          </a:p>
          <a:p>
            <a:pPr algn="l"/>
            <a:endParaRPr lang="cs-CZ" sz="56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/>
            <a:endParaRPr lang="cs-CZ" sz="4400" dirty="0"/>
          </a:p>
        </p:txBody>
      </p:sp>
      <p:pic>
        <p:nvPicPr>
          <p:cNvPr id="1026" name="Picture 2" descr="Y:\Log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688" y="0"/>
            <a:ext cx="5781675" cy="1447800"/>
          </a:xfrm>
          <a:prstGeom prst="rect">
            <a:avLst/>
          </a:prstGeom>
          <a:noFill/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cs-CZ" smtClean="0"/>
              <a:t>VY_32_INOVACE_14_20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txBody>
          <a:bodyPr/>
          <a:lstStyle/>
          <a:p>
            <a:r>
              <a:rPr lang="cs-CZ" sz="48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sz="4800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48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48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4800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pet</a:t>
            </a:r>
            <a:r>
              <a:rPr lang="cs-CZ" sz="48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48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Users\kasparkova\AppData\Local\Microsoft\Windows\Temporary Internet Files\Content.IE5\K7H5H6VY\MP900185186[1]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674" r="5674"/>
          <a:stretch>
            <a:fillRect/>
          </a:stretch>
        </p:blipFill>
        <p:spPr bwMode="auto">
          <a:xfrm>
            <a:off x="1907704" y="1556792"/>
            <a:ext cx="5112568" cy="3633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Zástupný symbol pro text 7"/>
          <p:cNvSpPr>
            <a:spLocks noGrp="1"/>
          </p:cNvSpPr>
          <p:nvPr>
            <p:ph type="body" sz="half" idx="2"/>
          </p:nvPr>
        </p:nvSpPr>
        <p:spPr>
          <a:xfrm>
            <a:off x="1691680" y="5445224"/>
            <a:ext cx="5711824" cy="792088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b="100000"/>
            </a:path>
            <a:tileRect t="-100000" r="-100000"/>
          </a:gradFill>
        </p:spPr>
        <p:txBody>
          <a:bodyPr>
            <a:normAutofit/>
          </a:bodyPr>
          <a:lstStyle/>
          <a:p>
            <a:r>
              <a:rPr lang="cs-CZ" sz="44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I´ve</a:t>
            </a:r>
            <a:r>
              <a:rPr lang="cs-CZ" sz="44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44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44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pet</a:t>
            </a:r>
            <a:r>
              <a:rPr lang="cs-CZ" sz="44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44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VY_32_INOVACE_14_20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38532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2" dur="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3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4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5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6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7000"/>
                            </p:stCondLst>
                            <p:childTnLst>
                              <p:par>
                                <p:cTn id="28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9" dur="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0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1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2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3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build="p" animBg="1"/>
      <p:bldP spid="8" grpId="1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r="100000" b="100000"/>
            </a:path>
            <a:tileRect l="-100000" t="-100000"/>
          </a:gradFill>
        </p:spPr>
        <p:txBody>
          <a:bodyPr/>
          <a:lstStyle/>
          <a:p>
            <a:r>
              <a:rPr lang="cs-CZ" sz="4400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4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4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4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4400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pet</a:t>
            </a:r>
            <a:r>
              <a:rPr lang="cs-CZ" sz="4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44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rázek 5"/>
          <p:cNvSpPr>
            <a:spLocks noGrp="1"/>
          </p:cNvSpPr>
          <p:nvPr>
            <p:ph type="pic" idx="1"/>
          </p:nvPr>
        </p:nvSpPr>
        <p:spPr>
          <a:xfrm>
            <a:off x="2743200" y="2212848"/>
            <a:ext cx="3657600" cy="2432304"/>
          </a:xfrm>
        </p:spPr>
      </p:sp>
      <p:sp>
        <p:nvSpPr>
          <p:cNvPr id="5" name="Zástupný symbol pro text 4"/>
          <p:cNvSpPr>
            <a:spLocks noGrp="1"/>
          </p:cNvSpPr>
          <p:nvPr>
            <p:ph type="body" sz="half" idx="2"/>
          </p:nvPr>
        </p:nvSpPr>
        <p:spPr>
          <a:xfrm>
            <a:off x="1115616" y="5445224"/>
            <a:ext cx="7056784" cy="898426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</p:spPr>
        <p:txBody>
          <a:bodyPr>
            <a:noAutofit/>
          </a:bodyPr>
          <a:lstStyle/>
          <a:p>
            <a:r>
              <a:rPr lang="cs-CZ" sz="3600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Yes</a:t>
            </a:r>
            <a:r>
              <a:rPr lang="cs-CZ" sz="36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, I </a:t>
            </a:r>
            <a:r>
              <a:rPr lang="cs-CZ" sz="3600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36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3600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I´ve</a:t>
            </a:r>
            <a:r>
              <a:rPr lang="cs-CZ" sz="36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36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3600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rabbit</a:t>
            </a:r>
            <a:r>
              <a:rPr lang="cs-CZ" sz="44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44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Zástupný symbol pro obrázek 5"/>
          <p:cNvSpPr txBox="1">
            <a:spLocks/>
          </p:cNvSpPr>
          <p:nvPr/>
        </p:nvSpPr>
        <p:spPr>
          <a:xfrm>
            <a:off x="2743200" y="2212848"/>
            <a:ext cx="3657600" cy="2432304"/>
          </a:xfrm>
          <a:prstGeom prst="rect">
            <a:avLst/>
          </a:prstGeo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</p:sp>
      <p:pic>
        <p:nvPicPr>
          <p:cNvPr id="2051" name="Picture 3" descr="C:\Users\kasparkova\AppData\Local\Microsoft\Windows\Temporary Internet Files\Content.IE5\IWAEABRB\MP9001851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82552" y="1640517"/>
            <a:ext cx="5378896" cy="3576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VY_32_INOVACE_14_20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0134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6000"/>
                            </p:stCondLst>
                            <p:childTnLst>
                              <p:par>
                                <p:cTn id="3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</p:spPr>
        <p:txBody>
          <a:bodyPr/>
          <a:lstStyle/>
          <a:p>
            <a:r>
              <a:rPr lang="cs-CZ" sz="4400" dirty="0" err="1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44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dirty="0" err="1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44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dirty="0" err="1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44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4400" dirty="0" err="1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cat</a:t>
            </a:r>
            <a:r>
              <a:rPr lang="cs-CZ" sz="44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4400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kasparkova\AppData\Local\Microsoft\Windows\Temporary Internet Files\Content.IE5\WVJ2RLJT\MP900426461[1]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685" r="5685"/>
          <a:stretch>
            <a:fillRect/>
          </a:stretch>
        </p:blipFill>
        <p:spPr bwMode="auto">
          <a:xfrm>
            <a:off x="2051720" y="1124744"/>
            <a:ext cx="5256584" cy="3942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>
          <a:xfrm>
            <a:off x="1187624" y="5373216"/>
            <a:ext cx="7056784" cy="970434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</p:spPr>
        <p:txBody>
          <a:bodyPr>
            <a:normAutofit/>
          </a:bodyPr>
          <a:lstStyle/>
          <a:p>
            <a:r>
              <a:rPr lang="cs-CZ" sz="4400" dirty="0" err="1" smtClean="0">
                <a:solidFill>
                  <a:srgbClr val="6600FF"/>
                </a:solidFill>
                <a:latin typeface="Times New Roman" pitchFamily="18" charset="0"/>
                <a:cs typeface="Times New Roman" pitchFamily="18" charset="0"/>
              </a:rPr>
              <a:t>You´ve</a:t>
            </a:r>
            <a:r>
              <a:rPr lang="cs-CZ" sz="4400" dirty="0" smtClean="0">
                <a:solidFill>
                  <a:srgbClr val="6600FF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dirty="0" err="1" smtClean="0">
                <a:solidFill>
                  <a:srgbClr val="6600FF"/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4400" dirty="0" smtClean="0">
                <a:solidFill>
                  <a:srgbClr val="6600FF"/>
                </a:solidFill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4400" dirty="0" err="1" smtClean="0">
                <a:solidFill>
                  <a:srgbClr val="6600FF"/>
                </a:solidFill>
                <a:latin typeface="Times New Roman" pitchFamily="18" charset="0"/>
                <a:cs typeface="Times New Roman" pitchFamily="18" charset="0"/>
              </a:rPr>
              <a:t>cat</a:t>
            </a:r>
            <a:r>
              <a:rPr lang="cs-CZ" sz="4400" dirty="0" smtClean="0">
                <a:solidFill>
                  <a:srgbClr val="6600FF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4400" dirty="0">
              <a:solidFill>
                <a:srgbClr val="66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VY_32_INOVACE_14_20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97835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250"/>
                            </p:stCondLst>
                            <p:childTnLst>
                              <p:par>
                                <p:cTn id="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250"/>
                            </p:stCondLst>
                            <p:childTnLst>
                              <p:par>
                                <p:cTn id="15" presetID="26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8250"/>
                            </p:stCondLst>
                            <p:childTnLst>
                              <p:par>
                                <p:cTn id="32" presetID="26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1250"/>
                            </p:stCondLst>
                            <p:childTnLst>
                              <p:par>
                                <p:cTn id="49" presetID="8" presetClass="exit" presetSubtype="32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5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  <p:bldP spid="7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8900000" scaled="1"/>
            <a:tileRect/>
          </a:gradFill>
        </p:spPr>
        <p:txBody>
          <a:bodyPr/>
          <a:lstStyle/>
          <a:p>
            <a:r>
              <a:rPr lang="cs-CZ" sz="4400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4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4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4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4400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cat</a:t>
            </a:r>
            <a:r>
              <a:rPr lang="cs-CZ" sz="4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44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C:\Users\kasparkova\AppData\Local\Microsoft\Windows\Temporary Internet Files\Content.IE5\WVJ2RLJT\MP900426461[1]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685" r="5685"/>
          <a:stretch>
            <a:fillRect/>
          </a:stretch>
        </p:blipFill>
        <p:spPr bwMode="auto">
          <a:xfrm>
            <a:off x="1835696" y="1268760"/>
            <a:ext cx="5184576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>
          <a:xfrm>
            <a:off x="1679576" y="5301208"/>
            <a:ext cx="5711824" cy="104244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0" scaled="1"/>
            <a:tileRect/>
          </a:gradFill>
        </p:spPr>
        <p:txBody>
          <a:bodyPr>
            <a:normAutofit fontScale="92500" lnSpcReduction="10000"/>
          </a:bodyPr>
          <a:lstStyle/>
          <a:p>
            <a:r>
              <a:rPr lang="cs-CZ" sz="3200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Yes</a:t>
            </a:r>
            <a:r>
              <a:rPr lang="cs-CZ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, I </a:t>
            </a:r>
            <a:r>
              <a:rPr lang="cs-CZ" sz="3200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No, I </a:t>
            </a:r>
            <a:r>
              <a:rPr lang="cs-CZ" sz="3200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haven´t</a:t>
            </a:r>
            <a:r>
              <a:rPr lang="cs-CZ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VY_32_INOVACE_14_20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38717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3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3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9000"/>
                            </p:stCondLst>
                            <p:childTnLst>
                              <p:par>
                                <p:cTn id="2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3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</p:spPr>
        <p:txBody>
          <a:bodyPr/>
          <a:lstStyle/>
          <a:p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He has </a:t>
            </a:r>
            <a:r>
              <a:rPr lang="cs-CZ" sz="4400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 a dog.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rázek 3"/>
          <p:cNvSpPr>
            <a:spLocks noGrp="1"/>
          </p:cNvSpPr>
          <p:nvPr>
            <p:ph type="pic" idx="1"/>
          </p:nvPr>
        </p:nvSpPr>
        <p:spPr>
          <a:xfrm>
            <a:off x="1979712" y="1700807"/>
            <a:ext cx="5151580" cy="3433045"/>
          </a:xfrm>
        </p:spPr>
      </p:sp>
      <p:sp>
        <p:nvSpPr>
          <p:cNvPr id="5" name="Zástupný symbol pro text 4"/>
          <p:cNvSpPr>
            <a:spLocks noGrp="1"/>
          </p:cNvSpPr>
          <p:nvPr>
            <p:ph type="body" sz="half" idx="2"/>
          </p:nvPr>
        </p:nvSpPr>
        <p:spPr>
          <a:xfrm>
            <a:off x="1679576" y="5445224"/>
            <a:ext cx="5711824" cy="898426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8900000" scaled="1"/>
            <a:tileRect/>
          </a:gradFill>
        </p:spPr>
        <p:txBody>
          <a:bodyPr>
            <a:normAutofit/>
          </a:bodyPr>
          <a:lstStyle/>
          <a:p>
            <a:r>
              <a:rPr lang="cs-CZ" sz="4400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He´s</a:t>
            </a:r>
            <a:r>
              <a:rPr lang="cs-CZ" sz="4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4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a dog.</a:t>
            </a:r>
            <a:endParaRPr lang="cs-CZ" sz="44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3" name="Picture 3" descr="C:\Users\kasparkova\AppData\Local\Microsoft\Windows\Temporary Internet Files\Content.IE5\RYCPBB6E\MP90040161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436114"/>
            <a:ext cx="5819961" cy="378248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VY_32_INOVACE_14_20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2568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1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0"/>
                            </p:stCondLst>
                            <p:childTnLst>
                              <p:par>
                                <p:cTn id="13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7000"/>
                            </p:stCondLst>
                            <p:childTnLst>
                              <p:par>
                                <p:cTn id="19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spPr>
        <p:txBody>
          <a:bodyPr/>
          <a:lstStyle/>
          <a:p>
            <a:r>
              <a:rPr lang="cs-CZ" sz="44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Has he </a:t>
            </a:r>
            <a:r>
              <a:rPr lang="cs-CZ" sz="4400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44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a dog?</a:t>
            </a:r>
            <a:endParaRPr lang="cs-CZ" sz="44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6" name="Picture 2" descr="C:\Users\kasparkova\AppData\Local\Microsoft\Windows\Temporary Internet Files\Content.IE5\RYCPBB6E\MP900401615[1]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581" r="5581"/>
          <a:stretch>
            <a:fillRect/>
          </a:stretch>
        </p:blipFill>
        <p:spPr bwMode="auto">
          <a:xfrm>
            <a:off x="2123728" y="1268760"/>
            <a:ext cx="5008090" cy="3756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Zástupný symbol pro text 9"/>
          <p:cNvSpPr>
            <a:spLocks noGrp="1"/>
          </p:cNvSpPr>
          <p:nvPr>
            <p:ph type="body" sz="half" idx="2"/>
          </p:nvPr>
        </p:nvSpPr>
        <p:spPr>
          <a:xfrm>
            <a:off x="1679576" y="5229200"/>
            <a:ext cx="5711824" cy="1440160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t="100000" r="100000"/>
            </a:path>
            <a:tileRect l="-100000" b="-100000"/>
          </a:gradFill>
        </p:spPr>
        <p:txBody>
          <a:bodyPr>
            <a:normAutofit fontScale="92500" lnSpcReduction="10000"/>
          </a:bodyPr>
          <a:lstStyle/>
          <a:p>
            <a:r>
              <a:rPr lang="cs-CZ" sz="4400" dirty="0" err="1" smtClean="0">
                <a:solidFill>
                  <a:srgbClr val="6600FF"/>
                </a:solidFill>
                <a:latin typeface="Times New Roman" pitchFamily="18" charset="0"/>
                <a:cs typeface="Times New Roman" pitchFamily="18" charset="0"/>
              </a:rPr>
              <a:t>Yes</a:t>
            </a:r>
            <a:r>
              <a:rPr lang="cs-CZ" sz="4400" dirty="0" smtClean="0">
                <a:solidFill>
                  <a:srgbClr val="6600FF"/>
                </a:solidFill>
                <a:latin typeface="Times New Roman" pitchFamily="18" charset="0"/>
                <a:cs typeface="Times New Roman" pitchFamily="18" charset="0"/>
              </a:rPr>
              <a:t>, he has.</a:t>
            </a:r>
          </a:p>
          <a:p>
            <a:r>
              <a:rPr lang="cs-CZ" sz="4400" dirty="0" smtClean="0">
                <a:solidFill>
                  <a:srgbClr val="6600FF"/>
                </a:solidFill>
                <a:latin typeface="Times New Roman" pitchFamily="18" charset="0"/>
                <a:cs typeface="Times New Roman" pitchFamily="18" charset="0"/>
              </a:rPr>
              <a:t>No, he </a:t>
            </a:r>
            <a:r>
              <a:rPr lang="cs-CZ" sz="4400" dirty="0" err="1" smtClean="0">
                <a:solidFill>
                  <a:srgbClr val="6600FF"/>
                </a:solidFill>
                <a:latin typeface="Times New Roman" pitchFamily="18" charset="0"/>
                <a:cs typeface="Times New Roman" pitchFamily="18" charset="0"/>
              </a:rPr>
              <a:t>hasn´t</a:t>
            </a:r>
            <a:r>
              <a:rPr lang="cs-CZ" sz="4400" dirty="0" smtClean="0">
                <a:solidFill>
                  <a:srgbClr val="6600FF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4400" dirty="0">
              <a:solidFill>
                <a:srgbClr val="66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VY_32_INOVACE_14_20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9648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27" presetClass="emph" presetSubtype="0" fill="remove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" dur="250" autoRev="1" fill="remove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8" dur="250" autoRev="1" fill="remove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9" dur="250" autoRev="1" fill="remove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50" autoRev="1" fill="remove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27" presetClass="emph" presetSubtype="0" fill="remove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3" dur="250" autoRev="1" fill="remove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4" dur="250" autoRev="1" fill="remove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" dur="250" autoRev="1" fill="remove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000"/>
                            </p:stCondLst>
                            <p:childTnLst>
                              <p:par>
                                <p:cTn id="28" presetID="27" presetClass="emph" presetSubtype="0" fill="remove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250" autoRev="1" fill="remove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0" dur="250" autoRev="1" fill="remove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1" dur="250" autoRev="1" fill="remove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0" scaled="1"/>
            <a:tileRect/>
          </a:gradFill>
        </p:spPr>
        <p:txBody>
          <a:bodyPr/>
          <a:lstStyle/>
          <a:p>
            <a:r>
              <a:rPr lang="cs-CZ" sz="4400" dirty="0" err="1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44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has </a:t>
            </a:r>
            <a:r>
              <a:rPr lang="cs-CZ" sz="4400" dirty="0" err="1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44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4400" dirty="0" err="1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hamster</a:t>
            </a:r>
            <a:r>
              <a:rPr lang="cs-CZ" sz="44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4400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70" name="Picture 2" descr="C:\Users\kasparkova\AppData\Local\Microsoft\Windows\Temporary Internet Files\Content.IE5\K7H5H6VY\MP900427605[1]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2786" b="12786"/>
          <a:stretch>
            <a:fillRect/>
          </a:stretch>
        </p:blipFill>
        <p:spPr bwMode="auto">
          <a:xfrm>
            <a:off x="2267744" y="1628800"/>
            <a:ext cx="4576042" cy="3432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Zástupný symbol pro text 10"/>
          <p:cNvSpPr>
            <a:spLocks noGrp="1"/>
          </p:cNvSpPr>
          <p:nvPr>
            <p:ph type="body" sz="half" idx="2"/>
          </p:nvPr>
        </p:nvSpPr>
        <p:spPr>
          <a:xfrm>
            <a:off x="1679576" y="5373216"/>
            <a:ext cx="5711824" cy="970434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t="100000"/>
            </a:path>
            <a:tileRect r="-100000" b="-100000"/>
          </a:gradFill>
        </p:spPr>
        <p:txBody>
          <a:bodyPr>
            <a:normAutofit/>
          </a:bodyPr>
          <a:lstStyle/>
          <a:p>
            <a:r>
              <a:rPr lang="cs-CZ" sz="4400" dirty="0" err="1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She´s</a:t>
            </a:r>
            <a:r>
              <a:rPr lang="cs-CZ" sz="44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dirty="0" err="1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44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4400" dirty="0" err="1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hamster</a:t>
            </a:r>
            <a:r>
              <a:rPr lang="cs-CZ" sz="44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4400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VY_32_INOVACE_14_20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9006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1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</p:spPr>
        <p:txBody>
          <a:bodyPr/>
          <a:lstStyle/>
          <a:p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Has </a:t>
            </a:r>
            <a:r>
              <a:rPr lang="cs-CZ" sz="4400" dirty="0" err="1" smtClean="0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4400" dirty="0" err="1" smtClean="0">
                <a:latin typeface="Times New Roman" pitchFamily="18" charset="0"/>
                <a:cs typeface="Times New Roman" pitchFamily="18" charset="0"/>
              </a:rPr>
              <a:t>hamster</a:t>
            </a: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Zástupný symbol pro obrázek 6"/>
          <p:cNvSpPr>
            <a:spLocks noGrp="1"/>
          </p:cNvSpPr>
          <p:nvPr>
            <p:ph type="pic" idx="1"/>
          </p:nvPr>
        </p:nvSpPr>
        <p:spPr>
          <a:xfrm>
            <a:off x="2771800" y="1340768"/>
            <a:ext cx="3447644" cy="3483600"/>
          </a:xfrm>
        </p:spPr>
      </p:sp>
      <p:sp>
        <p:nvSpPr>
          <p:cNvPr id="8" name="Zástupný symbol pro text 7"/>
          <p:cNvSpPr>
            <a:spLocks noGrp="1"/>
          </p:cNvSpPr>
          <p:nvPr>
            <p:ph type="body" sz="half" idx="2"/>
          </p:nvPr>
        </p:nvSpPr>
        <p:spPr>
          <a:xfrm>
            <a:off x="1679576" y="5157192"/>
            <a:ext cx="5711824" cy="1440160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8900000" scaled="1"/>
            <a:tileRect/>
          </a:gradFill>
        </p:spPr>
        <p:txBody>
          <a:bodyPr>
            <a:noAutofit/>
          </a:bodyPr>
          <a:lstStyle/>
          <a:p>
            <a:r>
              <a:rPr lang="cs-CZ" sz="4000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Yes</a:t>
            </a:r>
            <a:r>
              <a:rPr lang="cs-CZ" sz="40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4000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40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has.</a:t>
            </a:r>
          </a:p>
          <a:p>
            <a:r>
              <a:rPr lang="cs-CZ" sz="40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No, </a:t>
            </a:r>
            <a:r>
              <a:rPr lang="cs-CZ" sz="4000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40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hasn´t</a:t>
            </a:r>
            <a:r>
              <a:rPr lang="cs-CZ" sz="40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40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218" name="Picture 2" descr="C:\Users\kasparkova\AppData\Local\Microsoft\Windows\Temporary Internet Files\Content.IE5\K7H5H6VY\MP900427605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63060" y="1340768"/>
            <a:ext cx="3456384" cy="348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VY_32_INOVACE_14_20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3357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1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21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8" dur="2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0"/>
                            </p:stCondLst>
                            <p:childTnLst>
                              <p:par>
                                <p:cTn id="20" presetID="21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2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7000"/>
                            </p:stCondLst>
                            <p:childTnLst>
                              <p:par>
                                <p:cTn id="24" presetID="21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6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50000">
              <a:schemeClr val="accent1">
                <a:lumMod val="40000"/>
                <a:lumOff val="60000"/>
              </a:schemeClr>
            </a:gs>
            <a:gs pos="76000">
              <a:schemeClr val="bg2">
                <a:tint val="90000"/>
                <a:shade val="90000"/>
                <a:satMod val="200000"/>
              </a:schemeClr>
            </a:gs>
            <a:gs pos="92000">
              <a:schemeClr val="bg2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8100000" scaled="1"/>
            <a:tileRect/>
          </a:gradFill>
        </p:spPr>
        <p:txBody>
          <a:bodyPr/>
          <a:lstStyle/>
          <a:p>
            <a:r>
              <a:rPr lang="cs-CZ" sz="4400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4400" dirty="0" err="1" smtClean="0">
                <a:latin typeface="Times New Roman" pitchFamily="18" charset="0"/>
                <a:cs typeface="Times New Roman" pitchFamily="18" charset="0"/>
              </a:rPr>
              <a:t>tortoise</a:t>
            </a: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194" name="Picture 2" descr="C:\Users\kasparkova\AppData\Local\Microsoft\Windows\Temporary Internet Files\Content.IE5\D81LCL5B\MP900403840[1]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563" r="5563"/>
          <a:stretch>
            <a:fillRect/>
          </a:stretch>
        </p:blipFill>
        <p:spPr bwMode="auto">
          <a:xfrm>
            <a:off x="1979712" y="1340768"/>
            <a:ext cx="5184576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>
          <a:xfrm>
            <a:off x="1679576" y="5517232"/>
            <a:ext cx="5711824" cy="100811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</p:spPr>
        <p:txBody>
          <a:bodyPr>
            <a:noAutofit/>
          </a:bodyPr>
          <a:lstStyle/>
          <a:p>
            <a:r>
              <a:rPr lang="cs-CZ" sz="4400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We´ve</a:t>
            </a:r>
            <a:r>
              <a:rPr lang="cs-CZ" sz="4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4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4400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tortoise</a:t>
            </a:r>
            <a:r>
              <a:rPr lang="cs-CZ" sz="4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44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VY_32_INOVACE_14_20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37997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</p:spPr>
        <p:txBody>
          <a:bodyPr/>
          <a:lstStyle/>
          <a:p>
            <a:r>
              <a:rPr lang="cs-CZ" sz="4400" dirty="0" err="1" smtClean="0">
                <a:solidFill>
                  <a:srgbClr val="6600FF"/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4400" dirty="0" smtClean="0">
                <a:solidFill>
                  <a:srgbClr val="6600FF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dirty="0" err="1" smtClean="0">
                <a:solidFill>
                  <a:srgbClr val="6600FF"/>
                </a:solidFill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4400" dirty="0" smtClean="0">
                <a:solidFill>
                  <a:srgbClr val="6600FF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dirty="0" err="1" smtClean="0">
                <a:solidFill>
                  <a:srgbClr val="6600FF"/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4400" dirty="0" smtClean="0">
                <a:solidFill>
                  <a:srgbClr val="6600FF"/>
                </a:solidFill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4400" dirty="0" err="1" smtClean="0">
                <a:solidFill>
                  <a:srgbClr val="6600FF"/>
                </a:solidFill>
                <a:latin typeface="Times New Roman" pitchFamily="18" charset="0"/>
                <a:cs typeface="Times New Roman" pitchFamily="18" charset="0"/>
              </a:rPr>
              <a:t>tortoise</a:t>
            </a:r>
            <a:r>
              <a:rPr lang="cs-CZ" sz="4400" dirty="0" smtClean="0">
                <a:solidFill>
                  <a:srgbClr val="6600FF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4400" dirty="0">
              <a:solidFill>
                <a:srgbClr val="66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35696" y="1439772"/>
            <a:ext cx="5472608" cy="3422303"/>
          </a:xfrm>
        </p:spPr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9576" y="5085184"/>
            <a:ext cx="5711824" cy="1512168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</p:spPr>
        <p:txBody>
          <a:bodyPr>
            <a:noAutofit/>
          </a:bodyPr>
          <a:lstStyle/>
          <a:p>
            <a:r>
              <a:rPr lang="cs-CZ" sz="4000" dirty="0" err="1" smtClean="0">
                <a:solidFill>
                  <a:srgbClr val="6600FF"/>
                </a:solidFill>
                <a:latin typeface="Times New Roman" pitchFamily="18" charset="0"/>
                <a:cs typeface="Times New Roman" pitchFamily="18" charset="0"/>
              </a:rPr>
              <a:t>Yes</a:t>
            </a:r>
            <a:r>
              <a:rPr lang="cs-CZ" sz="4000" dirty="0" smtClean="0">
                <a:solidFill>
                  <a:srgbClr val="6600FF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4000" dirty="0" err="1" smtClean="0">
                <a:solidFill>
                  <a:srgbClr val="6600FF"/>
                </a:solidFill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4000" dirty="0" smtClean="0">
                <a:solidFill>
                  <a:srgbClr val="6600FF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err="1" smtClean="0">
                <a:solidFill>
                  <a:srgbClr val="6600FF"/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4000" dirty="0" smtClean="0">
                <a:solidFill>
                  <a:srgbClr val="6600FF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4000" dirty="0" smtClean="0">
                <a:solidFill>
                  <a:srgbClr val="6600FF"/>
                </a:solidFill>
                <a:latin typeface="Times New Roman" pitchFamily="18" charset="0"/>
                <a:cs typeface="Times New Roman" pitchFamily="18" charset="0"/>
              </a:rPr>
              <a:t>No, </a:t>
            </a:r>
            <a:r>
              <a:rPr lang="cs-CZ" sz="4000" dirty="0" err="1" smtClean="0">
                <a:solidFill>
                  <a:srgbClr val="6600FF"/>
                </a:solidFill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4000" dirty="0" smtClean="0">
                <a:solidFill>
                  <a:srgbClr val="6600FF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err="1" smtClean="0">
                <a:solidFill>
                  <a:srgbClr val="6600FF"/>
                </a:solidFill>
                <a:latin typeface="Times New Roman" pitchFamily="18" charset="0"/>
                <a:cs typeface="Times New Roman" pitchFamily="18" charset="0"/>
              </a:rPr>
              <a:t>haven´t</a:t>
            </a:r>
            <a:r>
              <a:rPr lang="cs-CZ" sz="4000" dirty="0" smtClean="0">
                <a:solidFill>
                  <a:srgbClr val="6600FF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4000" dirty="0">
              <a:solidFill>
                <a:srgbClr val="66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42" name="Picture 2" descr="C:\Users\kasparkova\AppData\Local\Microsoft\Windows\Temporary Internet Files\Content.IE5\W4T8XSCG\MP90040384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439772"/>
            <a:ext cx="5472608" cy="3422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VY_32_INOVACE_14_20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11458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6" presetClass="exit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31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0"/>
                            </p:stCondLst>
                            <p:childTnLst>
                              <p:par>
                                <p:cTn id="22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4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500"/>
                            </p:stCondLst>
                            <p:childTnLst>
                              <p:par>
                                <p:cTn id="26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000"/>
                            </p:stCondLst>
                            <p:childTnLst>
                              <p:par>
                                <p:cTn id="30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4" grpId="0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00812" y="116632"/>
            <a:ext cx="5711824" cy="864096"/>
          </a:xfrm>
        </p:spPr>
        <p:txBody>
          <a:bodyPr/>
          <a:lstStyle/>
          <a:p>
            <a:r>
              <a:rPr lang="cs-CZ" sz="4400" dirty="0" err="1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44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dirty="0" err="1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44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dirty="0" err="1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44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4400" dirty="0" err="1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snake</a:t>
            </a:r>
            <a:r>
              <a:rPr lang="cs-CZ" sz="44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4400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Autofit/>
          </a:bodyPr>
          <a:lstStyle/>
          <a:p>
            <a:r>
              <a:rPr lang="cs-CZ" sz="4400" dirty="0" err="1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You´ve</a:t>
            </a:r>
            <a:r>
              <a:rPr lang="cs-CZ" sz="44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dirty="0" err="1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44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4400" dirty="0" err="1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snake</a:t>
            </a:r>
            <a:r>
              <a:rPr lang="cs-CZ" sz="44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4400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kasparkova\AppData\Local\Microsoft\Windows\Temporary Internet Files\Content.IE5\OIQJP2KU\MP90025557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43200" y="2212848"/>
            <a:ext cx="3657600" cy="2432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asparkova\AppData\Local\Microsoft\Windows\Temporary Internet Files\Content.IE5\K7H5H6VY\MP90026262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17114" y="1196752"/>
            <a:ext cx="6079221" cy="4536504"/>
          </a:xfrm>
          <a:prstGeom prst="rect">
            <a:avLst/>
          </a:prstGeom>
          <a:noFill/>
          <a:effectLst>
            <a:glow rad="228600">
              <a:schemeClr val="accent5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VY_32_INOVACE_14_20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8632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750"/>
                            </p:stCondLst>
                            <p:childTnLst>
                              <p:par>
                                <p:cTn id="13" presetID="2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 tmFilter="0, 0; .2, .5; .8, .5; 1, 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500" autoRev="1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750"/>
                            </p:stCondLst>
                            <p:childTnLst>
                              <p:par>
                                <p:cTn id="17" presetID="13" presetClass="exit" presetSubtype="32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8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  <p:bldP spid="4" grpI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err="1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4400" dirty="0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dirty="0" err="1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4400" dirty="0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dirty="0" err="1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4400" dirty="0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4400" dirty="0" err="1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snake</a:t>
            </a:r>
            <a:r>
              <a:rPr lang="cs-CZ" sz="4400" dirty="0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4400" dirty="0">
              <a:solidFill>
                <a:schemeClr val="accent5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3"/>
          </p:nvPr>
        </p:nvSpPr>
        <p:spPr>
          <a:xfrm>
            <a:off x="457200" y="1628800"/>
            <a:ext cx="4041648" cy="4497680"/>
          </a:xfrm>
        </p:spPr>
        <p:txBody>
          <a:bodyPr>
            <a:normAutofit fontScale="92500"/>
          </a:bodyPr>
          <a:lstStyle/>
          <a:p>
            <a:pPr>
              <a:buFont typeface="Courier New" pitchFamily="49" charset="0"/>
              <a:buChar char="o"/>
            </a:pPr>
            <a:r>
              <a:rPr lang="cs-CZ" sz="4400" dirty="0" err="1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Yes</a:t>
            </a:r>
            <a:r>
              <a:rPr lang="cs-CZ" sz="4400" dirty="0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4400" dirty="0" err="1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4400" dirty="0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dirty="0" err="1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4400" dirty="0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Font typeface="Courier New" pitchFamily="49" charset="0"/>
              <a:buChar char="o"/>
            </a:pPr>
            <a:endParaRPr lang="cs-CZ" sz="4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4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4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Courier New" pitchFamily="49" charset="0"/>
              <a:buChar char="o"/>
            </a:pPr>
            <a:endParaRPr lang="cs-CZ" sz="4400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sz="4400" dirty="0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No, </a:t>
            </a:r>
            <a:r>
              <a:rPr lang="cs-CZ" sz="4400" dirty="0" err="1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4400" dirty="0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dirty="0" err="1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haven´t</a:t>
            </a:r>
            <a:r>
              <a:rPr lang="cs-CZ" sz="4400" dirty="0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pic>
        <p:nvPicPr>
          <p:cNvPr id="2050" name="Picture 2" descr="C:\Users\kasparkova\AppData\Local\Microsoft\Windows\Temporary Internet Files\Content.IE5\W4T8XSCG\MP900255575[1].jpg"/>
          <p:cNvPicPr>
            <a:picLocks noGrp="1" noChangeAspect="1" noChangeArrowheads="1"/>
          </p:cNvPicPr>
          <p:nvPr>
            <p:ph sz="quarter" idx="1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636912"/>
            <a:ext cx="5092416" cy="2467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VY_32_INOVACE_14_20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0676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500"/>
                            </p:stCondLst>
                            <p:childTnLst>
                              <p:par>
                                <p:cTn id="1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" dur="2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err="1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4400" dirty="0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dirty="0" err="1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4400" dirty="0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dirty="0" err="1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4400" dirty="0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4400" dirty="0" err="1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parrot</a:t>
            </a:r>
            <a:r>
              <a:rPr lang="cs-CZ" sz="4400" dirty="0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4400" dirty="0">
              <a:solidFill>
                <a:schemeClr val="accent5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08126" y="1340768"/>
            <a:ext cx="6054724" cy="3960440"/>
          </a:xfrm>
        </p:spPr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9576" y="5589240"/>
            <a:ext cx="5711824" cy="864096"/>
          </a:xfrm>
        </p:spPr>
        <p:txBody>
          <a:bodyPr>
            <a:noAutofit/>
          </a:bodyPr>
          <a:lstStyle/>
          <a:p>
            <a:r>
              <a:rPr lang="cs-CZ" sz="4400" dirty="0" err="1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They´ve</a:t>
            </a:r>
            <a:r>
              <a:rPr lang="cs-CZ" sz="4400" dirty="0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dirty="0" err="1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4400" dirty="0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4400" dirty="0" err="1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parrot</a:t>
            </a: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101" name="Picture 5" descr="C:\Users\kasparkova\AppData\Local\Microsoft\Windows\Temporary Internet Files\Content.IE5\B49QNMV9\MP90026253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9369" y="1340768"/>
            <a:ext cx="5976664" cy="396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VY_32_INOVACE_14_20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085083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err="1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44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dirty="0" err="1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44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dirty="0" err="1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44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4400" dirty="0" err="1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parrot</a:t>
            </a:r>
            <a:r>
              <a:rPr lang="cs-CZ" sz="44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4400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513" y="1292812"/>
            <a:ext cx="4299880" cy="3374504"/>
          </a:xfrm>
        </p:spPr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707904" y="3212976"/>
            <a:ext cx="4824536" cy="2626618"/>
          </a:xfrm>
        </p:spPr>
        <p:txBody>
          <a:bodyPr>
            <a:noAutofit/>
          </a:bodyPr>
          <a:lstStyle/>
          <a:p>
            <a:pPr marL="571500" indent="-571500" algn="r">
              <a:buFont typeface="Wingdings" pitchFamily="2" charset="2"/>
              <a:buChar char="Ø"/>
            </a:pPr>
            <a:r>
              <a:rPr lang="cs-CZ" sz="4400" dirty="0" err="1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Yes</a:t>
            </a:r>
            <a:r>
              <a:rPr lang="cs-CZ" sz="44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4400" dirty="0" err="1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44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dirty="0" err="1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44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r"/>
            <a:endParaRPr lang="cs-CZ" sz="44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marL="571500" indent="-571500" algn="r">
              <a:buFont typeface="Wingdings" pitchFamily="2" charset="2"/>
              <a:buChar char="Ø"/>
            </a:pPr>
            <a:r>
              <a:rPr lang="cs-CZ" sz="44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No, </a:t>
            </a:r>
            <a:r>
              <a:rPr lang="cs-CZ" sz="4400" dirty="0" err="1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44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dirty="0" err="1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haven´t</a:t>
            </a:r>
            <a:r>
              <a:rPr lang="cs-CZ" sz="44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4400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6" name="Picture 4" descr="C:\Users\kasparkova\AppData\Local\Microsoft\Windows\Temporary Internet Files\Content.IE5\B49QNMV9\MP90026253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292812"/>
            <a:ext cx="4299881" cy="3374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VY_32_INOVACE_14_20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53530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3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6000"/>
                            </p:stCondLst>
                            <p:childTnLst>
                              <p:par>
                                <p:cTn id="3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864096"/>
          </a:xfrm>
        </p:spPr>
        <p:txBody>
          <a:bodyPr/>
          <a:lstStyle/>
          <a:p>
            <a:r>
              <a:rPr lang="cs-CZ" sz="4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– mít (vlastnit)</a:t>
            </a:r>
            <a:endParaRPr lang="cs-CZ" sz="4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dirty="0" smtClean="0">
                <a:solidFill>
                  <a:srgbClr val="FC311C"/>
                </a:solidFill>
                <a:latin typeface="Times New Roman" pitchFamily="18" charset="0"/>
                <a:cs typeface="Times New Roman" pitchFamily="18" charset="0"/>
              </a:rPr>
              <a:t>PLURAL</a:t>
            </a:r>
            <a:r>
              <a:rPr lang="cs-CZ" dirty="0" smtClean="0">
                <a:solidFill>
                  <a:srgbClr val="FC311C"/>
                </a:solidFill>
                <a:latin typeface="Times New Roman" pitchFamily="18" charset="0"/>
                <a:cs typeface="Times New Roman" pitchFamily="18" charset="0"/>
              </a:rPr>
              <a:t> – množné č.</a:t>
            </a:r>
          </a:p>
          <a:p>
            <a:pPr marL="0" indent="0">
              <a:buNone/>
            </a:pPr>
            <a:endParaRPr lang="cs-CZ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800" dirty="0" err="1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– my máme</a:t>
            </a:r>
          </a:p>
          <a:p>
            <a:pPr marL="0" indent="0">
              <a:buNone/>
            </a:pPr>
            <a:r>
              <a:rPr lang="cs-CZ" sz="2800" dirty="0" err="1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– vy máte</a:t>
            </a:r>
          </a:p>
          <a:p>
            <a:pPr marL="0" indent="0">
              <a:buNone/>
            </a:pPr>
            <a:r>
              <a:rPr lang="cs-CZ" sz="2800" dirty="0" err="1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2800" dirty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– oni mají</a:t>
            </a:r>
          </a:p>
          <a:p>
            <a:pPr marL="0" indent="0">
              <a:buNone/>
            </a:pPr>
            <a:endParaRPr lang="cs-CZ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rgbClr val="FC311C"/>
                </a:solidFill>
                <a:latin typeface="Times New Roman" pitchFamily="18" charset="0"/>
                <a:cs typeface="Times New Roman" pitchFamily="18" charset="0"/>
              </a:rPr>
              <a:t>SINGULAR – jednotné č.</a:t>
            </a:r>
          </a:p>
          <a:p>
            <a:pPr marL="0" indent="0">
              <a:buNone/>
            </a:pPr>
            <a:endParaRPr lang="cs-CZ" sz="2800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sz="2800" dirty="0" err="1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– já mám</a:t>
            </a:r>
          </a:p>
          <a:p>
            <a:pPr marL="514350" indent="-514350">
              <a:buAutoNum type="arabicPeriod"/>
            </a:pPr>
            <a:r>
              <a:rPr lang="cs-CZ" sz="2800" dirty="0" err="1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– ty máš</a:t>
            </a:r>
          </a:p>
          <a:p>
            <a:pPr marL="514350" indent="-514350">
              <a:buAutoNum type="arabicPeriod"/>
            </a:pP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He ha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– on má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800" dirty="0" err="1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ha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– ona má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800" dirty="0" err="1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ha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– ono má</a:t>
            </a:r>
            <a:endParaRPr lang="cs-CZ" sz="2800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VY_32_INOVACE_14_20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900812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252</TotalTime>
  <Words>292</Words>
  <Application>Microsoft Office PowerPoint</Application>
  <PresentationFormat>Předvádění na obrazovce (4:3)</PresentationFormat>
  <Paragraphs>90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Exekutivní</vt:lpstr>
      <vt:lpstr>Verb to have got</vt:lpstr>
      <vt:lpstr>I have got a pet.</vt:lpstr>
      <vt:lpstr>Have you got a pet?</vt:lpstr>
      <vt:lpstr>You have got a cat.</vt:lpstr>
      <vt:lpstr>Have you got a cat?</vt:lpstr>
      <vt:lpstr>He has got a dog.</vt:lpstr>
      <vt:lpstr>Has he got a dog?</vt:lpstr>
      <vt:lpstr>She has got a hamster.</vt:lpstr>
      <vt:lpstr>Has she got a hamster?</vt:lpstr>
      <vt:lpstr>We have got a tortoise.</vt:lpstr>
      <vt:lpstr>Have we got a tortoise?</vt:lpstr>
      <vt:lpstr>You have got a snake.</vt:lpstr>
      <vt:lpstr>Have you got a snake?</vt:lpstr>
      <vt:lpstr>They have got a parrot.</vt:lpstr>
      <vt:lpstr>Have they got a parrot?</vt:lpstr>
      <vt:lpstr>Have got – mít (vlastnit)</vt:lpstr>
    </vt:vector>
  </TitlesOfParts>
  <Company>zs travniky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hornakova</dc:creator>
  <cp:lastModifiedBy>ahoj</cp:lastModifiedBy>
  <cp:revision>32</cp:revision>
  <dcterms:created xsi:type="dcterms:W3CDTF">2011-10-11T08:24:05Z</dcterms:created>
  <dcterms:modified xsi:type="dcterms:W3CDTF">2012-06-20T21:52:23Z</dcterms:modified>
</cp:coreProperties>
</file>