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7" r:id="rId2"/>
    <p:sldId id="258" r:id="rId3"/>
    <p:sldId id="259" r:id="rId4"/>
    <p:sldId id="262" r:id="rId5"/>
    <p:sldId id="271" r:id="rId6"/>
    <p:sldId id="275" r:id="rId7"/>
    <p:sldId id="269" r:id="rId8"/>
    <p:sldId id="274" r:id="rId9"/>
    <p:sldId id="263" r:id="rId10"/>
    <p:sldId id="273" r:id="rId11"/>
    <p:sldId id="272" r:id="rId12"/>
    <p:sldId id="264" r:id="rId13"/>
    <p:sldId id="265" r:id="rId14"/>
    <p:sldId id="276" r:id="rId15"/>
    <p:sldId id="268" r:id="rId16"/>
    <p:sldId id="270" r:id="rId17"/>
    <p:sldId id="277" r:id="rId18"/>
    <p:sldId id="266" r:id="rId19"/>
    <p:sldId id="267" r:id="rId20"/>
    <p:sldId id="278" r:id="rId21"/>
    <p:sldId id="26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2" autoAdjust="0"/>
    <p:restoredTop sz="94624" autoAdjust="0"/>
  </p:normalViewPr>
  <p:slideViewPr>
    <p:cSldViewPr>
      <p:cViewPr varScale="1">
        <p:scale>
          <a:sx n="86" d="100"/>
          <a:sy n="86" d="100"/>
        </p:scale>
        <p:origin x="-96" y="-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94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VY_32_INOVACE_12_VLASTIVĚDA 5.ROČNÍK_JIŽNÍ ČECHY – KRAJINA  A PODNEBÍ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JIŽNÍ ČECHY – KRAJINA  A PODNEBÍ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E96053D5-9646-4BC4-A5D1-023A9747BD1C}">
      <dgm:prSet/>
      <dgm:spPr/>
      <dgm:t>
        <a:bodyPr/>
        <a:lstStyle/>
        <a:p>
          <a:pPr algn="l" rtl="0"/>
          <a:r>
            <a:rPr lang="cs-CZ" dirty="0" smtClean="0"/>
            <a:t>Vytvořeno: říjen 2011</a:t>
          </a:r>
          <a:endParaRPr lang="cs-CZ" dirty="0"/>
        </a:p>
      </dgm:t>
    </dgm:pt>
    <dgm:pt modelId="{E9E9D7AA-F75B-427E-A4CE-36277F58D510}" type="parTrans" cxnId="{99E8B5F8-3B04-45C2-B95E-08B7A56F4B25}">
      <dgm:prSet/>
      <dgm:spPr/>
      <dgm:t>
        <a:bodyPr/>
        <a:lstStyle/>
        <a:p>
          <a:pPr algn="l"/>
          <a:endParaRPr lang="cs-CZ"/>
        </a:p>
      </dgm:t>
    </dgm:pt>
    <dgm:pt modelId="{CDA5B9D2-0A9B-4978-A142-420F04C36FAD}" type="sibTrans" cxnId="{99E8B5F8-3B04-45C2-B95E-08B7A56F4B25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25C1BED-BA96-4960-8B9F-AF8818A5B07B}" type="pres">
      <dgm:prSet presAssocID="{E96053D5-9646-4BC4-A5D1-023A9747BD1C}" presName="vertSpace5" presStyleLbl="node1" presStyleIdx="3" presStyleCnt="6"/>
      <dgm:spPr/>
      <dgm:t>
        <a:bodyPr/>
        <a:lstStyle/>
        <a:p>
          <a:endParaRPr lang="cs-CZ"/>
        </a:p>
      </dgm:t>
    </dgm:pt>
    <dgm:pt modelId="{B5BC325B-0ABF-428F-9695-7C6495E8C340}" type="pres">
      <dgm:prSet presAssocID="{E96053D5-9646-4BC4-A5D1-023A9747BD1C}" presName="circle5" presStyleLbl="node1" presStyleIdx="4" presStyleCnt="6"/>
      <dgm:spPr/>
      <dgm:t>
        <a:bodyPr/>
        <a:lstStyle/>
        <a:p>
          <a:endParaRPr lang="cs-CZ"/>
        </a:p>
      </dgm:t>
    </dgm:pt>
    <dgm:pt modelId="{CE979B7D-79A3-4C7A-932F-3FC9B5223084}" type="pres">
      <dgm:prSet presAssocID="{E96053D5-9646-4BC4-A5D1-023A9747BD1C}" presName="rect5" presStyleLbl="alignAcc1" presStyleIdx="4" presStyleCnt="6"/>
      <dgm:spPr/>
      <dgm:t>
        <a:bodyPr/>
        <a:lstStyle/>
        <a:p>
          <a:endParaRPr lang="cs-CZ"/>
        </a:p>
      </dgm:t>
    </dgm:pt>
    <dgm:pt modelId="{9E42A4C3-95A0-4536-8492-F4A25EB36007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988D44A7-FAC5-4B36-93F3-5BD1D88AE735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CC09AC81-3F7A-4A6A-B4CC-3EE288F4346D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12ECC5-244F-42D2-B272-66DDA5A39E14}" type="pres">
      <dgm:prSet presAssocID="{E96053D5-9646-4BC4-A5D1-023A9747BD1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B933BA-91BC-4846-9EC8-4072AC2E6C9A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E8B5F8-3B04-45C2-B95E-08B7A56F4B25}" srcId="{757F3AB3-0718-4624-B441-E567A8F0AB56}" destId="{E96053D5-9646-4BC4-A5D1-023A9747BD1C}" srcOrd="4" destOrd="0" parTransId="{E9E9D7AA-F75B-427E-A4CE-36277F58D510}" sibTransId="{CDA5B9D2-0A9B-4978-A142-420F04C36FAD}"/>
    <dgm:cxn modelId="{5B0B9A56-04AF-4401-8FB2-B6C1151A1F6E}" type="presOf" srcId="{757F3AB3-0718-4624-B441-E567A8F0AB56}" destId="{333A1088-737F-45CB-B68E-254E46348037}" srcOrd="0" destOrd="0" presId="urn:microsoft.com/office/officeart/2005/8/layout/target3"/>
    <dgm:cxn modelId="{226B9808-01BE-4653-BEA4-9DC1F9AF62C0}" type="presOf" srcId="{4C35D32F-0EAB-4CD7-82EE-45574DC2A586}" destId="{CC09AC81-3F7A-4A6A-B4CC-3EE288F4346D}" srcOrd="0" destOrd="0" presId="urn:microsoft.com/office/officeart/2005/8/layout/target3"/>
    <dgm:cxn modelId="{865470C5-6CEB-4249-9A08-888945E75043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E4CFBA5-83E5-4CC9-92B6-9F44D3879D36}" type="presOf" srcId="{E96053D5-9646-4BC4-A5D1-023A9747BD1C}" destId="{2E12ECC5-244F-42D2-B272-66DDA5A39E14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87BF1E6-80F2-4E5D-A99B-1ACE318FB716}" type="presOf" srcId="{D1B46980-6531-4606-95E6-44980827E919}" destId="{2BE915AB-18AA-4053-B92C-3BFC9ED204BB}" srcOrd="1" destOrd="0" presId="urn:microsoft.com/office/officeart/2005/8/layout/target3"/>
    <dgm:cxn modelId="{AC1275B2-0B58-4735-9F1F-CE114A67947C}" type="presOf" srcId="{D1B46980-6531-4606-95E6-44980827E919}" destId="{6140AFEC-043D-4C43-A2F9-D0F5331DF3A3}" srcOrd="0" destOrd="0" presId="urn:microsoft.com/office/officeart/2005/8/layout/target3"/>
    <dgm:cxn modelId="{EA696EE0-5101-48EC-A667-05B9BFE42907}" type="presOf" srcId="{D8197B8C-B260-4A16-BDF4-0947B075E274}" destId="{5A5FFA88-C948-4069-8E93-59FA12366E83}" srcOrd="1" destOrd="0" presId="urn:microsoft.com/office/officeart/2005/8/layout/target3"/>
    <dgm:cxn modelId="{D40D4DA4-CA1F-4E36-979A-C1439A4623E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6DEAC327-45F7-4380-86FE-C495E6CA27DD}" type="presOf" srcId="{D1D4F407-5343-4D3F-B5B9-D407B03CAEB4}" destId="{AED2198E-93D5-4001-81B4-73124B309672}" srcOrd="1" destOrd="0" presId="urn:microsoft.com/office/officeart/2005/8/layout/target3"/>
    <dgm:cxn modelId="{F5D28DEF-A450-4931-B9E8-2383A785C8B2}" type="presOf" srcId="{4C35D32F-0EAB-4CD7-82EE-45574DC2A586}" destId="{BDB933BA-91BC-4846-9EC8-4072AC2E6C9A}" srcOrd="1" destOrd="0" presId="urn:microsoft.com/office/officeart/2005/8/layout/target3"/>
    <dgm:cxn modelId="{DAFAA704-34CC-49F3-ABBC-BEAAF12160EB}" type="presOf" srcId="{B651F6E3-6281-48DB-9319-2AEAFDAE7572}" destId="{619D679B-A015-4ECF-8348-D1034C574F40}" srcOrd="0" destOrd="0" presId="urn:microsoft.com/office/officeart/2005/8/layout/target3"/>
    <dgm:cxn modelId="{31D99EB7-0168-4249-BB8C-D5F1CA853215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43D5499-F5B9-4D36-BC49-F85A9F19F750}" type="presOf" srcId="{E96053D5-9646-4BC4-A5D1-023A9747BD1C}" destId="{CE979B7D-79A3-4C7A-932F-3FC9B5223084}" srcOrd="0" destOrd="0" presId="urn:microsoft.com/office/officeart/2005/8/layout/target3"/>
    <dgm:cxn modelId="{1E68FC75-AB11-45B4-9D69-326777AA5259}" type="presParOf" srcId="{333A1088-737F-45CB-B68E-254E46348037}" destId="{F5ABB229-8D3B-4694-996A-96F23CF14429}" srcOrd="0" destOrd="0" presId="urn:microsoft.com/office/officeart/2005/8/layout/target3"/>
    <dgm:cxn modelId="{27193803-B011-41E3-94CD-60F5C17CD95F}" type="presParOf" srcId="{333A1088-737F-45CB-B68E-254E46348037}" destId="{F41139FD-01EE-4571-8B17-4FB00FC51163}" srcOrd="1" destOrd="0" presId="urn:microsoft.com/office/officeart/2005/8/layout/target3"/>
    <dgm:cxn modelId="{6C767CD4-C0F6-4601-A93B-061B72B63793}" type="presParOf" srcId="{333A1088-737F-45CB-B68E-254E46348037}" destId="{D005CE8C-CC26-4C3E-AC11-E15060ECD759}" srcOrd="2" destOrd="0" presId="urn:microsoft.com/office/officeart/2005/8/layout/target3"/>
    <dgm:cxn modelId="{E164F55F-5305-4650-A16E-26D91B0BC168}" type="presParOf" srcId="{333A1088-737F-45CB-B68E-254E46348037}" destId="{2C702D82-9B77-49B7-9568-BB8EB47C3372}" srcOrd="3" destOrd="0" presId="urn:microsoft.com/office/officeart/2005/8/layout/target3"/>
    <dgm:cxn modelId="{80DCA1E8-2478-4901-820D-2AACFB5F8053}" type="presParOf" srcId="{333A1088-737F-45CB-B68E-254E46348037}" destId="{A52A0455-90FF-4808-ABD0-F02540D31D5A}" srcOrd="4" destOrd="0" presId="urn:microsoft.com/office/officeart/2005/8/layout/target3"/>
    <dgm:cxn modelId="{E152E7AC-6929-446C-B4DE-86D8D42CF8D0}" type="presParOf" srcId="{333A1088-737F-45CB-B68E-254E46348037}" destId="{6140AFEC-043D-4C43-A2F9-D0F5331DF3A3}" srcOrd="5" destOrd="0" presId="urn:microsoft.com/office/officeart/2005/8/layout/target3"/>
    <dgm:cxn modelId="{B3C01C5F-B063-4F97-AF50-30F87A1FA4A2}" type="presParOf" srcId="{333A1088-737F-45CB-B68E-254E46348037}" destId="{9358AC05-5D7D-4327-9F80-1AD486AEA664}" srcOrd="6" destOrd="0" presId="urn:microsoft.com/office/officeart/2005/8/layout/target3"/>
    <dgm:cxn modelId="{77C4D822-9E92-443E-B5CA-4D0BB2E2F301}" type="presParOf" srcId="{333A1088-737F-45CB-B68E-254E46348037}" destId="{313FC574-E1CD-4FB4-B054-0B805CE0447D}" srcOrd="7" destOrd="0" presId="urn:microsoft.com/office/officeart/2005/8/layout/target3"/>
    <dgm:cxn modelId="{DA898E68-8F5C-4921-9BC9-29D1ED1AF431}" type="presParOf" srcId="{333A1088-737F-45CB-B68E-254E46348037}" destId="{619D679B-A015-4ECF-8348-D1034C574F40}" srcOrd="8" destOrd="0" presId="urn:microsoft.com/office/officeart/2005/8/layout/target3"/>
    <dgm:cxn modelId="{097C2B79-1399-4F7A-AC7E-F1AC936A28C9}" type="presParOf" srcId="{333A1088-737F-45CB-B68E-254E46348037}" destId="{322283A8-4A27-4CDA-BAE3-F381106A9174}" srcOrd="9" destOrd="0" presId="urn:microsoft.com/office/officeart/2005/8/layout/target3"/>
    <dgm:cxn modelId="{41C37A0E-78B7-491F-ADA5-5E8FB85EE59B}" type="presParOf" srcId="{333A1088-737F-45CB-B68E-254E46348037}" destId="{FFC9F71D-1B4F-4AD9-A4A6-86ADEFC8AF5C}" srcOrd="10" destOrd="0" presId="urn:microsoft.com/office/officeart/2005/8/layout/target3"/>
    <dgm:cxn modelId="{41079CE3-30C1-4E5F-85EB-5158E6BD66FB}" type="presParOf" srcId="{333A1088-737F-45CB-B68E-254E46348037}" destId="{25B08C86-7E15-44DC-BE7F-FFB55DD49D12}" srcOrd="11" destOrd="0" presId="urn:microsoft.com/office/officeart/2005/8/layout/target3"/>
    <dgm:cxn modelId="{E6938DA0-5846-45C7-AC10-3354EE3BE767}" type="presParOf" srcId="{333A1088-737F-45CB-B68E-254E46348037}" destId="{025C1BED-BA96-4960-8B9F-AF8818A5B07B}" srcOrd="12" destOrd="0" presId="urn:microsoft.com/office/officeart/2005/8/layout/target3"/>
    <dgm:cxn modelId="{1536E280-03E1-4F24-8726-4B708B91085F}" type="presParOf" srcId="{333A1088-737F-45CB-B68E-254E46348037}" destId="{B5BC325B-0ABF-428F-9695-7C6495E8C340}" srcOrd="13" destOrd="0" presId="urn:microsoft.com/office/officeart/2005/8/layout/target3"/>
    <dgm:cxn modelId="{B6ABECED-21F7-49CE-91D0-D3CF01E2C8F4}" type="presParOf" srcId="{333A1088-737F-45CB-B68E-254E46348037}" destId="{CE979B7D-79A3-4C7A-932F-3FC9B5223084}" srcOrd="14" destOrd="0" presId="urn:microsoft.com/office/officeart/2005/8/layout/target3"/>
    <dgm:cxn modelId="{041A690B-DFA6-469C-B9B2-DC6E17E23BA8}" type="presParOf" srcId="{333A1088-737F-45CB-B68E-254E46348037}" destId="{9E42A4C3-95A0-4536-8492-F4A25EB36007}" srcOrd="15" destOrd="0" presId="urn:microsoft.com/office/officeart/2005/8/layout/target3"/>
    <dgm:cxn modelId="{2027795B-48F8-4990-9A50-507BF3F39516}" type="presParOf" srcId="{333A1088-737F-45CB-B68E-254E46348037}" destId="{988D44A7-FAC5-4B36-93F3-5BD1D88AE735}" srcOrd="16" destOrd="0" presId="urn:microsoft.com/office/officeart/2005/8/layout/target3"/>
    <dgm:cxn modelId="{29FFB9CC-B617-4BCE-A854-C7EC6CC6131C}" type="presParOf" srcId="{333A1088-737F-45CB-B68E-254E46348037}" destId="{CC09AC81-3F7A-4A6A-B4CC-3EE288F4346D}" srcOrd="17" destOrd="0" presId="urn:microsoft.com/office/officeart/2005/8/layout/target3"/>
    <dgm:cxn modelId="{6400DD32-8697-4318-9004-2148E200A1E3}" type="presParOf" srcId="{333A1088-737F-45CB-B68E-254E46348037}" destId="{AED2198E-93D5-4001-81B4-73124B309672}" srcOrd="18" destOrd="0" presId="urn:microsoft.com/office/officeart/2005/8/layout/target3"/>
    <dgm:cxn modelId="{07E9D8DB-3F84-451C-B489-7A718ADFB6B9}" type="presParOf" srcId="{333A1088-737F-45CB-B68E-254E46348037}" destId="{2BE915AB-18AA-4053-B92C-3BFC9ED204BB}" srcOrd="19" destOrd="0" presId="urn:microsoft.com/office/officeart/2005/8/layout/target3"/>
    <dgm:cxn modelId="{F97E4379-9593-4CA2-B487-8BCB904DF75F}" type="presParOf" srcId="{333A1088-737F-45CB-B68E-254E46348037}" destId="{6BB5E863-4638-4E1D-BFDE-399D028AC4ED}" srcOrd="20" destOrd="0" presId="urn:microsoft.com/office/officeart/2005/8/layout/target3"/>
    <dgm:cxn modelId="{B47AD3CF-2542-4BCC-99E2-41D7AFA32F6F}" type="presParOf" srcId="{333A1088-737F-45CB-B68E-254E46348037}" destId="{5A5FFA88-C948-4069-8E93-59FA12366E83}" srcOrd="21" destOrd="0" presId="urn:microsoft.com/office/officeart/2005/8/layout/target3"/>
    <dgm:cxn modelId="{FF4E7498-91D3-4260-AF9A-40FB77BB90CB}" type="presParOf" srcId="{333A1088-737F-45CB-B68E-254E46348037}" destId="{2E12ECC5-244F-42D2-B272-66DDA5A39E14}" srcOrd="22" destOrd="0" presId="urn:microsoft.com/office/officeart/2005/8/layout/target3"/>
    <dgm:cxn modelId="{CCE4A034-7832-44A9-B1A3-7A37369A122E}" type="presParOf" srcId="{333A1088-737F-45CB-B68E-254E46348037}" destId="{BDB933BA-91BC-4846-9EC8-4072AC2E6C9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ZŠ Týnec nad Labem</a:t>
          </a:r>
          <a:endParaRPr lang="cs-CZ" sz="10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Alena Darebná</a:t>
          </a:r>
          <a:endParaRPr lang="cs-CZ" sz="1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VY_32_INOVACE_12_VLASTIVĚDA 5.ROČNÍK_JIŽNÍ ČECHY – KRAJINA  A PODNEBÍ</a:t>
          </a:r>
          <a:endParaRPr lang="cs-CZ" sz="10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Téma: JIŽNÍ ČECHY – KRAJINA  A PODNEBÍ</a:t>
          </a:r>
          <a:endParaRPr lang="cs-CZ" sz="1000" kern="1200" dirty="0"/>
        </a:p>
      </dsp:txBody>
      <dsp:txXfrm>
        <a:off x="1273857" y="955392"/>
        <a:ext cx="5350878" cy="318465"/>
      </dsp:txXfrm>
    </dsp:sp>
    <dsp:sp modelId="{B5BC325B-0ABF-428F-9695-7C6495E8C340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979B7D-79A3-4C7A-932F-3FC9B5223084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Vytvořeno: říjen 2011</a:t>
          </a:r>
          <a:endParaRPr lang="cs-CZ" sz="1000" kern="1200" dirty="0"/>
        </a:p>
      </dsp:txBody>
      <dsp:txXfrm>
        <a:off x="1273857" y="1273857"/>
        <a:ext cx="5350878" cy="318465"/>
      </dsp:txXfrm>
    </dsp:sp>
    <dsp:sp modelId="{988D44A7-FAC5-4B36-93F3-5BD1D88AE73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09AC81-3F7A-4A6A-B4CC-3EE288F4346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CZ.1.07/1.4.00/21.1921</a:t>
          </a:r>
          <a:endParaRPr lang="cs-CZ" sz="1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3629DF-A73D-441B-A255-BC308B4454C0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8EE64C-8727-4AF8-8BB0-CCDF17E3C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D41742-D521-4C14-8116-894FF117DFCD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E122224-BF66-4D71-8A41-92F8CE5EF66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22637A7-B7B1-49FA-9C26-5480D29BF9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images/mapycr/krajecr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uristik.cz/cz/kraje/kategorie/krajina/prirodni-zajimavosti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1/161Rybn%C3%ADk_Sv%C4%9Bt..jpg?uselang=cs" TargetMode="External"/><Relationship Id="rId2" Type="http://schemas.openxmlformats.org/officeDocument/2006/relationships/hyperlink" Target="http://upload.wikimedia.org/wikipedia/commons/5/5f/Rybn%C3%ADk_Ro%C5%BEmberk_zabran%C3%BD_z_oblasti_reten%C4%8Dn%C3%ADho_prostoru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kudyznudy.cz/Foto-a-video/3D-Prohlidky/Rybnik-Rozmberk.aspx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žákům 5.tříd.</a:t>
            </a:r>
          </a:p>
          <a:p>
            <a:r>
              <a:rPr lang="cs-CZ" dirty="0" smtClean="0"/>
              <a:t>Seznámí je se základními údaji </a:t>
            </a:r>
            <a:r>
              <a:rPr lang="cs-CZ" smtClean="0"/>
              <a:t>o </a:t>
            </a:r>
            <a:r>
              <a:rPr lang="cs-CZ" b="1" smtClean="0"/>
              <a:t>jižních </a:t>
            </a:r>
            <a:r>
              <a:rPr lang="cs-CZ" b="1" dirty="0" smtClean="0"/>
              <a:t>Čechách – kulturními a přírodními památkami.</a:t>
            </a:r>
          </a:p>
          <a:p>
            <a:r>
              <a:rPr lang="cs-CZ" dirty="0" smtClean="0"/>
              <a:t>Prezentace je obohacena o aktuální informace z internetových zdrojů.</a:t>
            </a:r>
          </a:p>
          <a:p>
            <a:r>
              <a:rPr lang="cs-CZ" dirty="0" smtClean="0"/>
              <a:t>Prezentace je zpracována jako doplňkový materiál k učebnici Vlastivědy – Putování po České republice (Alter)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Mapa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Jihozápadní hranici tvoří </a:t>
            </a:r>
            <a:r>
              <a:rPr lang="cs-CZ" b="1" dirty="0" smtClean="0">
                <a:solidFill>
                  <a:srgbClr val="FFC000"/>
                </a:solidFill>
              </a:rPr>
              <a:t>ŠUMAVA </a:t>
            </a:r>
            <a:r>
              <a:rPr lang="cs-CZ" dirty="0" smtClean="0">
                <a:solidFill>
                  <a:schemeClr val="tx1"/>
                </a:solidFill>
              </a:rPr>
              <a:t>(víc než 100 km dlouhá)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do Čech klesá pozvolně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hustě zalesněná (</a:t>
            </a:r>
            <a:r>
              <a:rPr lang="cs-CZ" dirty="0" smtClean="0">
                <a:solidFill>
                  <a:srgbClr val="C00000"/>
                </a:solidFill>
              </a:rPr>
              <a:t>Boubínský prales </a:t>
            </a:r>
            <a:r>
              <a:rPr lang="cs-CZ" dirty="0" smtClean="0">
                <a:solidFill>
                  <a:schemeClr val="tx1"/>
                </a:solidFill>
              </a:rPr>
              <a:t>-původní porost)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 Čechách nejvyšší vrchol </a:t>
            </a:r>
            <a:r>
              <a:rPr lang="cs-CZ" b="1" i="1" dirty="0" err="1" smtClean="0">
                <a:solidFill>
                  <a:srgbClr val="FFC000"/>
                </a:solidFill>
              </a:rPr>
              <a:t>Plechý</a:t>
            </a:r>
            <a:endParaRPr lang="cs-CZ" b="1" i="1" dirty="0" smtClean="0">
              <a:solidFill>
                <a:srgbClr val="FFC000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četné mokřiny (slatiny) a rašeliniště</a:t>
            </a:r>
          </a:p>
          <a:p>
            <a:pPr lvl="8">
              <a:buNone/>
            </a:pPr>
            <a:r>
              <a:rPr lang="cs-CZ" sz="2800" dirty="0" smtClean="0">
                <a:hlinkClick r:id="rId2"/>
              </a:rPr>
              <a:t>přírodní zajímavosti</a:t>
            </a:r>
            <a:r>
              <a:rPr lang="cs-CZ" sz="2800" dirty="0" smtClean="0"/>
              <a:t>     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7286644" y="5357826"/>
            <a:ext cx="914400" cy="914400"/>
            <a:chOff x="4499992" y="3140968"/>
            <a:chExt cx="914400" cy="914400"/>
          </a:xfrm>
        </p:grpSpPr>
        <p:sp>
          <p:nvSpPr>
            <p:cNvPr id="7" name="Pěticípá hvězda 6"/>
            <p:cNvSpPr/>
            <p:nvPr/>
          </p:nvSpPr>
          <p:spPr>
            <a:xfrm rot="19182432">
              <a:off x="4499992" y="3140968"/>
              <a:ext cx="914400" cy="914400"/>
            </a:xfrm>
            <a:prstGeom prst="star5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Pěticípá hvězda 7"/>
            <p:cNvSpPr/>
            <p:nvPr/>
          </p:nvSpPr>
          <p:spPr>
            <a:xfrm>
              <a:off x="4499992" y="3140968"/>
              <a:ext cx="914400" cy="914400"/>
            </a:xfrm>
            <a:prstGeom prst="star5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Informace 8">
              <a:hlinkClick r:id="" action="ppaction://noaction" highlightClick="1"/>
            </p:cNvPr>
            <p:cNvSpPr/>
            <p:nvPr/>
          </p:nvSpPr>
          <p:spPr>
            <a:xfrm>
              <a:off x="4788024" y="3501008"/>
              <a:ext cx="360040" cy="360040"/>
            </a:xfrm>
            <a:prstGeom prst="actionButtonInformation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Šumava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3728" y="1554163"/>
            <a:ext cx="678894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Šumava</a:t>
            </a:r>
            <a:endParaRPr lang="cs-CZ" dirty="0"/>
          </a:p>
        </p:txBody>
      </p:sp>
      <p:pic>
        <p:nvPicPr>
          <p:cNvPr id="921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3728" y="1554163"/>
            <a:ext cx="678894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Šumavský les –bílá strž</a:t>
            </a:r>
            <a:endParaRPr lang="cs-CZ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340768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899592" y="5949280"/>
            <a:ext cx="7776864" cy="626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Chráněná krajinná oblast strže Bílého potoka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Typický šumavský les – časté mokřiny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3728" y="1554163"/>
            <a:ext cx="678894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Vodstvo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Šumava</a:t>
            </a:r>
            <a:r>
              <a:rPr lang="cs-CZ" dirty="0" smtClean="0"/>
              <a:t> – </a:t>
            </a:r>
            <a:r>
              <a:rPr lang="cs-CZ" b="1" dirty="0" smtClean="0"/>
              <a:t>Černé jezero </a:t>
            </a:r>
            <a:r>
              <a:rPr lang="cs-CZ" dirty="0" smtClean="0"/>
              <a:t>- </a:t>
            </a:r>
            <a:r>
              <a:rPr lang="cs-CZ" dirty="0" err="1" smtClean="0"/>
              <a:t>n.v</a:t>
            </a:r>
            <a:r>
              <a:rPr lang="cs-CZ" dirty="0" smtClean="0"/>
              <a:t>. přes 1000m</a:t>
            </a:r>
          </a:p>
          <a:p>
            <a:pPr>
              <a:buNone/>
            </a:pPr>
            <a:r>
              <a:rPr lang="cs-CZ" dirty="0" smtClean="0"/>
              <a:t>							rozloha18 ha</a:t>
            </a:r>
          </a:p>
          <a:p>
            <a:pPr>
              <a:buNone/>
            </a:pPr>
            <a:r>
              <a:rPr lang="cs-CZ" dirty="0" smtClean="0"/>
              <a:t>							hloubka 40 m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b="1" dirty="0" smtClean="0">
                <a:solidFill>
                  <a:srgbClr val="FF0000"/>
                </a:solidFill>
              </a:rPr>
              <a:t>Čertovo jezero </a:t>
            </a:r>
            <a:r>
              <a:rPr lang="cs-CZ" dirty="0" smtClean="0"/>
              <a:t>– je menší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Černé jezero</a:t>
            </a:r>
            <a:endParaRPr lang="cs-CZ" dirty="0"/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3728" y="1554163"/>
            <a:ext cx="678894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Černé jezero - </a:t>
            </a:r>
            <a:r>
              <a:rPr lang="cs-CZ" dirty="0" err="1" smtClean="0"/>
              <a:t>schema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3728" y="1554163"/>
            <a:ext cx="678894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Čertovo jezero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Vodstvo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Řeky: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u="sng" dirty="0" smtClean="0">
                <a:solidFill>
                  <a:srgbClr val="0070C0"/>
                </a:solidFill>
              </a:rPr>
              <a:t>Vltava</a:t>
            </a:r>
            <a:r>
              <a:rPr lang="cs-CZ" dirty="0" smtClean="0"/>
              <a:t> – v minulosti důležitá dopravní cesta</a:t>
            </a:r>
          </a:p>
          <a:p>
            <a:pPr>
              <a:buNone/>
            </a:pPr>
            <a:r>
              <a:rPr lang="cs-CZ" dirty="0" smtClean="0"/>
              <a:t>Přehrady: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00B0F0"/>
                </a:solidFill>
              </a:rPr>
              <a:t>Lipno</a:t>
            </a:r>
            <a:r>
              <a:rPr lang="cs-CZ" dirty="0" smtClean="0"/>
              <a:t> – největší umělá plocha v Čechách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00B0F0"/>
                </a:solidFill>
              </a:rPr>
              <a:t>Orlík</a:t>
            </a:r>
            <a:r>
              <a:rPr lang="cs-CZ" dirty="0" smtClean="0"/>
              <a:t> – elektrárna</a:t>
            </a:r>
          </a:p>
          <a:p>
            <a:pPr>
              <a:buNone/>
            </a:pPr>
            <a:r>
              <a:rPr lang="cs-CZ" u="sng" dirty="0" smtClean="0">
                <a:ln>
                  <a:solidFill>
                    <a:srgbClr val="FF0000"/>
                  </a:solidFill>
                </a:ln>
                <a:solidFill>
                  <a:srgbClr val="FFC000"/>
                </a:solidFill>
              </a:rPr>
              <a:t>Přítoky:</a:t>
            </a:r>
          </a:p>
          <a:p>
            <a:pPr>
              <a:buNone/>
            </a:pPr>
            <a:r>
              <a:rPr lang="cs-CZ" dirty="0" smtClean="0"/>
              <a:t>			P - </a:t>
            </a:r>
            <a:r>
              <a:rPr lang="cs-CZ" b="1" u="sng" dirty="0" smtClean="0">
                <a:solidFill>
                  <a:srgbClr val="0070C0"/>
                </a:solidFill>
              </a:rPr>
              <a:t>Lužnice </a:t>
            </a:r>
            <a:r>
              <a:rPr lang="cs-CZ" dirty="0" smtClean="0">
                <a:solidFill>
                  <a:schemeClr val="tx1"/>
                </a:solidFill>
              </a:rPr>
              <a:t>- rybníky</a:t>
            </a:r>
            <a:endParaRPr lang="cs-CZ" b="1" u="sng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dirty="0" smtClean="0"/>
              <a:t>			L – </a:t>
            </a:r>
            <a:r>
              <a:rPr lang="cs-CZ" b="1" u="sng" dirty="0" smtClean="0">
                <a:solidFill>
                  <a:srgbClr val="0070C0"/>
                </a:solidFill>
              </a:rPr>
              <a:t>Otava</a:t>
            </a:r>
            <a:r>
              <a:rPr lang="cs-CZ" dirty="0" smtClean="0">
                <a:solidFill>
                  <a:schemeClr val="tx1"/>
                </a:solidFill>
              </a:rPr>
              <a:t> - zlato</a:t>
            </a:r>
            <a:endParaRPr lang="cs-CZ" b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Nýrská přehrada </a:t>
            </a:r>
            <a:r>
              <a:rPr lang="cs-CZ" dirty="0" smtClean="0"/>
              <a:t>na Vltavě</a:t>
            </a: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3728" y="1554163"/>
            <a:ext cx="678894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 </a:t>
            </a:r>
            <a:r>
              <a:rPr lang="cs-CZ" dirty="0" err="1" smtClean="0"/>
              <a:t>Čenkovou</a:t>
            </a:r>
            <a:r>
              <a:rPr lang="cs-CZ" dirty="0" smtClean="0"/>
              <a:t> pilou – soutok </a:t>
            </a:r>
            <a:r>
              <a:rPr lang="cs-CZ" dirty="0" smtClean="0">
                <a:solidFill>
                  <a:srgbClr val="0070C0"/>
                </a:solidFill>
              </a:rPr>
              <a:t>Křemelné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70C0"/>
                </a:solidFill>
              </a:rPr>
              <a:t>vydry</a:t>
            </a:r>
            <a:r>
              <a:rPr lang="cs-CZ" dirty="0" smtClean="0"/>
              <a:t> – pokračuje jako </a:t>
            </a:r>
            <a:r>
              <a:rPr lang="cs-CZ" dirty="0" smtClean="0">
                <a:solidFill>
                  <a:srgbClr val="00B0F0"/>
                </a:solidFill>
              </a:rPr>
              <a:t>Otava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3728" y="1554163"/>
            <a:ext cx="678894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Otava</a:t>
            </a:r>
            <a:r>
              <a:rPr lang="cs-CZ" dirty="0" smtClean="0"/>
              <a:t> – horní tok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3728" y="1554163"/>
            <a:ext cx="678894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Lužnice</a:t>
            </a:r>
            <a:r>
              <a:rPr lang="cs-CZ" dirty="0" smtClean="0"/>
              <a:t> – záplavy 2002</a:t>
            </a:r>
            <a:endParaRPr lang="cs-CZ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Vodstvo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Jihočeské rybníky:</a:t>
            </a:r>
          </a:p>
          <a:p>
            <a:pPr>
              <a:buNone/>
            </a:pPr>
            <a:r>
              <a:rPr lang="cs-CZ" dirty="0" smtClean="0"/>
              <a:t>		vybudovány v 16. století kolem </a:t>
            </a:r>
            <a:r>
              <a:rPr lang="cs-CZ" b="1" u="sng" dirty="0" smtClean="0">
                <a:solidFill>
                  <a:srgbClr val="00B0F0"/>
                </a:solidFill>
              </a:rPr>
              <a:t>Lužnice</a:t>
            </a:r>
          </a:p>
          <a:p>
            <a:pPr>
              <a:buNone/>
            </a:pPr>
            <a:r>
              <a:rPr lang="cs-CZ" dirty="0" smtClean="0"/>
              <a:t>		velmi mnoho</a:t>
            </a:r>
          </a:p>
          <a:p>
            <a:pPr>
              <a:buNone/>
            </a:pPr>
            <a:r>
              <a:rPr lang="cs-CZ" dirty="0" smtClean="0"/>
              <a:t>		propojeny umělými kanály: </a:t>
            </a:r>
            <a:r>
              <a:rPr lang="cs-CZ" b="1" dirty="0" smtClean="0">
                <a:solidFill>
                  <a:srgbClr val="00B0F0"/>
                </a:solidFill>
              </a:rPr>
              <a:t>Nová řeka </a:t>
            </a:r>
          </a:p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							   Zlatá stoka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rgbClr val="00B0F0"/>
                </a:solidFill>
                <a:hlinkClick r:id="rId2"/>
              </a:rPr>
              <a:t>Rožmberk</a:t>
            </a:r>
            <a:r>
              <a:rPr lang="cs-CZ" dirty="0" smtClean="0"/>
              <a:t> (489 ha, 10m hloubka)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rgbClr val="00B0F0"/>
                </a:solidFill>
                <a:hlinkClick r:id="rId3"/>
              </a:rPr>
              <a:t>Svět</a:t>
            </a:r>
            <a:r>
              <a:rPr lang="cs-CZ" dirty="0" smtClean="0"/>
              <a:t> (201,5 ha, 3m hloubka)</a:t>
            </a:r>
            <a:endParaRPr lang="cs-CZ" dirty="0"/>
          </a:p>
        </p:txBody>
      </p:sp>
      <p:sp>
        <p:nvSpPr>
          <p:cNvPr id="4" name="Slunce 3">
            <a:hlinkClick r:id="rId4"/>
          </p:cNvPr>
          <p:cNvSpPr/>
          <p:nvPr/>
        </p:nvSpPr>
        <p:spPr>
          <a:xfrm>
            <a:off x="323528" y="4365104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Podnebí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Pánevní krajina</a:t>
            </a:r>
            <a:r>
              <a:rPr lang="cs-CZ" dirty="0" smtClean="0"/>
              <a:t> jižních Čech má </a:t>
            </a:r>
            <a:r>
              <a:rPr lang="cs-CZ" b="1" dirty="0" smtClean="0"/>
              <a:t>chladné a vlhké podnebí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Šumava</a:t>
            </a:r>
            <a:r>
              <a:rPr lang="cs-CZ" dirty="0" smtClean="0"/>
              <a:t> – </a:t>
            </a:r>
            <a:r>
              <a:rPr lang="cs-CZ" b="1" dirty="0" smtClean="0"/>
              <a:t>podnebí drsné</a:t>
            </a:r>
            <a:r>
              <a:rPr lang="cs-CZ" dirty="0" smtClean="0"/>
              <a:t>, dlouhá zima, krátké léto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Šumava v zimě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3728" y="1554163"/>
            <a:ext cx="678894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PHDR.CHALUPA, Petr, CSc. </a:t>
            </a:r>
            <a:r>
              <a:rPr lang="cs-CZ" i="1" dirty="0" smtClean="0"/>
              <a:t>Vlastivěda</a:t>
            </a:r>
            <a:r>
              <a:rPr lang="cs-CZ" dirty="0" smtClean="0"/>
              <a:t>: </a:t>
            </a:r>
            <a:r>
              <a:rPr lang="cs-CZ" i="1" dirty="0" smtClean="0"/>
              <a:t>Putování po České republice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 </a:t>
            </a:r>
            <a:r>
              <a:rPr lang="cs-CZ" dirty="0" err="1" smtClean="0"/>
              <a:t>Všeň</a:t>
            </a:r>
            <a:r>
              <a:rPr lang="cs-CZ" dirty="0" smtClean="0"/>
              <a:t>: Alter, 1998c1996, 62 s. ISBN 80-857-7591-3.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Foto - archiv autorky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538</TotalTime>
  <Words>249</Words>
  <Application>Microsoft Office PowerPoint</Application>
  <PresentationFormat>Předvádění na obrazovce (4:3)</PresentationFormat>
  <Paragraphs>63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Snímek 1</vt:lpstr>
      <vt:lpstr>ANOTACE</vt:lpstr>
      <vt:lpstr>Mapa ČR</vt:lpstr>
      <vt:lpstr>Povrch</vt:lpstr>
      <vt:lpstr>Šumava</vt:lpstr>
      <vt:lpstr>Šumava</vt:lpstr>
      <vt:lpstr>Šumavský les –bílá strž</vt:lpstr>
      <vt:lpstr>Typický šumavský les – časté mokřiny</vt:lpstr>
      <vt:lpstr>Vodstvo</vt:lpstr>
      <vt:lpstr>Černé jezero</vt:lpstr>
      <vt:lpstr>Černé jezero - schema</vt:lpstr>
      <vt:lpstr>Čertovo jezero</vt:lpstr>
      <vt:lpstr>Vodstvo</vt:lpstr>
      <vt:lpstr>Nýrská přehrada na Vltavě</vt:lpstr>
      <vt:lpstr>Pod Čenkovou pilou – soutok Křemelné a vydry – pokračuje jako Otava</vt:lpstr>
      <vt:lpstr> Otava – horní tok</vt:lpstr>
      <vt:lpstr>Lužnice – záplavy 2002</vt:lpstr>
      <vt:lpstr>Vodstvo</vt:lpstr>
      <vt:lpstr>Podnebí</vt:lpstr>
      <vt:lpstr>Šumava v zimě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56</cp:revision>
  <dcterms:created xsi:type="dcterms:W3CDTF">2012-04-16T12:55:38Z</dcterms:created>
  <dcterms:modified xsi:type="dcterms:W3CDTF">2012-06-21T16:14:44Z</dcterms:modified>
</cp:coreProperties>
</file>