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56" r:id="rId3"/>
    <p:sldId id="257" r:id="rId4"/>
    <p:sldId id="269" r:id="rId5"/>
    <p:sldId id="258" r:id="rId6"/>
    <p:sldId id="259" r:id="rId7"/>
    <p:sldId id="260" r:id="rId8"/>
    <p:sldId id="261" r:id="rId9"/>
    <p:sldId id="262" r:id="rId10"/>
    <p:sldId id="263" r:id="rId11"/>
    <p:sldId id="265" r:id="rId12"/>
    <p:sldId id="270" r:id="rId13"/>
    <p:sldId id="267" r:id="rId14"/>
    <p:sldId id="268" r:id="rId15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90" y="-15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D2DF1C3-ABFD-41BC-9F38-1F0D7579555E}" type="datetimeFigureOut">
              <a:rPr lang="cs-CZ"/>
              <a:pPr>
                <a:defRPr/>
              </a:pPr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EB3FDB3-E595-4068-B058-2473A1A3A35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4941E23-6D48-414E-8F7C-B1DD05F3E0AD}" type="datetimeFigureOut">
              <a:rPr lang="cs-CZ"/>
              <a:pPr>
                <a:defRPr/>
              </a:pPr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0F2ED-F292-49F7-84B5-2C9B3C76560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73D05C-8992-468A-AAD3-DF93BF50B4C1}" type="datetimeFigureOut">
              <a:rPr lang="cs-CZ"/>
              <a:pPr>
                <a:defRPr/>
              </a:pPr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B5BBFF-8CBA-4430-B7E7-197CAFD3AF4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9FBF104-41AD-4920-ADC2-A2618CEE05F1}" type="datetimeFigureOut">
              <a:rPr lang="cs-CZ"/>
              <a:pPr>
                <a:defRPr/>
              </a:pPr>
              <a:t>5.3.2012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71AC9A-C268-49A0-8F6D-FE5DEE68D1A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0331284-3D4D-4561-BDD8-163FEFED34A3}" type="datetimeFigureOut">
              <a:rPr lang="cs-CZ"/>
              <a:pPr>
                <a:defRPr/>
              </a:pPr>
              <a:t>5.3.2012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B1A3C91-244E-4D5F-BBAE-5F2A11148AD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BF2A6A-64DE-4EF8-B3B5-D877B3216EED}" type="datetimeFigureOut">
              <a:rPr lang="cs-CZ"/>
              <a:pPr>
                <a:defRPr/>
              </a:pPr>
              <a:t>5.3.2012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36CB4C-6475-447A-B25C-0D2669212FA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42F4C4A-15E6-4836-B641-9FD1978FFA4B}" type="datetimeFigureOut">
              <a:rPr lang="cs-CZ"/>
              <a:pPr>
                <a:defRPr/>
              </a:pPr>
              <a:t>5.3.2012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87F060-8431-437E-A635-7EF5B851E90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0C48FB-0A39-4481-81DD-D26BDD011066}" type="datetimeFigureOut">
              <a:rPr lang="cs-CZ"/>
              <a:pPr>
                <a:defRPr/>
              </a:pPr>
              <a:t>5.3.2012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ED4AB3-40C2-47B9-9E16-B8A301972D3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A016FC-95AF-4175-97BE-35FFD1239641}" type="datetimeFigureOut">
              <a:rPr lang="cs-CZ"/>
              <a:pPr>
                <a:defRPr/>
              </a:pPr>
              <a:t>5.3.2012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51AA98-8B9C-43AE-9789-7F4F71B03CF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CFAF936-6C12-43A0-8B37-4EF00AEEA3A8}" type="datetimeFigureOut">
              <a:rPr lang="cs-CZ"/>
              <a:pPr>
                <a:defRPr/>
              </a:pPr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13BB94-F418-41A6-BA9A-11F409A570B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F76C81-B68A-4945-8C62-7314B4ADAEE7}" type="datetimeFigureOut">
              <a:rPr lang="cs-CZ"/>
              <a:pPr>
                <a:defRPr/>
              </a:pPr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2E9582-35AD-4A04-8F32-C8DEC67ECE7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25C8E6A2-BD82-423C-8BB6-68C39B281B14}" type="datetimeFigureOut">
              <a:rPr lang="cs-CZ"/>
              <a:pPr>
                <a:defRPr/>
              </a:pPr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EB845FE6-2595-4119-9A46-5786AE5066D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jpe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3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84288" y="549275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611188" y="2276475"/>
          <a:ext cx="7129462" cy="3883025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128792"/>
              </a:tblGrid>
              <a:tr h="524178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/>
                        <a:t>Název</a:t>
                      </a:r>
                      <a:r>
                        <a:rPr lang="cs-CZ" sz="2400" b="1" baseline="0" dirty="0" smtClean="0"/>
                        <a:t> školy: </a:t>
                      </a:r>
                      <a:r>
                        <a:rPr lang="cs-CZ" sz="2400" baseline="0" dirty="0" smtClean="0"/>
                        <a:t>Základní škola a Mateřská škola při dětské           léčebně, Janské Lázně, Horní promenáda 268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Autor: </a:t>
                      </a:r>
                      <a:r>
                        <a:rPr lang="cs-CZ" sz="2400" b="0" dirty="0" smtClean="0"/>
                        <a:t>Bc.</a:t>
                      </a:r>
                      <a:r>
                        <a:rPr lang="cs-CZ" sz="2400" b="0" baseline="0" dirty="0" smtClean="0"/>
                        <a:t> Renáta Bojarská</a:t>
                      </a:r>
                    </a:p>
                    <a:p>
                      <a:r>
                        <a:rPr lang="cs-CZ" sz="2400" b="1" baseline="0" dirty="0" smtClean="0"/>
                        <a:t>Datum: </a:t>
                      </a:r>
                      <a:r>
                        <a:rPr lang="cs-CZ" sz="2400" b="0" baseline="0" dirty="0" smtClean="0"/>
                        <a:t>10.1.2012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Název</a:t>
                      </a:r>
                      <a:r>
                        <a:rPr lang="cs-CZ" sz="2400" b="1" smtClean="0"/>
                        <a:t>: </a:t>
                      </a:r>
                      <a:r>
                        <a:rPr lang="cs-CZ" sz="2400" smtClean="0"/>
                        <a:t>VY_32_INOVACE_01_PŘ8_BO</a:t>
                      </a:r>
                      <a:endParaRPr lang="cs-CZ" sz="2400" dirty="0"/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Téma: </a:t>
                      </a:r>
                      <a:r>
                        <a:rPr lang="cs-CZ" sz="2400" b="0" dirty="0" smtClean="0"/>
                        <a:t>Anatomie</a:t>
                      </a:r>
                      <a:r>
                        <a:rPr lang="cs-CZ" sz="2400" b="0" baseline="0" dirty="0" smtClean="0"/>
                        <a:t> a fyziologie člověka – Buňka-tkáň-orgán</a:t>
                      </a:r>
                    </a:p>
                    <a:p>
                      <a:r>
                        <a:rPr lang="cs-CZ" sz="2400" b="1" baseline="0" dirty="0" smtClean="0"/>
                        <a:t>Ročník: </a:t>
                      </a:r>
                      <a:r>
                        <a:rPr lang="cs-CZ" sz="2400" baseline="0" dirty="0" smtClean="0"/>
                        <a:t>8.</a:t>
                      </a:r>
                      <a:endParaRPr lang="cs-CZ" sz="2400" dirty="0" smtClean="0"/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Číslo projektu: </a:t>
                      </a:r>
                      <a:r>
                        <a:rPr lang="cs-CZ" sz="2400" b="0" dirty="0" smtClean="0"/>
                        <a:t>CZ.1.07/1.4.00/21.2979</a:t>
                      </a:r>
                      <a:endParaRPr lang="cs-CZ" sz="2400" b="1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7" name="Obrázek 3" descr="MB900390235.JPG"/>
          <p:cNvPicPr>
            <a:picLocks noChangeAspect="1"/>
          </p:cNvPicPr>
          <p:nvPr/>
        </p:nvPicPr>
        <p:blipFill>
          <a:blip r:embed="rId2"/>
          <a:srcRect l="2751" t="14563" r="2751" b="14563"/>
          <a:stretch>
            <a:fillRect/>
          </a:stretch>
        </p:blipFill>
        <p:spPr bwMode="auto">
          <a:xfrm>
            <a:off x="684213" y="549275"/>
            <a:ext cx="7704137" cy="5778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5400" b="1" dirty="0" smtClean="0">
                <a:latin typeface="Times New Roman" pitchFamily="18" charset="0"/>
                <a:cs typeface="Times New Roman" pitchFamily="18" charset="0"/>
              </a:rPr>
              <a:t>BUŇKA – TKÁŇ – ORGÁN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 smtClean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BUŇKA</a:t>
            </a:r>
          </a:p>
        </p:txBody>
      </p:sp>
      <p:sp>
        <p:nvSpPr>
          <p:cNvPr id="4099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eaLnBrk="1" hangingPunct="1">
              <a:defRPr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Základní stavební a funkční jednotka živého organismu</a:t>
            </a:r>
          </a:p>
          <a:p>
            <a:pPr eaLnBrk="1" hangingPunct="1">
              <a:defRPr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Obsahuje genetické informace</a:t>
            </a:r>
          </a:p>
          <a:p>
            <a:pPr eaLnBrk="1" hangingPunct="1">
              <a:defRPr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Buňky mají různý tvar a velikost</a:t>
            </a:r>
          </a:p>
          <a:p>
            <a:pPr eaLnBrk="1" hangingPunct="1">
              <a:defRPr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Buňky mají různě dlouhou životnost</a:t>
            </a:r>
          </a:p>
          <a:p>
            <a:pPr eaLnBrk="1" hangingPunct="1">
              <a:defRPr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 lidském těle žijí buňky volně – např. krvinky, nebo vázaně – tvoří tkáně</a:t>
            </a:r>
          </a:p>
          <a:p>
            <a:pPr eaLnBrk="1" hangingPunct="1">
              <a:defRPr/>
            </a:pPr>
            <a:endParaRPr lang="cs-CZ" dirty="0" smtClean="0"/>
          </a:p>
        </p:txBody>
      </p:sp>
      <p:pic>
        <p:nvPicPr>
          <p:cNvPr id="1027" name="Picture 3" descr="C:\Users\p. Bojarský\AppData\Local\Microsoft\Windows\Temporary Internet Files\Content.IE5\ZINTVM2P\MP900398761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276439" y="2428868"/>
            <a:ext cx="1867561" cy="2614586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  <a:reflection blurRad="12700" stA="38000" endPos="28000" dist="5000" dir="5400000" sy="-100000" algn="bl" rotWithShape="0"/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</p:pic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16386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 smtClean="0"/>
          </a:p>
        </p:txBody>
      </p:sp>
      <p:pic>
        <p:nvPicPr>
          <p:cNvPr id="16387" name="Zástupný symbol pro obrázek 6" descr="071.jpg"/>
          <p:cNvPicPr>
            <a:picLocks noGrp="1" noChangeAspect="1"/>
          </p:cNvPicPr>
          <p:nvPr>
            <p:ph type="pic" idx="1"/>
          </p:nvPr>
        </p:nvPicPr>
        <p:blipFill>
          <a:blip r:embed="rId2"/>
          <a:srcRect t="5293"/>
          <a:stretch>
            <a:fillRect/>
          </a:stretch>
        </p:blipFill>
        <p:spPr>
          <a:xfrm>
            <a:off x="1187450" y="393700"/>
            <a:ext cx="6962775" cy="6111875"/>
          </a:xfrm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TKÁNĚ</a:t>
            </a:r>
          </a:p>
        </p:txBody>
      </p:sp>
      <p:sp>
        <p:nvSpPr>
          <p:cNvPr id="512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eaLnBrk="1" hangingPunct="1">
              <a:defRPr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Tkáň je soubor buněk přibližně stejného tvaru a jedné hlavní funkce</a:t>
            </a:r>
          </a:p>
          <a:p>
            <a:pPr eaLnBrk="1" hangingPunct="1">
              <a:defRPr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Tkáně dělíme:</a:t>
            </a:r>
          </a:p>
          <a:p>
            <a:pPr eaLnBrk="1" hangingPunct="1">
              <a:buFont typeface="Arial" charset="0"/>
              <a:buNone/>
              <a:defRPr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                  1. tkáň výstelková</a:t>
            </a:r>
          </a:p>
          <a:p>
            <a:pPr eaLnBrk="1" hangingPunct="1">
              <a:buFont typeface="Arial" charset="0"/>
              <a:buNone/>
              <a:defRPr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                  2. tkáň pojivová</a:t>
            </a:r>
          </a:p>
          <a:p>
            <a:pPr eaLnBrk="1" hangingPunct="1">
              <a:buFont typeface="Arial" charset="0"/>
              <a:buNone/>
              <a:defRPr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                  3. tkáň svalová</a:t>
            </a:r>
          </a:p>
          <a:p>
            <a:pPr eaLnBrk="1" hangingPunct="1">
              <a:buFont typeface="Arial" charset="0"/>
              <a:buNone/>
              <a:defRPr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                  4. tkáň nervová</a:t>
            </a:r>
          </a:p>
          <a:p>
            <a:pPr eaLnBrk="1" hangingPunct="1">
              <a:buFont typeface="Arial" charset="0"/>
              <a:buNone/>
              <a:defRPr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                  5. tkáň tekutá </a:t>
            </a:r>
          </a:p>
          <a:p>
            <a:pPr eaLnBrk="1" hangingPunct="1">
              <a:defRPr/>
            </a:pPr>
            <a:endParaRPr lang="cs-CZ" dirty="0" smtClean="0"/>
          </a:p>
        </p:txBody>
      </p:sp>
      <p:pic>
        <p:nvPicPr>
          <p:cNvPr id="6147" name="Picture 3" descr="C:\Users\p. Bojarský\AppData\Local\Microsoft\Windows\Temporary Internet Files\Content.IE5\ZINTVM2P\MP900390226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4411986"/>
            <a:ext cx="3428992" cy="2446014"/>
          </a:xfrm>
          <a:prstGeom prst="rect">
            <a:avLst/>
          </a:prstGeom>
          <a:ln>
            <a:noFill/>
          </a:ln>
          <a:effectLst>
            <a:softEdge rad="112500"/>
          </a:effectLst>
          <a:scene3d>
            <a:camera prst="isometricOffAxis1Right"/>
            <a:lightRig rig="threePt" dir="t"/>
          </a:scene3d>
        </p:spPr>
      </p:pic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9" name="Picture 9" descr="C:\Users\p. Bojarský\AppData\Local\Microsoft\Windows\Temporary Internet Files\Content.IE5\7AAO5DI3\MP900390238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2514624" cy="179376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843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>
                <a:latin typeface="Times New Roman" pitchFamily="18" charset="0"/>
                <a:cs typeface="Times New Roman" pitchFamily="18" charset="0"/>
              </a:rPr>
              <a:t>Tkáň výstelková - epitelová</a:t>
            </a:r>
          </a:p>
        </p:txBody>
      </p:sp>
      <p:sp>
        <p:nvSpPr>
          <p:cNvPr id="6147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eaLnBrk="1" hangingPunct="1">
              <a:defRPr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Buňky na sebe těsně naléhají</a:t>
            </a:r>
          </a:p>
          <a:p>
            <a:pPr eaLnBrk="1" hangingPunct="1">
              <a:defRPr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Pokrývá povrch těla</a:t>
            </a:r>
          </a:p>
          <a:p>
            <a:pPr eaLnBrk="1" hangingPunct="1">
              <a:defRPr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Podle tvaru buněk rozlišujeme: epitel plochý, cylindrický (válcový), kubický (krychlový)</a:t>
            </a:r>
          </a:p>
          <a:p>
            <a:pPr eaLnBrk="1" hangingPunct="1">
              <a:defRPr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Podle počtu vrstev rozlišujeme: jednovrstevný a vícevrstevný epitel</a:t>
            </a:r>
          </a:p>
          <a:p>
            <a:pPr eaLnBrk="1" hangingPunct="1">
              <a:defRPr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Epitely se dále dělí podle funkce: krycí, výstelkový, žlázový, resorpční a smyslový</a:t>
            </a:r>
          </a:p>
        </p:txBody>
      </p:sp>
      <p:pic>
        <p:nvPicPr>
          <p:cNvPr id="5126" name="Picture 6" descr="C:\Users\p. Bojarský\AppData\Local\Microsoft\Windows\Temporary Internet Files\Content.IE5\1VUYVV6U\MP900390231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215074" y="1071546"/>
            <a:ext cx="2485763" cy="1773177"/>
          </a:xfrm>
          <a:prstGeom prst="rect">
            <a:avLst/>
          </a:prstGeom>
          <a:ln>
            <a:noFill/>
          </a:ln>
          <a:effectLst>
            <a:softEdge rad="112500"/>
          </a:effectLst>
          <a:scene3d>
            <a:camera prst="isometricOffAxis2Left"/>
            <a:lightRig rig="threePt" dir="t"/>
          </a:scene3d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7" name="Picture 5" descr="C:\Users\p. Bojarský\AppData\Local\Microsoft\Windows\Temporary Internet Files\Content.IE5\7AAO5DI3\MP900385789[1].jpg"/>
          <p:cNvPicPr>
            <a:picLocks noChangeAspect="1" noChangeArrowheads="1"/>
          </p:cNvPicPr>
          <p:nvPr/>
        </p:nvPicPr>
        <p:blipFill>
          <a:blip r:embed="rId2"/>
          <a:srcRect l="-1045" t="19511" b="24391"/>
          <a:stretch>
            <a:fillRect/>
          </a:stretch>
        </p:blipFill>
        <p:spPr bwMode="auto">
          <a:xfrm>
            <a:off x="5000625" y="0"/>
            <a:ext cx="4143375" cy="16430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170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smtClean="0">
                <a:solidFill>
                  <a:schemeClr val="accent3"/>
                </a:solidFill>
                <a:latin typeface="Times New Roman" pitchFamily="18" charset="0"/>
                <a:cs typeface="Times New Roman" pitchFamily="18" charset="0"/>
              </a:rPr>
              <a:t>Tkáň pojivová</a:t>
            </a:r>
          </a:p>
        </p:txBody>
      </p:sp>
      <p:sp>
        <p:nvSpPr>
          <p:cNvPr id="7171" name="Zástupný symbol pro obsah 2"/>
          <p:cNvSpPr>
            <a:spLocks noGrp="1"/>
          </p:cNvSpPr>
          <p:nvPr>
            <p:ph idx="1"/>
          </p:nvPr>
        </p:nvSpPr>
        <p:spPr>
          <a:xfrm>
            <a:off x="500063" y="1714500"/>
            <a:ext cx="8229600" cy="4525963"/>
          </a:xfr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eaLnBrk="1" hangingPunct="1">
              <a:defRPr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Buňky jsou od sebe vzdáleny</a:t>
            </a:r>
          </a:p>
          <a:p>
            <a:pPr eaLnBrk="1" hangingPunct="1">
              <a:defRPr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Prostor mezi nimi vyplňuje mezibuněčná hmota</a:t>
            </a:r>
          </a:p>
          <a:p>
            <a:pPr eaLnBrk="1" hangingPunct="1">
              <a:defRPr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Podle typu tkáně rozlišujeme:</a:t>
            </a:r>
          </a:p>
          <a:p>
            <a:pPr eaLnBrk="1" hangingPunct="1">
              <a:defRPr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A) vazivo – vazy, šlachy, kloubní pouzdra, tukové vazivo v podkoží, mízní uzliny</a:t>
            </a:r>
          </a:p>
          <a:p>
            <a:pPr eaLnBrk="1" hangingPunct="1">
              <a:defRPr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B) chrupavka – pevná a pružná, nemá schopnost regenerace</a:t>
            </a:r>
          </a:p>
          <a:p>
            <a:pPr eaLnBrk="1" hangingPunct="1">
              <a:defRPr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C) kost – nejtvrdší pojivo 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Tkáň svalová</a:t>
            </a:r>
          </a:p>
        </p:txBody>
      </p:sp>
      <p:sp>
        <p:nvSpPr>
          <p:cNvPr id="8195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eaLnBrk="1" hangingPunct="1"/>
            <a:r>
              <a:rPr lang="cs-CZ" smtClean="0">
                <a:solidFill>
                  <a:srgbClr val="FFFFFF"/>
                </a:solidFill>
                <a:latin typeface="Times New Roman" pitchFamily="18" charset="0"/>
                <a:cs typeface="Times New Roman" pitchFamily="18" charset="0"/>
              </a:rPr>
              <a:t>Svalová tkáň se může zkrátit – kontrahovat</a:t>
            </a:r>
          </a:p>
          <a:p>
            <a:pPr eaLnBrk="1" hangingPunct="1"/>
            <a:r>
              <a:rPr lang="cs-CZ" smtClean="0">
                <a:solidFill>
                  <a:srgbClr val="FFFFFF"/>
                </a:solidFill>
                <a:latin typeface="Times New Roman" pitchFamily="18" charset="0"/>
                <a:cs typeface="Times New Roman" pitchFamily="18" charset="0"/>
              </a:rPr>
              <a:t>V lidském těle jsou tři druhy svalových tkání:</a:t>
            </a:r>
          </a:p>
          <a:p>
            <a:pPr eaLnBrk="1" hangingPunct="1"/>
            <a:r>
              <a:rPr lang="cs-CZ" smtClean="0">
                <a:solidFill>
                  <a:srgbClr val="FFFFFF"/>
                </a:solidFill>
                <a:latin typeface="Times New Roman" pitchFamily="18" charset="0"/>
                <a:cs typeface="Times New Roman" pitchFamily="18" charset="0"/>
              </a:rPr>
              <a:t>A) hladká – tvoří stěny vnitřních orgánů, nepodléhá naší vůli, smrštění je pomalé</a:t>
            </a:r>
          </a:p>
          <a:p>
            <a:pPr eaLnBrk="1" hangingPunct="1"/>
            <a:r>
              <a:rPr lang="cs-CZ" smtClean="0">
                <a:solidFill>
                  <a:srgbClr val="FFFFFF"/>
                </a:solidFill>
                <a:latin typeface="Times New Roman" pitchFamily="18" charset="0"/>
                <a:cs typeface="Times New Roman" pitchFamily="18" charset="0"/>
              </a:rPr>
              <a:t>B) příčně pruhovaná – tvoří základ podkožního a kosterního svalstva, ovládáme naší vůlí</a:t>
            </a:r>
          </a:p>
          <a:p>
            <a:pPr eaLnBrk="1" hangingPunct="1"/>
            <a:r>
              <a:rPr lang="cs-CZ" smtClean="0">
                <a:solidFill>
                  <a:srgbClr val="FFFFFF"/>
                </a:solidFill>
                <a:latin typeface="Times New Roman" pitchFamily="18" charset="0"/>
                <a:cs typeface="Times New Roman" pitchFamily="18" charset="0"/>
              </a:rPr>
              <a:t>C) srdeční – má schopnost automatického smrštění, nepodléhá naší vůli</a:t>
            </a:r>
          </a:p>
        </p:txBody>
      </p:sp>
      <p:pic>
        <p:nvPicPr>
          <p:cNvPr id="3074" name="Picture 2" descr="C:\Users\p. Bojarský\AppData\Local\Microsoft\Windows\Temporary Internet Files\Content.IE5\7AAO5DI3\MP900425316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2357422" cy="1571001"/>
          </a:xfrm>
          <a:prstGeom prst="rect">
            <a:avLst/>
          </a:prstGeom>
          <a:ln>
            <a:noFill/>
          </a:ln>
          <a:effectLst>
            <a:softEdge rad="112500"/>
          </a:effectLst>
          <a:scene3d>
            <a:camera prst="isometricOffAxis1Right"/>
            <a:lightRig rig="threePt" dir="t"/>
          </a:scene3d>
        </p:spPr>
      </p:pic>
      <p:pic>
        <p:nvPicPr>
          <p:cNvPr id="3075" name="Picture 3" descr="C:\Users\p. Bojarský\AppData\Local\Microsoft\Windows\Temporary Internet Files\Content.IE5\1VUYVV6U\MP900438847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00824" y="0"/>
            <a:ext cx="2343176" cy="1564349"/>
          </a:xfrm>
          <a:prstGeom prst="rect">
            <a:avLst/>
          </a:prstGeom>
          <a:ln>
            <a:noFill/>
          </a:ln>
          <a:effectLst>
            <a:softEdge rad="112500"/>
          </a:effectLst>
          <a:scene3d>
            <a:camera prst="perspectiveLeft"/>
            <a:lightRig rig="threePt" dir="t"/>
          </a:scene3d>
        </p:spPr>
      </p:pic>
    </p:spTree>
  </p:cSld>
  <p:clrMapOvr>
    <a:masterClrMapping/>
  </p:clrMapOvr>
  <p:transition>
    <p:wipe dir="u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Tkáň nervová</a:t>
            </a:r>
          </a:p>
        </p:txBody>
      </p:sp>
      <p:sp>
        <p:nvSpPr>
          <p:cNvPr id="9219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eaLnBrk="1" hangingPunct="1">
              <a:defRPr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Má schopnost vytvářet,přijímat a vést vzruchy</a:t>
            </a:r>
          </a:p>
          <a:p>
            <a:pPr eaLnBrk="1" hangingPunct="1">
              <a:defRPr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Neuron je základní stavební a funkční jednotkou nervové tkáně </a:t>
            </a:r>
          </a:p>
          <a:p>
            <a:pPr eaLnBrk="1" hangingPunct="1">
              <a:defRPr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Neuron se skládá z těla nervové buňky, dlouhých a krátkých výběžků</a:t>
            </a:r>
          </a:p>
          <a:p>
            <a:pPr eaLnBrk="1" hangingPunct="1">
              <a:defRPr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Podpůrné buňky – gliové – vytvářejí vhodné</a:t>
            </a:r>
          </a:p>
          <a:p>
            <a:pPr eaLnBrk="1" hangingPunct="1">
              <a:buFont typeface="Arial" charset="0"/>
              <a:buNone/>
              <a:defRPr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prostředí pro činnost nervových buněk</a:t>
            </a:r>
          </a:p>
          <a:p>
            <a:pPr eaLnBrk="1" hangingPunct="1">
              <a:defRPr/>
            </a:pPr>
            <a:endParaRPr lang="cs-CZ" dirty="0" smtClean="0"/>
          </a:p>
        </p:txBody>
      </p:sp>
      <p:pic>
        <p:nvPicPr>
          <p:cNvPr id="2055" name="Picture 7" descr="C:\Users\p. Bojarský\AppData\Local\Microsoft\Windows\Temporary Internet Files\Content.IE5\ZINTVM2P\MC900438727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2214578" cy="1660934"/>
          </a:xfrm>
          <a:prstGeom prst="rect">
            <a:avLst/>
          </a:prstGeom>
          <a:ln>
            <a:noFill/>
          </a:ln>
          <a:effectLst>
            <a:softEdge rad="112500"/>
          </a:effectLst>
          <a:scene3d>
            <a:camera prst="isometricOffAxis1Right"/>
            <a:lightRig rig="threePt" dir="t"/>
          </a:scene3d>
        </p:spPr>
      </p:pic>
      <p:pic>
        <p:nvPicPr>
          <p:cNvPr id="2057" name="Picture 9" descr="C:\Users\p. Bojarský\AppData\Local\Microsoft\Windows\Temporary Internet Files\Content.IE5\1VUYVV6U\MC900433056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57985" y="0"/>
            <a:ext cx="2286015" cy="1524010"/>
          </a:xfrm>
          <a:prstGeom prst="rect">
            <a:avLst/>
          </a:prstGeom>
          <a:ln>
            <a:noFill/>
          </a:ln>
          <a:effectLst>
            <a:softEdge rad="112500"/>
          </a:effectLst>
          <a:scene3d>
            <a:camera prst="isometricOffAxis2Left"/>
            <a:lightRig rig="threePt" dir="t"/>
          </a:scene3d>
        </p:spPr>
      </p:pic>
    </p:spTree>
  </p:cSld>
  <p:clrMapOvr>
    <a:masterClrMapping/>
  </p:clrMapOvr>
  <p:transition>
    <p:wipe dir="u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Tělní tekutiny</a:t>
            </a:r>
          </a:p>
        </p:txBody>
      </p:sp>
      <p:sp>
        <p:nvSpPr>
          <p:cNvPr id="1024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eaLnBrk="1" hangingPunct="1"/>
            <a:r>
              <a:rPr lang="cs-CZ" smtClean="0">
                <a:solidFill>
                  <a:srgbClr val="FFFFFF"/>
                </a:solidFill>
                <a:latin typeface="Times New Roman" pitchFamily="18" charset="0"/>
                <a:cs typeface="Times New Roman" pitchFamily="18" charset="0"/>
              </a:rPr>
              <a:t>Tvoří tekutou tkáň</a:t>
            </a:r>
          </a:p>
          <a:p>
            <a:pPr eaLnBrk="1" hangingPunct="1"/>
            <a:r>
              <a:rPr lang="cs-CZ" smtClean="0">
                <a:solidFill>
                  <a:srgbClr val="FFFFFF"/>
                </a:solidFill>
                <a:latin typeface="Times New Roman" pitchFamily="18" charset="0"/>
                <a:cs typeface="Times New Roman" pitchFamily="18" charset="0"/>
              </a:rPr>
              <a:t>Patří sem krev, míza, tkáňový mok</a:t>
            </a:r>
          </a:p>
          <a:p>
            <a:pPr eaLnBrk="1" hangingPunct="1"/>
            <a:r>
              <a:rPr lang="cs-CZ" smtClean="0">
                <a:solidFill>
                  <a:srgbClr val="FFFFFF"/>
                </a:solidFill>
                <a:latin typeface="Times New Roman" pitchFamily="18" charset="0"/>
                <a:cs typeface="Times New Roman" pitchFamily="18" charset="0"/>
              </a:rPr>
              <a:t>Skládá se z :</a:t>
            </a:r>
          </a:p>
          <a:p>
            <a:pPr eaLnBrk="1" hangingPunct="1"/>
            <a:r>
              <a:rPr lang="cs-CZ" smtClean="0">
                <a:solidFill>
                  <a:srgbClr val="FFFFFF"/>
                </a:solidFill>
                <a:latin typeface="Times New Roman" pitchFamily="18" charset="0"/>
                <a:cs typeface="Times New Roman" pitchFamily="18" charset="0"/>
              </a:rPr>
              <a:t> a) plazmy</a:t>
            </a:r>
          </a:p>
          <a:p>
            <a:pPr eaLnBrk="1" hangingPunct="1">
              <a:buFont typeface="Arial" charset="0"/>
              <a:buNone/>
            </a:pPr>
            <a:r>
              <a:rPr lang="cs-CZ" smtClean="0">
                <a:solidFill>
                  <a:srgbClr val="FFFFFF"/>
                </a:solidFill>
                <a:latin typeface="Times New Roman" pitchFamily="18" charset="0"/>
                <a:cs typeface="Times New Roman" pitchFamily="18" charset="0"/>
              </a:rPr>
              <a:t>    b) volných buněk – krvinky, mízní buňky</a:t>
            </a:r>
          </a:p>
          <a:p>
            <a:pPr eaLnBrk="1" hangingPunct="1">
              <a:buFont typeface="Arial" charset="0"/>
              <a:buNone/>
            </a:pPr>
            <a:r>
              <a:rPr lang="cs-CZ" smtClean="0">
                <a:solidFill>
                  <a:srgbClr val="FFFFFF"/>
                </a:solidFill>
              </a:rPr>
              <a:t>  </a:t>
            </a:r>
          </a:p>
          <a:p>
            <a:pPr eaLnBrk="1" hangingPunct="1"/>
            <a:endParaRPr lang="cs-CZ" smtClean="0">
              <a:solidFill>
                <a:srgbClr val="FFFFFF"/>
              </a:solidFill>
            </a:endParaRPr>
          </a:p>
        </p:txBody>
      </p:sp>
      <p:pic>
        <p:nvPicPr>
          <p:cNvPr id="4098" name="Picture 2" descr="C:\Users\p. Bojarský\AppData\Local\Microsoft\Windows\Temporary Internet Files\Content.IE5\ZINTVM2P\MP900407342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143768" y="214290"/>
            <a:ext cx="1765839" cy="228599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4099" name="Picture 3" descr="C:\Users\p. Bojarský\AppData\Local\Microsoft\Windows\Temporary Internet Files\Content.IE5\5P7DQ0AY\MP900407549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5144158"/>
            <a:ext cx="2571768" cy="171384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4101" name="Picture 5" descr="C:\Users\p. Bojarský\AppData\Local\Microsoft\Windows\Temporary Internet Files\Content.IE5\1VUYVV6U\MP900433133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572264" y="4985716"/>
            <a:ext cx="2343144" cy="187228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Otázky</a:t>
            </a:r>
          </a:p>
        </p:txBody>
      </p:sp>
      <p:sp>
        <p:nvSpPr>
          <p:cNvPr id="11267" name="Zástupný symbol pro obsah 3"/>
          <p:cNvSpPr>
            <a:spLocks noGrp="1"/>
          </p:cNvSpPr>
          <p:nvPr>
            <p:ph idx="1"/>
          </p:nvPr>
        </p:nvSpPr>
        <p:spPr/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/>
          <a:lstStyle/>
          <a:p>
            <a:r>
              <a:rPr lang="cs-CZ" smtClean="0">
                <a:solidFill>
                  <a:srgbClr val="FFFFFF"/>
                </a:solidFill>
                <a:latin typeface="Times New Roman" pitchFamily="18" charset="0"/>
                <a:cs typeface="Times New Roman" pitchFamily="18" charset="0"/>
              </a:rPr>
              <a:t>1. Co je základní stavební jednotkou v organismu?</a:t>
            </a:r>
          </a:p>
          <a:p>
            <a:r>
              <a:rPr lang="cs-CZ" smtClean="0">
                <a:solidFill>
                  <a:srgbClr val="FFFFFF"/>
                </a:solidFill>
                <a:latin typeface="Times New Roman" pitchFamily="18" charset="0"/>
                <a:cs typeface="Times New Roman" pitchFamily="18" charset="0"/>
              </a:rPr>
              <a:t>2. Jaké znáš druhy tkání?</a:t>
            </a:r>
          </a:p>
          <a:p>
            <a:r>
              <a:rPr lang="cs-CZ" smtClean="0">
                <a:solidFill>
                  <a:srgbClr val="FFFFFF"/>
                </a:solidFill>
                <a:latin typeface="Times New Roman" pitchFamily="18" charset="0"/>
                <a:cs typeface="Times New Roman" pitchFamily="18" charset="0"/>
              </a:rPr>
              <a:t>3. Která tkáň pokrývá povrch těla?</a:t>
            </a:r>
          </a:p>
          <a:p>
            <a:r>
              <a:rPr lang="cs-CZ" smtClean="0">
                <a:solidFill>
                  <a:srgbClr val="FFFFFF"/>
                </a:solidFill>
                <a:latin typeface="Times New Roman" pitchFamily="18" charset="0"/>
                <a:cs typeface="Times New Roman" pitchFamily="18" charset="0"/>
              </a:rPr>
              <a:t>4. Patří bílé krvinky mezi tkáně?</a:t>
            </a:r>
          </a:p>
        </p:txBody>
      </p:sp>
      <p:pic>
        <p:nvPicPr>
          <p:cNvPr id="3074" name="Picture 2" descr="C:\Users\p. Bojarský\AppData\Local\Microsoft\Windows\Temporary Internet Files\Content.IE5\7AAO5DI3\MC900423159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429388" y="4000504"/>
            <a:ext cx="1827886" cy="182788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Odpovědi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/>
          <a:p>
            <a:pPr>
              <a:defRPr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1. prezentace str. č. 3 – buňka</a:t>
            </a:r>
          </a:p>
          <a:p>
            <a:pPr>
              <a:defRPr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2. prezentace str. č. 5 – pojivová, výstelková, nervová, tekutá, svalová</a:t>
            </a:r>
          </a:p>
          <a:p>
            <a:pPr>
              <a:defRPr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3. prezentace str. 7 – tkáň výstelková</a:t>
            </a:r>
          </a:p>
          <a:p>
            <a:pPr>
              <a:defRPr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4. prezentace str. 10 - ano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0" name="Picture 2" descr="C:\Users\p. Bojarský\AppData\Local\Microsoft\Windows\Temporary Internet Files\Content.IE5\5P7DQ0AY\MP900386362[1].jpg"/>
          <p:cNvPicPr>
            <a:picLocks noChangeAspect="1" noChangeArrowheads="1"/>
          </p:cNvPicPr>
          <p:nvPr/>
        </p:nvPicPr>
        <p:blipFill>
          <a:blip r:embed="rId2"/>
          <a:srcRect r="7237" b="13264"/>
          <a:stretch>
            <a:fillRect/>
          </a:stretch>
        </p:blipFill>
        <p:spPr bwMode="auto">
          <a:xfrm>
            <a:off x="6996605" y="3643314"/>
            <a:ext cx="1718799" cy="242889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ANOTACE</a:t>
            </a:r>
          </a:p>
        </p:txBody>
      </p:sp>
      <p:sp>
        <p:nvSpPr>
          <p:cNvPr id="12291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/>
          <a:lstStyle/>
          <a:p>
            <a:pPr>
              <a:defRPr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Cíl hodiny:</a:t>
            </a:r>
          </a:p>
          <a:p>
            <a:pPr>
              <a:defRPr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- osvojení významu pojmů</a:t>
            </a:r>
          </a:p>
          <a:p>
            <a:pPr>
              <a:defRPr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- zvládnutí základních vztahů v organismu</a:t>
            </a:r>
          </a:p>
          <a:p>
            <a:pPr>
              <a:defRPr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- práce s prezentací</a:t>
            </a:r>
          </a:p>
          <a:p>
            <a:pPr>
              <a:defRPr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Znalosti lze využít v dalších předmětech: výchově ke zdraví.</a:t>
            </a:r>
          </a:p>
          <a:p>
            <a:pPr>
              <a:buFont typeface="Arial" charset="0"/>
              <a:buNone/>
              <a:defRPr/>
            </a:pPr>
            <a:endParaRPr lang="cs-CZ" dirty="0" smtClean="0"/>
          </a:p>
          <a:p>
            <a:pPr>
              <a:buFont typeface="Arial" charset="0"/>
              <a:buNone/>
              <a:defRPr/>
            </a:pPr>
            <a:endParaRPr lang="cs-CZ" dirty="0" smtClean="0"/>
          </a:p>
          <a:p>
            <a:pPr>
              <a:buFont typeface="Arial" charset="0"/>
              <a:buNone/>
              <a:defRPr/>
            </a:pPr>
            <a:endParaRPr lang="cs-CZ" dirty="0" smtClean="0"/>
          </a:p>
          <a:p>
            <a:pPr>
              <a:buFont typeface="Arial" charset="0"/>
              <a:buNone/>
              <a:defRPr/>
            </a:pPr>
            <a:r>
              <a:rPr lang="cs-CZ" dirty="0" smtClean="0"/>
              <a:t> </a:t>
            </a:r>
          </a:p>
        </p:txBody>
      </p:sp>
    </p:spTree>
  </p:cSld>
  <p:clrMapOvr>
    <a:masterClrMapping/>
  </p:clrMapOvr>
  <p:transition>
    <p:wipe dir="u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Použitá literatura, zdroje</a:t>
            </a:r>
          </a:p>
        </p:txBody>
      </p:sp>
      <p:sp>
        <p:nvSpPr>
          <p:cNvPr id="2662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Clr>
                <a:schemeClr val="accent1"/>
              </a:buClr>
              <a:buSzPct val="70000"/>
              <a:buFont typeface="Wingdings" pitchFamily="2" charset="2"/>
              <a:buChar char="§"/>
            </a:pPr>
            <a:r>
              <a:rPr lang="cs-CZ" sz="2000" smtClean="0">
                <a:latin typeface="Times New Roman" pitchFamily="18" charset="0"/>
                <a:cs typeface="Times New Roman" pitchFamily="18" charset="0"/>
              </a:rPr>
              <a:t>LUDĚK  J. DOBROURUKA, BLANKA VACKOVÁ, REGINA KRÁLOVÁ, PAVEL BARTOŠ. </a:t>
            </a:r>
            <a:r>
              <a:rPr lang="cs-CZ" sz="2000" i="1" smtClean="0">
                <a:latin typeface="Times New Roman" pitchFamily="18" charset="0"/>
                <a:cs typeface="Times New Roman" pitchFamily="18" charset="0"/>
              </a:rPr>
              <a:t>Přírodopis III</a:t>
            </a:r>
            <a:r>
              <a:rPr lang="cs-CZ" sz="2000" smtClean="0">
                <a:latin typeface="Times New Roman" pitchFamily="18" charset="0"/>
                <a:cs typeface="Times New Roman" pitchFamily="18" charset="0"/>
              </a:rPr>
              <a:t>. Praha: Scientia, 1999. ISBN 80-7183-246-4. </a:t>
            </a:r>
          </a:p>
          <a:p>
            <a:pPr>
              <a:buClr>
                <a:schemeClr val="accent1"/>
              </a:buClr>
              <a:buSzPct val="70000"/>
              <a:buFont typeface="Wingdings" pitchFamily="2" charset="2"/>
              <a:buChar char="§"/>
            </a:pPr>
            <a:r>
              <a:rPr lang="cs-CZ" sz="2000" smtClean="0">
                <a:latin typeface="Times New Roman" pitchFamily="18" charset="0"/>
                <a:cs typeface="Times New Roman" pitchFamily="18" charset="0"/>
              </a:rPr>
              <a:t>IVAN DYLEVSKÝ. </a:t>
            </a:r>
            <a:r>
              <a:rPr lang="cs-CZ" sz="2000" i="1" smtClean="0">
                <a:latin typeface="Times New Roman" pitchFamily="18" charset="0"/>
                <a:cs typeface="Times New Roman" pitchFamily="18" charset="0"/>
              </a:rPr>
              <a:t>Anatomie a fyziologie člověka</a:t>
            </a:r>
            <a:r>
              <a:rPr lang="cs-CZ" sz="2000" smtClean="0">
                <a:latin typeface="Times New Roman" pitchFamily="18" charset="0"/>
                <a:cs typeface="Times New Roman" pitchFamily="18" charset="0"/>
              </a:rPr>
              <a:t>. Olomouc: Epava, 1998. ISBN 80-901 667-0-9. </a:t>
            </a:r>
          </a:p>
          <a:p>
            <a:pPr>
              <a:buClr>
                <a:schemeClr val="accent1"/>
              </a:buClr>
              <a:buSzPct val="70000"/>
              <a:buFont typeface="Wingdings" pitchFamily="2" charset="2"/>
              <a:buChar char="§"/>
            </a:pPr>
            <a:r>
              <a:rPr lang="cs-CZ" sz="2000" smtClean="0">
                <a:latin typeface="Times New Roman" pitchFamily="18" charset="0"/>
                <a:cs typeface="Times New Roman" pitchFamily="18" charset="0"/>
              </a:rPr>
              <a:t>JAN KANTOREK, JAROSLAV JURČÁK,JIŘÍ FRONĚK A KOL. </a:t>
            </a:r>
            <a:r>
              <a:rPr lang="cs-CZ" sz="2000" i="1" smtClean="0">
                <a:latin typeface="Times New Roman" pitchFamily="18" charset="0"/>
                <a:cs typeface="Times New Roman" pitchFamily="18" charset="0"/>
              </a:rPr>
              <a:t>Přírodopis 8</a:t>
            </a:r>
            <a:r>
              <a:rPr lang="cs-CZ" sz="2000" smtClean="0">
                <a:latin typeface="Times New Roman" pitchFamily="18" charset="0"/>
                <a:cs typeface="Times New Roman" pitchFamily="18" charset="0"/>
              </a:rPr>
              <a:t>. Olomouc: Prodos, 1999. ISBN 80-7230-040-7.</a:t>
            </a:r>
          </a:p>
          <a:p>
            <a:pPr>
              <a:buClr>
                <a:schemeClr val="accent1"/>
              </a:buClr>
              <a:buSzPct val="70000"/>
              <a:buFont typeface="Wingdings" pitchFamily="2" charset="2"/>
              <a:buChar char="§"/>
            </a:pPr>
            <a:r>
              <a:rPr lang="cs-CZ" sz="2000" smtClean="0">
                <a:latin typeface="Times New Roman" pitchFamily="18" charset="0"/>
                <a:cs typeface="Times New Roman" pitchFamily="18" charset="0"/>
              </a:rPr>
              <a:t> EDUARD KOČÁREK, EDUARD KOČÁREK. </a:t>
            </a:r>
            <a:r>
              <a:rPr lang="cs-CZ" sz="2000" i="1" smtClean="0">
                <a:latin typeface="Times New Roman" pitchFamily="18" charset="0"/>
                <a:cs typeface="Times New Roman" pitchFamily="18" charset="0"/>
              </a:rPr>
              <a:t>Přírodopis pro </a:t>
            </a:r>
            <a:r>
              <a:rPr lang="cs-CZ" sz="2000" i="1" smtClean="0">
                <a:latin typeface="Monotype Corsiva" pitchFamily="66" charset="0"/>
                <a:cs typeface="Times New Roman" pitchFamily="18" charset="0"/>
              </a:rPr>
              <a:t>8</a:t>
            </a:r>
            <a:r>
              <a:rPr lang="cs-CZ" sz="2000" smtClean="0">
                <a:latin typeface="Monotype Corsiva" pitchFamily="66" charset="0"/>
                <a:cs typeface="Times New Roman" pitchFamily="18" charset="0"/>
              </a:rPr>
              <a:t>. ročník základní školy. </a:t>
            </a:r>
            <a:r>
              <a:rPr lang="cs-CZ" sz="2000" smtClean="0">
                <a:latin typeface="Times New Roman" pitchFamily="18" charset="0"/>
                <a:cs typeface="Times New Roman" pitchFamily="18" charset="0"/>
              </a:rPr>
              <a:t>Praha: Jinan, 2000. </a:t>
            </a:r>
          </a:p>
          <a:p>
            <a:pPr>
              <a:buClr>
                <a:schemeClr val="accent1"/>
              </a:buClr>
              <a:buSzPct val="70000"/>
              <a:buFont typeface="Wingdings" pitchFamily="2" charset="2"/>
              <a:buChar char="§"/>
            </a:pPr>
            <a:r>
              <a:rPr lang="cs-CZ" sz="2000" smtClean="0">
                <a:latin typeface="Times New Roman" pitchFamily="18" charset="0"/>
                <a:cs typeface="Times New Roman" pitchFamily="18" charset="0"/>
              </a:rPr>
              <a:t>JIŘÍ FRONĚK. </a:t>
            </a:r>
            <a:r>
              <a:rPr lang="cs-CZ" sz="2000" i="1" smtClean="0">
                <a:latin typeface="Times New Roman" pitchFamily="18" charset="0"/>
                <a:cs typeface="Times New Roman" pitchFamily="18" charset="0"/>
              </a:rPr>
              <a:t>Lidské tělo</a:t>
            </a:r>
            <a:r>
              <a:rPr lang="cs-CZ" sz="2000" smtClean="0">
                <a:latin typeface="Times New Roman" pitchFamily="18" charset="0"/>
                <a:cs typeface="Times New Roman" pitchFamily="18" charset="0"/>
              </a:rPr>
              <a:t>. Praha: Blug, 1999. ISBN 80-85635-97-6</a:t>
            </a:r>
          </a:p>
          <a:p>
            <a:pPr>
              <a:buClr>
                <a:schemeClr val="accent1"/>
              </a:buClr>
              <a:buSzPct val="70000"/>
              <a:buFont typeface="Wingdings" pitchFamily="2" charset="2"/>
              <a:buChar char="§"/>
            </a:pPr>
            <a:r>
              <a:rPr lang="cs-CZ" sz="2000" smtClean="0">
                <a:latin typeface="Times New Roman" pitchFamily="18" charset="0"/>
                <a:cs typeface="Times New Roman" pitchFamily="18" charset="0"/>
              </a:rPr>
              <a:t>Zdroje : Vlastní tvorba</a:t>
            </a:r>
          </a:p>
          <a:p>
            <a:pPr>
              <a:buClr>
                <a:schemeClr val="accent1"/>
              </a:buClr>
              <a:buSzPct val="70000"/>
              <a:buFont typeface="Wingdings" pitchFamily="2" charset="2"/>
              <a:buChar char="§"/>
            </a:pPr>
            <a:r>
              <a:rPr lang="cs-CZ" sz="2000" smtClean="0">
                <a:latin typeface="Times New Roman" pitchFamily="18" charset="0"/>
                <a:cs typeface="Times New Roman" pitchFamily="18" charset="0"/>
              </a:rPr>
              <a:t>www.office.microsoft.com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298</TotalTime>
  <Words>439</Words>
  <Application>Microsoft Office PowerPoint</Application>
  <PresentationFormat>Předvádění na obrazovce (4:3)</PresentationFormat>
  <Paragraphs>82</Paragraphs>
  <Slides>14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20" baseType="lpstr">
      <vt:lpstr>Arial</vt:lpstr>
      <vt:lpstr>Calibri</vt:lpstr>
      <vt:lpstr>Times New Roman</vt:lpstr>
      <vt:lpstr>Monotype Corsiva</vt:lpstr>
      <vt:lpstr>Wingdings</vt:lpstr>
      <vt:lpstr>Motiv sady Office</vt:lpstr>
      <vt:lpstr>Snímek 1</vt:lpstr>
      <vt:lpstr>BUŇKA – TKÁŇ – ORGÁN </vt:lpstr>
      <vt:lpstr>BUŇKA</vt:lpstr>
      <vt:lpstr>Snímek 4</vt:lpstr>
      <vt:lpstr>TKÁNĚ</vt:lpstr>
      <vt:lpstr>Tkáň výstelková - epitelová</vt:lpstr>
      <vt:lpstr>Tkáň pojivová</vt:lpstr>
      <vt:lpstr>Tkáň svalová</vt:lpstr>
      <vt:lpstr>Tkáň nervová</vt:lpstr>
      <vt:lpstr>Tělní tekutiny</vt:lpstr>
      <vt:lpstr>Otázky</vt:lpstr>
      <vt:lpstr>Odpovědi</vt:lpstr>
      <vt:lpstr>ANOTACE</vt:lpstr>
      <vt:lpstr>Použitá literatura,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BUŇKA – TKÁŇ – ORGÁN</dc:title>
  <dc:creator>Jarda</dc:creator>
  <cp:lastModifiedBy>Maminka</cp:lastModifiedBy>
  <cp:revision>45</cp:revision>
  <dcterms:created xsi:type="dcterms:W3CDTF">2011-11-08T06:35:27Z</dcterms:created>
  <dcterms:modified xsi:type="dcterms:W3CDTF">2012-03-05T15:20:40Z</dcterms:modified>
</cp:coreProperties>
</file>