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2" r:id="rId5"/>
    <p:sldId id="263" r:id="rId6"/>
    <p:sldId id="266" r:id="rId7"/>
    <p:sldId id="267" r:id="rId8"/>
    <p:sldId id="265" r:id="rId9"/>
    <p:sldId id="264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6" y="-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VY_32_INOVACE_13_VLASTIVĚDA 5.ROČNÍK_JIŽNÍ ČECHY –MĚSTA  A HOSPODÁŘSTVÍ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JIŽNÍ ČECHY –MĚSTA  A HOSPODÁŘSTVÍ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6B428DEA-2519-4AF8-B52E-7168BCF8479E}">
      <dgm:prSet/>
      <dgm:spPr/>
      <dgm:t>
        <a:bodyPr/>
        <a:lstStyle/>
        <a:p>
          <a:pPr algn="l" rtl="0"/>
          <a:r>
            <a:rPr lang="cs-CZ" dirty="0" smtClean="0"/>
            <a:t>Vytvořeno: říjen 2011</a:t>
          </a:r>
          <a:endParaRPr lang="cs-CZ" dirty="0"/>
        </a:p>
      </dgm:t>
    </dgm:pt>
    <dgm:pt modelId="{80831A21-7CDC-4A73-AF46-5467DE42FBAB}" type="parTrans" cxnId="{C80D7168-6265-4B30-A8FE-A75B9A703D45}">
      <dgm:prSet/>
      <dgm:spPr/>
      <dgm:t>
        <a:bodyPr/>
        <a:lstStyle/>
        <a:p>
          <a:pPr algn="l"/>
          <a:endParaRPr lang="cs-CZ"/>
        </a:p>
      </dgm:t>
    </dgm:pt>
    <dgm:pt modelId="{ADEB0296-3CFE-423E-A497-41C917D7F22D}" type="sibTrans" cxnId="{C80D7168-6265-4B30-A8FE-A75B9A703D45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396D3CE2-D765-4A03-BC48-05EDD93E54A7}" type="pres">
      <dgm:prSet presAssocID="{6B428DEA-2519-4AF8-B52E-7168BCF8479E}" presName="vertSpace5" presStyleLbl="node1" presStyleIdx="3" presStyleCnt="6"/>
      <dgm:spPr/>
      <dgm:t>
        <a:bodyPr/>
        <a:lstStyle/>
        <a:p>
          <a:endParaRPr lang="cs-CZ"/>
        </a:p>
      </dgm:t>
    </dgm:pt>
    <dgm:pt modelId="{D57CE915-15E5-4207-AEEC-F09676130C3B}" type="pres">
      <dgm:prSet presAssocID="{6B428DEA-2519-4AF8-B52E-7168BCF8479E}" presName="circle5" presStyleLbl="node1" presStyleIdx="4" presStyleCnt="6"/>
      <dgm:spPr/>
      <dgm:t>
        <a:bodyPr/>
        <a:lstStyle/>
        <a:p>
          <a:endParaRPr lang="cs-CZ"/>
        </a:p>
      </dgm:t>
    </dgm:pt>
    <dgm:pt modelId="{2E7A29DF-550C-4313-8A38-8B9D7C0D4065}" type="pres">
      <dgm:prSet presAssocID="{6B428DEA-2519-4AF8-B52E-7168BCF8479E}" presName="rect5" presStyleLbl="alignAcc1" presStyleIdx="4" presStyleCnt="6"/>
      <dgm:spPr/>
      <dgm:t>
        <a:bodyPr/>
        <a:lstStyle/>
        <a:p>
          <a:endParaRPr lang="cs-CZ"/>
        </a:p>
      </dgm:t>
    </dgm:pt>
    <dgm:pt modelId="{4AA5F32B-C54C-4222-9255-C93B5DD62A53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5F1C7CF9-F8D5-4801-86AC-02B97FDB2470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A5896D68-800A-4F40-884E-397C3FA221D9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E9780-C28F-4AD4-A3A7-E5322BD9BC55}" type="pres">
      <dgm:prSet presAssocID="{6B428DEA-2519-4AF8-B52E-7168BCF8479E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770184-4F77-4792-AD92-36A83041EAA4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53F3D6-2D76-4F97-B8C5-0653B2F21CC0}" type="presOf" srcId="{D1B46980-6531-4606-95E6-44980827E919}" destId="{6140AFEC-043D-4C43-A2F9-D0F5331DF3A3}" srcOrd="0" destOrd="0" presId="urn:microsoft.com/office/officeart/2005/8/layout/target3"/>
    <dgm:cxn modelId="{45F142B6-D094-439B-A156-36841B8CE841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263CD93-EFE1-4B2D-9703-C2B20090E46C}" type="presOf" srcId="{6B428DEA-2519-4AF8-B52E-7168BCF8479E}" destId="{2E7A29DF-550C-4313-8A38-8B9D7C0D406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3EB024-8A9C-4CBE-87FA-5CF323595653}" type="presOf" srcId="{6B428DEA-2519-4AF8-B52E-7168BCF8479E}" destId="{EC6E9780-C28F-4AD4-A3A7-E5322BD9BC55}" srcOrd="1" destOrd="0" presId="urn:microsoft.com/office/officeart/2005/8/layout/target3"/>
    <dgm:cxn modelId="{2545227E-8F97-46AE-98DB-89EA82960D8C}" type="presOf" srcId="{D1D4F407-5343-4D3F-B5B9-D407B03CAEB4}" destId="{AED2198E-93D5-4001-81B4-73124B309672}" srcOrd="1" destOrd="0" presId="urn:microsoft.com/office/officeart/2005/8/layout/target3"/>
    <dgm:cxn modelId="{F9588152-FE0E-4BDB-A458-842CE373930E}" type="presOf" srcId="{4C35D32F-0EAB-4CD7-82EE-45574DC2A586}" destId="{95770184-4F77-4792-AD92-36A83041EAA4}" srcOrd="1" destOrd="0" presId="urn:microsoft.com/office/officeart/2005/8/layout/target3"/>
    <dgm:cxn modelId="{A7D2B84F-8FE6-4422-8DE5-FDFFDD9F481D}" type="presOf" srcId="{757F3AB3-0718-4624-B441-E567A8F0AB56}" destId="{333A1088-737F-45CB-B68E-254E46348037}" srcOrd="0" destOrd="0" presId="urn:microsoft.com/office/officeart/2005/8/layout/target3"/>
    <dgm:cxn modelId="{1D1A6C90-295D-4152-83B3-7D8E3475AD46}" type="presOf" srcId="{B651F6E3-6281-48DB-9319-2AEAFDAE7572}" destId="{6BB5E863-4638-4E1D-BFDE-399D028AC4ED}" srcOrd="1" destOrd="0" presId="urn:microsoft.com/office/officeart/2005/8/layout/target3"/>
    <dgm:cxn modelId="{C7D64D5B-C4E2-4A62-966B-816DD814A1C5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1F3EB3C-FC88-4E80-B906-3B8C05361E9E}" type="presOf" srcId="{D1D4F407-5343-4D3F-B5B9-D407B03CAEB4}" destId="{D005CE8C-CC26-4C3E-AC11-E15060ECD759}" srcOrd="0" destOrd="0" presId="urn:microsoft.com/office/officeart/2005/8/layout/target3"/>
    <dgm:cxn modelId="{742A6022-A917-4399-BA74-21D50F0EE4DB}" type="presOf" srcId="{D8197B8C-B260-4A16-BDF4-0947B075E274}" destId="{5A5FFA88-C948-4069-8E93-59FA12366E83}" srcOrd="1" destOrd="0" presId="urn:microsoft.com/office/officeart/2005/8/layout/target3"/>
    <dgm:cxn modelId="{33F0CDEB-F64D-4334-A7C8-46037B9F42E7}" type="presOf" srcId="{4C35D32F-0EAB-4CD7-82EE-45574DC2A586}" destId="{A5896D68-800A-4F40-884E-397C3FA221D9}" srcOrd="0" destOrd="0" presId="urn:microsoft.com/office/officeart/2005/8/layout/target3"/>
    <dgm:cxn modelId="{C80D7168-6265-4B30-A8FE-A75B9A703D45}" srcId="{757F3AB3-0718-4624-B441-E567A8F0AB56}" destId="{6B428DEA-2519-4AF8-B52E-7168BCF8479E}" srcOrd="4" destOrd="0" parTransId="{80831A21-7CDC-4A73-AF46-5467DE42FBAB}" sibTransId="{ADEB0296-3CFE-423E-A497-41C917D7F22D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278F2A4-08B0-46EB-BBA1-EF46E9A4C404}" type="presOf" srcId="{D8197B8C-B260-4A16-BDF4-0947B075E274}" destId="{25B08C86-7E15-44DC-BE7F-FFB55DD49D12}" srcOrd="0" destOrd="0" presId="urn:microsoft.com/office/officeart/2005/8/layout/target3"/>
    <dgm:cxn modelId="{B819B0AB-5759-42F6-BCE6-3250DDF88EC2}" type="presParOf" srcId="{333A1088-737F-45CB-B68E-254E46348037}" destId="{F5ABB229-8D3B-4694-996A-96F23CF14429}" srcOrd="0" destOrd="0" presId="urn:microsoft.com/office/officeart/2005/8/layout/target3"/>
    <dgm:cxn modelId="{B5C32793-08A6-4BD8-880F-7587FD026928}" type="presParOf" srcId="{333A1088-737F-45CB-B68E-254E46348037}" destId="{F41139FD-01EE-4571-8B17-4FB00FC51163}" srcOrd="1" destOrd="0" presId="urn:microsoft.com/office/officeart/2005/8/layout/target3"/>
    <dgm:cxn modelId="{2B543115-736E-4393-9BFF-01B7D169C56E}" type="presParOf" srcId="{333A1088-737F-45CB-B68E-254E46348037}" destId="{D005CE8C-CC26-4C3E-AC11-E15060ECD759}" srcOrd="2" destOrd="0" presId="urn:microsoft.com/office/officeart/2005/8/layout/target3"/>
    <dgm:cxn modelId="{F8BF551F-8A55-4B9D-A5C8-5E2128355C19}" type="presParOf" srcId="{333A1088-737F-45CB-B68E-254E46348037}" destId="{2C702D82-9B77-49B7-9568-BB8EB47C3372}" srcOrd="3" destOrd="0" presId="urn:microsoft.com/office/officeart/2005/8/layout/target3"/>
    <dgm:cxn modelId="{5A88B85B-3C5F-4E8B-B24F-25F750C953DA}" type="presParOf" srcId="{333A1088-737F-45CB-B68E-254E46348037}" destId="{A52A0455-90FF-4808-ABD0-F02540D31D5A}" srcOrd="4" destOrd="0" presId="urn:microsoft.com/office/officeart/2005/8/layout/target3"/>
    <dgm:cxn modelId="{D68F3774-7D73-424D-B661-55EEFB455216}" type="presParOf" srcId="{333A1088-737F-45CB-B68E-254E46348037}" destId="{6140AFEC-043D-4C43-A2F9-D0F5331DF3A3}" srcOrd="5" destOrd="0" presId="urn:microsoft.com/office/officeart/2005/8/layout/target3"/>
    <dgm:cxn modelId="{201DBA29-D878-4C2F-9979-D8243B7AA358}" type="presParOf" srcId="{333A1088-737F-45CB-B68E-254E46348037}" destId="{9358AC05-5D7D-4327-9F80-1AD486AEA664}" srcOrd="6" destOrd="0" presId="urn:microsoft.com/office/officeart/2005/8/layout/target3"/>
    <dgm:cxn modelId="{E6CD033E-1257-44E1-9540-8B683D8CAE88}" type="presParOf" srcId="{333A1088-737F-45CB-B68E-254E46348037}" destId="{313FC574-E1CD-4FB4-B054-0B805CE0447D}" srcOrd="7" destOrd="0" presId="urn:microsoft.com/office/officeart/2005/8/layout/target3"/>
    <dgm:cxn modelId="{D140F287-AF3B-45A5-924B-885E20B56BE5}" type="presParOf" srcId="{333A1088-737F-45CB-B68E-254E46348037}" destId="{619D679B-A015-4ECF-8348-D1034C574F40}" srcOrd="8" destOrd="0" presId="urn:microsoft.com/office/officeart/2005/8/layout/target3"/>
    <dgm:cxn modelId="{CC019829-6468-43A0-AB9A-088859D2F34D}" type="presParOf" srcId="{333A1088-737F-45CB-B68E-254E46348037}" destId="{322283A8-4A27-4CDA-BAE3-F381106A9174}" srcOrd="9" destOrd="0" presId="urn:microsoft.com/office/officeart/2005/8/layout/target3"/>
    <dgm:cxn modelId="{7C100796-57AD-4596-B25A-9EFA30020F5D}" type="presParOf" srcId="{333A1088-737F-45CB-B68E-254E46348037}" destId="{FFC9F71D-1B4F-4AD9-A4A6-86ADEFC8AF5C}" srcOrd="10" destOrd="0" presId="urn:microsoft.com/office/officeart/2005/8/layout/target3"/>
    <dgm:cxn modelId="{18BD91D1-8607-429F-B496-30B8084E55B6}" type="presParOf" srcId="{333A1088-737F-45CB-B68E-254E46348037}" destId="{25B08C86-7E15-44DC-BE7F-FFB55DD49D12}" srcOrd="11" destOrd="0" presId="urn:microsoft.com/office/officeart/2005/8/layout/target3"/>
    <dgm:cxn modelId="{5F1E6C20-487D-4355-BE9F-793B9925477F}" type="presParOf" srcId="{333A1088-737F-45CB-B68E-254E46348037}" destId="{396D3CE2-D765-4A03-BC48-05EDD93E54A7}" srcOrd="12" destOrd="0" presId="urn:microsoft.com/office/officeart/2005/8/layout/target3"/>
    <dgm:cxn modelId="{CFACAE61-00C0-4D84-AAD1-F86548C7911A}" type="presParOf" srcId="{333A1088-737F-45CB-B68E-254E46348037}" destId="{D57CE915-15E5-4207-AEEC-F09676130C3B}" srcOrd="13" destOrd="0" presId="urn:microsoft.com/office/officeart/2005/8/layout/target3"/>
    <dgm:cxn modelId="{41C8B23F-5C43-43F8-B22F-21A97B585FC7}" type="presParOf" srcId="{333A1088-737F-45CB-B68E-254E46348037}" destId="{2E7A29DF-550C-4313-8A38-8B9D7C0D4065}" srcOrd="14" destOrd="0" presId="urn:microsoft.com/office/officeart/2005/8/layout/target3"/>
    <dgm:cxn modelId="{81BC55D0-FA46-4107-A094-FA96F5EA355F}" type="presParOf" srcId="{333A1088-737F-45CB-B68E-254E46348037}" destId="{4AA5F32B-C54C-4222-9255-C93B5DD62A53}" srcOrd="15" destOrd="0" presId="urn:microsoft.com/office/officeart/2005/8/layout/target3"/>
    <dgm:cxn modelId="{D076E05C-7595-43A0-9CD4-3AA6E04529D9}" type="presParOf" srcId="{333A1088-737F-45CB-B68E-254E46348037}" destId="{5F1C7CF9-F8D5-4801-86AC-02B97FDB2470}" srcOrd="16" destOrd="0" presId="urn:microsoft.com/office/officeart/2005/8/layout/target3"/>
    <dgm:cxn modelId="{B8C8B4BF-99D3-4461-A56E-9A897D76D59A}" type="presParOf" srcId="{333A1088-737F-45CB-B68E-254E46348037}" destId="{A5896D68-800A-4F40-884E-397C3FA221D9}" srcOrd="17" destOrd="0" presId="urn:microsoft.com/office/officeart/2005/8/layout/target3"/>
    <dgm:cxn modelId="{409D5A62-9EDD-45A8-BF00-859CC3F17763}" type="presParOf" srcId="{333A1088-737F-45CB-B68E-254E46348037}" destId="{AED2198E-93D5-4001-81B4-73124B309672}" srcOrd="18" destOrd="0" presId="urn:microsoft.com/office/officeart/2005/8/layout/target3"/>
    <dgm:cxn modelId="{0DA485EA-4ADD-4684-9496-D5652F13178B}" type="presParOf" srcId="{333A1088-737F-45CB-B68E-254E46348037}" destId="{2BE915AB-18AA-4053-B92C-3BFC9ED204BB}" srcOrd="19" destOrd="0" presId="urn:microsoft.com/office/officeart/2005/8/layout/target3"/>
    <dgm:cxn modelId="{0F286A66-E540-4770-B7E8-6826B16E6BA9}" type="presParOf" srcId="{333A1088-737F-45CB-B68E-254E46348037}" destId="{6BB5E863-4638-4E1D-BFDE-399D028AC4ED}" srcOrd="20" destOrd="0" presId="urn:microsoft.com/office/officeart/2005/8/layout/target3"/>
    <dgm:cxn modelId="{99A2C736-C55C-4CC2-B34E-96E84B4C8BD5}" type="presParOf" srcId="{333A1088-737F-45CB-B68E-254E46348037}" destId="{5A5FFA88-C948-4069-8E93-59FA12366E83}" srcOrd="21" destOrd="0" presId="urn:microsoft.com/office/officeart/2005/8/layout/target3"/>
    <dgm:cxn modelId="{5BE3A8DA-B741-490A-AFF9-187B4BCC5258}" type="presParOf" srcId="{333A1088-737F-45CB-B68E-254E46348037}" destId="{EC6E9780-C28F-4AD4-A3A7-E5322BD9BC55}" srcOrd="22" destOrd="0" presId="urn:microsoft.com/office/officeart/2005/8/layout/target3"/>
    <dgm:cxn modelId="{9A1900F5-883F-40D7-8CB9-AAE1A91B4963}" type="presParOf" srcId="{333A1088-737F-45CB-B68E-254E46348037}" destId="{95770184-4F77-4792-AD92-36A83041EAA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ZŠ Týnec nad Labem</a:t>
          </a:r>
          <a:endParaRPr lang="cs-CZ" sz="9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AUTOR: Alena Darebná</a:t>
          </a:r>
          <a:endParaRPr lang="cs-CZ" sz="9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VY_32_INOVACE_13_VLASTIVĚDA 5.ROČNÍK_JIŽNÍ ČECHY –MĚSTA  A HOSPODÁŘSTVÍ</a:t>
          </a:r>
          <a:endParaRPr lang="cs-CZ" sz="9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Téma: JIŽNÍ ČECHY –MĚSTA  A HOSPODÁŘSTVÍ</a:t>
          </a:r>
          <a:endParaRPr lang="cs-CZ" sz="900" kern="1200" dirty="0"/>
        </a:p>
      </dsp:txBody>
      <dsp:txXfrm>
        <a:off x="1273857" y="955392"/>
        <a:ext cx="5350878" cy="318465"/>
      </dsp:txXfrm>
    </dsp:sp>
    <dsp:sp modelId="{D57CE915-15E5-4207-AEEC-F09676130C3B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7A29DF-550C-4313-8A38-8B9D7C0D406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Vytvořeno: říjen 2011</a:t>
          </a:r>
          <a:endParaRPr lang="cs-CZ" sz="900" kern="1200" dirty="0"/>
        </a:p>
      </dsp:txBody>
      <dsp:txXfrm>
        <a:off x="1273857" y="1273857"/>
        <a:ext cx="5350878" cy="318465"/>
      </dsp:txXfrm>
    </dsp:sp>
    <dsp:sp modelId="{5F1C7CF9-F8D5-4801-86AC-02B97FDB247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5896D68-800A-4F40-884E-397C3FA221D9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CZ.1.07/1.4.00/21.1921</a:t>
          </a:r>
          <a:endParaRPr lang="cs-CZ" sz="9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F37ACB-6DB4-4B80-981B-DFB5FD90B86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7E20AE-85A7-458D-9E6C-64ADB69D7F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D41742-D521-4C14-8116-894FF117DFC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1B0F1-83D4-4436-90D8-D8F3D9FEA62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D875100-9DC9-426D-BF4D-5BDACCA13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1B0F1-83D4-4436-90D8-D8F3D9FEA62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D875100-9DC9-426D-BF4D-5BDACCA13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1B0F1-83D4-4436-90D8-D8F3D9FEA62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5100-9DC9-426D-BF4D-5BDACCA131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1B0F1-83D4-4436-90D8-D8F3D9FEA62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5100-9DC9-426D-BF4D-5BDACCA13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1B0F1-83D4-4436-90D8-D8F3D9FEA62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D875100-9DC9-426D-BF4D-5BDACCA131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1B0F1-83D4-4436-90D8-D8F3D9FEA62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5100-9DC9-426D-BF4D-5BDACCA13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1B0F1-83D4-4436-90D8-D8F3D9FEA62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5100-9DC9-426D-BF4D-5BDACCA13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1B0F1-83D4-4436-90D8-D8F3D9FEA62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5100-9DC9-426D-BF4D-5BDACCA13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1B0F1-83D4-4436-90D8-D8F3D9FEA62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5100-9DC9-426D-BF4D-5BDACCA131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1B0F1-83D4-4436-90D8-D8F3D9FEA62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5100-9DC9-426D-BF4D-5BDACCA13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1B0F1-83D4-4436-90D8-D8F3D9FEA62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75100-9DC9-426D-BF4D-5BDACCA131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31B0F1-83D4-4436-90D8-D8F3D9FEA625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D875100-9DC9-426D-BF4D-5BDACCA1310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emepis.com/images/mapycr/krajecr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udyznudy.cz/getmedia/1babaf1d-2d10-4f71-8c1d-6b9cc2fb2d0d/foto.aspx?width=80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0/00/%C5%BDelezn%C3%A1_Ruda_(4).jpg/787px-%C5%BDelezn%C3%A1_Ruda_(4)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žákům 5.tříd.</a:t>
            </a:r>
          </a:p>
          <a:p>
            <a:r>
              <a:rPr lang="cs-CZ" dirty="0" smtClean="0"/>
              <a:t>Seznámí je se základními údaji </a:t>
            </a:r>
            <a:r>
              <a:rPr lang="cs-CZ" smtClean="0"/>
              <a:t>o </a:t>
            </a:r>
            <a:r>
              <a:rPr lang="cs-CZ" b="1" smtClean="0"/>
              <a:t>jižních </a:t>
            </a:r>
            <a:r>
              <a:rPr lang="cs-CZ" b="1" dirty="0" smtClean="0"/>
              <a:t>Čechách – městy a hospodářstvím.</a:t>
            </a:r>
          </a:p>
          <a:p>
            <a:r>
              <a:rPr lang="cs-CZ" dirty="0" smtClean="0"/>
              <a:t>Prezentace je obohacena o aktuální informace z internetových zdrojů.</a:t>
            </a:r>
          </a:p>
          <a:p>
            <a:r>
              <a:rPr lang="cs-CZ" dirty="0" smtClean="0"/>
              <a:t>Prezentace je zpracována jako doplňkový materiál k učebnici Vlastivědy – Putování po České republice (Alter)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Mapa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Alena\AppData\Local\Microsoft\Windows\Temporary Internet Files\Content.IE5\2XFT1USF\MP9003415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916832"/>
            <a:ext cx="1800200" cy="128414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Města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České Budějovice</a:t>
            </a:r>
            <a:r>
              <a:rPr lang="cs-CZ" dirty="0" smtClean="0"/>
              <a:t> – </a:t>
            </a:r>
            <a:r>
              <a:rPr lang="cs-CZ" sz="2800" dirty="0" smtClean="0"/>
              <a:t>největší město J Čech</a:t>
            </a:r>
          </a:p>
          <a:p>
            <a:pPr lvl="1">
              <a:buNone/>
            </a:pPr>
            <a:r>
              <a:rPr lang="cs-CZ" sz="3200" dirty="0" smtClean="0"/>
              <a:t>	</a:t>
            </a:r>
            <a:r>
              <a:rPr lang="cs-CZ" sz="3200" dirty="0" smtClean="0">
                <a:solidFill>
                  <a:srgbClr val="7030A0"/>
                </a:solidFill>
              </a:rPr>
              <a:t>Průmysl</a:t>
            </a:r>
            <a:r>
              <a:rPr lang="cs-CZ" sz="3200" dirty="0" smtClean="0"/>
              <a:t>: strojírenský</a:t>
            </a:r>
          </a:p>
          <a:p>
            <a:pPr lvl="1">
              <a:buNone/>
            </a:pPr>
            <a:r>
              <a:rPr lang="cs-CZ" sz="3200" dirty="0" smtClean="0"/>
              <a:t>				dřevozpracující (tužky)</a:t>
            </a:r>
          </a:p>
          <a:p>
            <a:pPr lvl="1">
              <a:buNone/>
            </a:pPr>
            <a:r>
              <a:rPr lang="cs-CZ" sz="3200" dirty="0" smtClean="0"/>
              <a:t>					potravinářský (pivo)</a:t>
            </a:r>
          </a:p>
          <a:p>
            <a:pPr lvl="1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Písek</a:t>
            </a:r>
            <a:r>
              <a:rPr lang="cs-CZ" sz="3200" dirty="0" smtClean="0"/>
              <a:t> – textilní průmysl</a:t>
            </a:r>
          </a:p>
          <a:p>
            <a:pPr lvl="1">
              <a:buNone/>
            </a:pPr>
            <a:r>
              <a:rPr lang="cs-CZ" sz="3200" dirty="0" smtClean="0"/>
              <a:t>			historické město (most)</a:t>
            </a:r>
          </a:p>
          <a:p>
            <a:pPr lvl="1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Tábor</a:t>
            </a:r>
            <a:r>
              <a:rPr lang="cs-CZ" sz="3200" dirty="0" smtClean="0"/>
              <a:t> – textilní průmysl</a:t>
            </a:r>
          </a:p>
          <a:p>
            <a:pPr lvl="1">
              <a:buNone/>
            </a:pPr>
            <a:r>
              <a:rPr lang="cs-CZ" sz="3200" dirty="0" smtClean="0"/>
              <a:t>			historické město (husité)</a:t>
            </a:r>
          </a:p>
          <a:p>
            <a:pPr lvl="1">
              <a:buNone/>
            </a:pPr>
            <a:endParaRPr lang="cs-CZ" sz="3200" dirty="0" smtClean="0"/>
          </a:p>
          <a:p>
            <a:pPr lvl="1">
              <a:buNone/>
            </a:pPr>
            <a:endParaRPr lang="cs-CZ" sz="3200" dirty="0" smtClean="0"/>
          </a:p>
        </p:txBody>
      </p:sp>
      <p:pic>
        <p:nvPicPr>
          <p:cNvPr id="1033" name="Picture 9" descr="C:\Users\Alena\AppData\Local\Microsoft\Windows\Temporary Internet Files\Content.IE5\S21HBTHG\MP900384885[1].jpg"/>
          <p:cNvPicPr>
            <a:picLocks noChangeAspect="1" noChangeArrowheads="1"/>
          </p:cNvPicPr>
          <p:nvPr/>
        </p:nvPicPr>
        <p:blipFill>
          <a:blip r:embed="rId3" cstate="print"/>
          <a:srcRect r="37400" b="35375"/>
          <a:stretch>
            <a:fillRect/>
          </a:stretch>
        </p:blipFill>
        <p:spPr bwMode="auto">
          <a:xfrm>
            <a:off x="7092280" y="4653136"/>
            <a:ext cx="1367385" cy="1976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Města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Třeboň</a:t>
            </a:r>
            <a:r>
              <a:rPr lang="cs-CZ" dirty="0" smtClean="0"/>
              <a:t> – lázně</a:t>
            </a:r>
          </a:p>
          <a:p>
            <a:pPr>
              <a:buNone/>
            </a:pPr>
            <a:r>
              <a:rPr lang="cs-CZ" dirty="0" smtClean="0"/>
              <a:t>			šlechtický rod Rožmberků</a:t>
            </a:r>
          </a:p>
          <a:p>
            <a:pPr>
              <a:buNone/>
            </a:pPr>
            <a:r>
              <a:rPr lang="cs-CZ" dirty="0" smtClean="0"/>
              <a:t>			centrum rybářství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Jindřichův Hradec</a:t>
            </a:r>
            <a:r>
              <a:rPr lang="cs-CZ" dirty="0" smtClean="0"/>
              <a:t> - významné historické 					</a:t>
            </a:r>
            <a:r>
              <a:rPr lang="cs-CZ" dirty="0" smtClean="0">
                <a:hlinkClick r:id="rId2"/>
              </a:rPr>
              <a:t>město</a:t>
            </a:r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Český Krumlov</a:t>
            </a:r>
            <a:r>
              <a:rPr lang="cs-CZ" dirty="0" smtClean="0"/>
              <a:t> – historické město – 						památka UNESCO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</a:t>
            </a:r>
            <a:r>
              <a:rPr lang="cs-CZ" dirty="0" err="1" smtClean="0"/>
              <a:t>krumlov</a:t>
            </a:r>
            <a:endParaRPr lang="cs-CZ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šumavská horská střediska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zimě  je na horách mnoho sněhu, zimní střediska jsou vyhledávána pro lyžování</a:t>
            </a:r>
          </a:p>
          <a:p>
            <a:r>
              <a:rPr lang="cs-CZ" dirty="0" smtClean="0">
                <a:hlinkClick r:id="rId2"/>
              </a:rPr>
              <a:t>Železná Ruda</a:t>
            </a:r>
            <a:r>
              <a:rPr lang="cs-CZ" dirty="0" smtClean="0"/>
              <a:t> – horské středisko a hraniční přechod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Šumava - zima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3728" y="1554163"/>
            <a:ext cx="6788943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Šumava</a:t>
            </a:r>
            <a:r>
              <a:rPr lang="cs-CZ" dirty="0" smtClean="0"/>
              <a:t>:</a:t>
            </a:r>
            <a:br>
              <a:rPr lang="cs-CZ" dirty="0" smtClean="0"/>
            </a:br>
            <a:r>
              <a:rPr lang="cs-CZ" dirty="0" smtClean="0">
                <a:solidFill>
                  <a:srgbClr val="FFC000"/>
                </a:solidFill>
              </a:rPr>
              <a:t>Dřevozpracující průmysl –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výroba nábytku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	Sklárny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	Strojírny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	Textilní továrny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Jaderná  elektrárna Temelín </a:t>
            </a:r>
            <a:r>
              <a:rPr lang="cs-CZ" dirty="0" smtClean="0"/>
              <a:t>– nedaleko 							Českých Budějovic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Rybníkářství</a:t>
            </a:r>
            <a:r>
              <a:rPr lang="cs-CZ" dirty="0" smtClean="0"/>
              <a:t> – chov ryb</a:t>
            </a:r>
          </a:p>
          <a:p>
            <a:pPr>
              <a:buNone/>
            </a:pPr>
            <a:r>
              <a:rPr lang="cs-CZ" dirty="0" smtClean="0"/>
              <a:t>				velkochovy drůbeže(kachny)</a:t>
            </a:r>
            <a:endParaRPr lang="cs-CZ" dirty="0"/>
          </a:p>
        </p:txBody>
      </p:sp>
      <p:pic>
        <p:nvPicPr>
          <p:cNvPr id="2052" name="Picture 4" descr="C:\Users\Alena\AppData\Local\Microsoft\Windows\Temporary Internet Files\Content.IE5\S21HBTHG\MM90030347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260648"/>
            <a:ext cx="1047750" cy="1171575"/>
          </a:xfrm>
          <a:prstGeom prst="rect">
            <a:avLst/>
          </a:prstGeom>
          <a:noFill/>
        </p:spPr>
      </p:pic>
      <p:pic>
        <p:nvPicPr>
          <p:cNvPr id="2053" name="Picture 5" descr="C:\Users\Alena\AppData\Local\Microsoft\Windows\Temporary Internet Files\Content.IE5\2XFT1USF\MP9004050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5517232"/>
            <a:ext cx="1838710" cy="1230180"/>
          </a:xfrm>
          <a:prstGeom prst="rect">
            <a:avLst/>
          </a:prstGeom>
          <a:noFill/>
        </p:spPr>
      </p:pic>
      <p:pic>
        <p:nvPicPr>
          <p:cNvPr id="2057" name="Picture 9" descr="C:\Users\Alena\AppData\Local\Microsoft\Windows\Temporary Internet Files\Content.IE5\2XFT1USF\MC9003323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2564904"/>
            <a:ext cx="1831543" cy="14822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PHDR.CHALUPA, Petr, CSc. </a:t>
            </a:r>
            <a:r>
              <a:rPr lang="cs-CZ" i="1" dirty="0" smtClean="0"/>
              <a:t>Vlastivěda</a:t>
            </a:r>
            <a:r>
              <a:rPr lang="cs-CZ" dirty="0" smtClean="0"/>
              <a:t>: </a:t>
            </a:r>
            <a:r>
              <a:rPr lang="cs-CZ" i="1" dirty="0" smtClean="0"/>
              <a:t>Putování po České republice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 </a:t>
            </a:r>
            <a:r>
              <a:rPr lang="cs-CZ" dirty="0" err="1" smtClean="0"/>
              <a:t>Všeň</a:t>
            </a:r>
            <a:r>
              <a:rPr lang="cs-CZ" dirty="0" smtClean="0"/>
              <a:t>: Alter, 1998c1996, 62 s. ISBN 80-857-7591-3.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http://microsoft.com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Foto - archiv autorky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525</TotalTime>
  <Words>162</Words>
  <Application>Microsoft Office PowerPoint</Application>
  <PresentationFormat>Předvádění na obrazovce (4:3)</PresentationFormat>
  <Paragraphs>47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ANOTACE</vt:lpstr>
      <vt:lpstr>Mapa ČR</vt:lpstr>
      <vt:lpstr>Města</vt:lpstr>
      <vt:lpstr>Města</vt:lpstr>
      <vt:lpstr>Český krumlov</vt:lpstr>
      <vt:lpstr>šumavská horská střediska </vt:lpstr>
      <vt:lpstr>Šumava - zima</vt:lpstr>
      <vt:lpstr>Hospodářství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59</cp:revision>
  <dcterms:created xsi:type="dcterms:W3CDTF">2012-04-16T12:51:52Z</dcterms:created>
  <dcterms:modified xsi:type="dcterms:W3CDTF">2012-06-21T16:32:37Z</dcterms:modified>
</cp:coreProperties>
</file>