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6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VY_32_INOVACE_15_VLASTIVĚDA 5.ROČNÍK_ČESKOMORAVSKÁ VRCHOVINA – POVRCH A PODNEBÍ</a:t>
          </a:r>
          <a:endParaRPr lang="cs-CZ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ČESKOMORAVSKÁ VRCHOVINA – POVRCH A PODNEBÍ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0B323EB-13DD-427D-AB34-2D45F975D7BD}">
      <dgm:prSet/>
      <dgm:spPr/>
      <dgm:t>
        <a:bodyPr/>
        <a:lstStyle/>
        <a:p>
          <a:pPr algn="l" rtl="0"/>
          <a:r>
            <a:rPr lang="cs-CZ" dirty="0" smtClean="0"/>
            <a:t>Vytvořeno: listopad 2011</a:t>
          </a:r>
          <a:endParaRPr lang="cs-CZ" dirty="0"/>
        </a:p>
      </dgm:t>
    </dgm:pt>
    <dgm:pt modelId="{95F73095-6A2B-420C-A7E6-65390F684A2D}" type="parTrans" cxnId="{B68BF952-5BA4-499F-83F2-DD7F6E446128}">
      <dgm:prSet/>
      <dgm:spPr/>
      <dgm:t>
        <a:bodyPr/>
        <a:lstStyle/>
        <a:p>
          <a:pPr algn="l"/>
          <a:endParaRPr lang="cs-CZ"/>
        </a:p>
      </dgm:t>
    </dgm:pt>
    <dgm:pt modelId="{53073AFC-ECA1-4227-90F3-A2681DB282D1}" type="sibTrans" cxnId="{B68BF952-5BA4-499F-83F2-DD7F6E446128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5D7DCF0D-3C7B-4105-BA59-7622E93A4A3C}" type="pres">
      <dgm:prSet presAssocID="{10B323EB-13DD-427D-AB34-2D45F975D7BD}" presName="vertSpace5" presStyleLbl="node1" presStyleIdx="3" presStyleCnt="6"/>
      <dgm:spPr/>
      <dgm:t>
        <a:bodyPr/>
        <a:lstStyle/>
        <a:p>
          <a:endParaRPr lang="cs-CZ"/>
        </a:p>
      </dgm:t>
    </dgm:pt>
    <dgm:pt modelId="{1EC2C593-4A49-4069-B988-1CF5E33ABFA0}" type="pres">
      <dgm:prSet presAssocID="{10B323EB-13DD-427D-AB34-2D45F975D7BD}" presName="circle5" presStyleLbl="node1" presStyleIdx="4" presStyleCnt="6"/>
      <dgm:spPr/>
      <dgm:t>
        <a:bodyPr/>
        <a:lstStyle/>
        <a:p>
          <a:endParaRPr lang="cs-CZ"/>
        </a:p>
      </dgm:t>
    </dgm:pt>
    <dgm:pt modelId="{5D6F58D7-F213-4629-9DD9-4BB35298BE0E}" type="pres">
      <dgm:prSet presAssocID="{10B323EB-13DD-427D-AB34-2D45F975D7BD}" presName="rect5" presStyleLbl="alignAcc1" presStyleIdx="4" presStyleCnt="6"/>
      <dgm:spPr/>
      <dgm:t>
        <a:bodyPr/>
        <a:lstStyle/>
        <a:p>
          <a:endParaRPr lang="cs-CZ"/>
        </a:p>
      </dgm:t>
    </dgm:pt>
    <dgm:pt modelId="{9EC0DB27-24BA-4AE3-9976-937837F48F99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4ACCFBE9-69B7-4787-8B70-F6F8E648509F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427B9F5D-E4D5-4D93-8B3B-23EAA220828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960C27-ABD7-4109-BC05-3B8A6DEDA6F5}" type="pres">
      <dgm:prSet presAssocID="{10B323EB-13DD-427D-AB34-2D45F975D7BD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AF08BE-7A3B-4937-8699-DA7106C025D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BC5D40-3906-40DC-9DBB-2C3F3870E71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608EC1-621B-45EC-A973-9B33AB688B33}" type="presOf" srcId="{B651F6E3-6281-48DB-9319-2AEAFDAE7572}" destId="{619D679B-A015-4ECF-8348-D1034C574F40}" srcOrd="0" destOrd="0" presId="urn:microsoft.com/office/officeart/2005/8/layout/target3"/>
    <dgm:cxn modelId="{7BDA13EE-20A0-4999-9604-E0FAC4017426}" type="presOf" srcId="{B651F6E3-6281-48DB-9319-2AEAFDAE7572}" destId="{6BB5E863-4638-4E1D-BFDE-399D028AC4ED}" srcOrd="1" destOrd="0" presId="urn:microsoft.com/office/officeart/2005/8/layout/target3"/>
    <dgm:cxn modelId="{DE2DBE65-C5AA-44F6-A408-009C4964604C}" type="presOf" srcId="{10B323EB-13DD-427D-AB34-2D45F975D7BD}" destId="{80960C27-ABD7-4109-BC05-3B8A6DEDA6F5}" srcOrd="1" destOrd="0" presId="urn:microsoft.com/office/officeart/2005/8/layout/target3"/>
    <dgm:cxn modelId="{D1243882-2AE9-4FEB-9C72-CC5CD2C1666E}" type="presOf" srcId="{4C35D32F-0EAB-4CD7-82EE-45574DC2A586}" destId="{CDAF08BE-7A3B-4937-8699-DA7106C025D6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6E7F763-05AE-4364-8A31-E8B3557D80D8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142A37-1085-4786-8CE1-A7A509D8C34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3A0B969-AC35-4D80-8840-6D5C4CF949DC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447D804-5E09-4987-ADD9-28612809AE2E}" type="presOf" srcId="{10B323EB-13DD-427D-AB34-2D45F975D7BD}" destId="{5D6F58D7-F213-4629-9DD9-4BB35298BE0E}" srcOrd="0" destOrd="0" presId="urn:microsoft.com/office/officeart/2005/8/layout/target3"/>
    <dgm:cxn modelId="{C00089B5-BECC-479B-8F98-44637EA98152}" type="presOf" srcId="{4C35D32F-0EAB-4CD7-82EE-45574DC2A586}" destId="{427B9F5D-E4D5-4D93-8B3B-23EAA220828A}" srcOrd="0" destOrd="0" presId="urn:microsoft.com/office/officeart/2005/8/layout/target3"/>
    <dgm:cxn modelId="{B68BF952-5BA4-499F-83F2-DD7F6E446128}" srcId="{757F3AB3-0718-4624-B441-E567A8F0AB56}" destId="{10B323EB-13DD-427D-AB34-2D45F975D7BD}" srcOrd="4" destOrd="0" parTransId="{95F73095-6A2B-420C-A7E6-65390F684A2D}" sibTransId="{53073AFC-ECA1-4227-90F3-A2681DB282D1}"/>
    <dgm:cxn modelId="{576F17E4-48DC-40EB-8CA2-1F5CEF348FA4}" type="presOf" srcId="{D8197B8C-B260-4A16-BDF4-0947B075E274}" destId="{25B08C86-7E15-44DC-BE7F-FFB55DD49D12}" srcOrd="0" destOrd="0" presId="urn:microsoft.com/office/officeart/2005/8/layout/target3"/>
    <dgm:cxn modelId="{279481AE-3D63-4F17-93AD-7DBB3081BFE2}" type="presOf" srcId="{757F3AB3-0718-4624-B441-E567A8F0AB56}" destId="{333A1088-737F-45CB-B68E-254E46348037}" srcOrd="0" destOrd="0" presId="urn:microsoft.com/office/officeart/2005/8/layout/target3"/>
    <dgm:cxn modelId="{1F1FEE59-63E1-43AC-A9C0-0A405208DFA6}" type="presOf" srcId="{D1D4F407-5343-4D3F-B5B9-D407B03CAEB4}" destId="{D005CE8C-CC26-4C3E-AC11-E15060ECD759}" srcOrd="0" destOrd="0" presId="urn:microsoft.com/office/officeart/2005/8/layout/target3"/>
    <dgm:cxn modelId="{0DD81C42-2C0E-4CDB-B301-5030FADA77FF}" type="presParOf" srcId="{333A1088-737F-45CB-B68E-254E46348037}" destId="{F5ABB229-8D3B-4694-996A-96F23CF14429}" srcOrd="0" destOrd="0" presId="urn:microsoft.com/office/officeart/2005/8/layout/target3"/>
    <dgm:cxn modelId="{5B5C045E-9611-4EDF-A4CB-8B7F4C5EF861}" type="presParOf" srcId="{333A1088-737F-45CB-B68E-254E46348037}" destId="{F41139FD-01EE-4571-8B17-4FB00FC51163}" srcOrd="1" destOrd="0" presId="urn:microsoft.com/office/officeart/2005/8/layout/target3"/>
    <dgm:cxn modelId="{B3A5CE5E-2EF4-4E78-A08D-8DD347141E07}" type="presParOf" srcId="{333A1088-737F-45CB-B68E-254E46348037}" destId="{D005CE8C-CC26-4C3E-AC11-E15060ECD759}" srcOrd="2" destOrd="0" presId="urn:microsoft.com/office/officeart/2005/8/layout/target3"/>
    <dgm:cxn modelId="{839CEFE3-B8A8-4C27-9B10-EC3D522D29AC}" type="presParOf" srcId="{333A1088-737F-45CB-B68E-254E46348037}" destId="{2C702D82-9B77-49B7-9568-BB8EB47C3372}" srcOrd="3" destOrd="0" presId="urn:microsoft.com/office/officeart/2005/8/layout/target3"/>
    <dgm:cxn modelId="{5EF2A475-2BF1-4F55-9BB2-32ACEA46B0F7}" type="presParOf" srcId="{333A1088-737F-45CB-B68E-254E46348037}" destId="{A52A0455-90FF-4808-ABD0-F02540D31D5A}" srcOrd="4" destOrd="0" presId="urn:microsoft.com/office/officeart/2005/8/layout/target3"/>
    <dgm:cxn modelId="{5F2FA6C2-B87D-4892-B76F-5C8A3BB7327F}" type="presParOf" srcId="{333A1088-737F-45CB-B68E-254E46348037}" destId="{6140AFEC-043D-4C43-A2F9-D0F5331DF3A3}" srcOrd="5" destOrd="0" presId="urn:microsoft.com/office/officeart/2005/8/layout/target3"/>
    <dgm:cxn modelId="{CD7F4EEB-CD88-4BC3-B61D-6B6C1AB88876}" type="presParOf" srcId="{333A1088-737F-45CB-B68E-254E46348037}" destId="{9358AC05-5D7D-4327-9F80-1AD486AEA664}" srcOrd="6" destOrd="0" presId="urn:microsoft.com/office/officeart/2005/8/layout/target3"/>
    <dgm:cxn modelId="{15B294BD-BCC1-4496-B168-76465849DCF6}" type="presParOf" srcId="{333A1088-737F-45CB-B68E-254E46348037}" destId="{313FC574-E1CD-4FB4-B054-0B805CE0447D}" srcOrd="7" destOrd="0" presId="urn:microsoft.com/office/officeart/2005/8/layout/target3"/>
    <dgm:cxn modelId="{F1E8527D-20DE-4ACE-A886-0668F204BB4C}" type="presParOf" srcId="{333A1088-737F-45CB-B68E-254E46348037}" destId="{619D679B-A015-4ECF-8348-D1034C574F40}" srcOrd="8" destOrd="0" presId="urn:microsoft.com/office/officeart/2005/8/layout/target3"/>
    <dgm:cxn modelId="{D289B53A-9F37-4E59-BCB4-8344E4CC16B4}" type="presParOf" srcId="{333A1088-737F-45CB-B68E-254E46348037}" destId="{322283A8-4A27-4CDA-BAE3-F381106A9174}" srcOrd="9" destOrd="0" presId="urn:microsoft.com/office/officeart/2005/8/layout/target3"/>
    <dgm:cxn modelId="{CBF194E5-357E-4F88-889F-A4724FE6C6C7}" type="presParOf" srcId="{333A1088-737F-45CB-B68E-254E46348037}" destId="{FFC9F71D-1B4F-4AD9-A4A6-86ADEFC8AF5C}" srcOrd="10" destOrd="0" presId="urn:microsoft.com/office/officeart/2005/8/layout/target3"/>
    <dgm:cxn modelId="{B98425EC-4483-4D38-AA44-A138B4D2C5BB}" type="presParOf" srcId="{333A1088-737F-45CB-B68E-254E46348037}" destId="{25B08C86-7E15-44DC-BE7F-FFB55DD49D12}" srcOrd="11" destOrd="0" presId="urn:microsoft.com/office/officeart/2005/8/layout/target3"/>
    <dgm:cxn modelId="{4D7CBE51-0805-4940-B05C-CC1CC69231C5}" type="presParOf" srcId="{333A1088-737F-45CB-B68E-254E46348037}" destId="{5D7DCF0D-3C7B-4105-BA59-7622E93A4A3C}" srcOrd="12" destOrd="0" presId="urn:microsoft.com/office/officeart/2005/8/layout/target3"/>
    <dgm:cxn modelId="{94C2E3A6-72ED-4D9B-AAFE-BE1867855C65}" type="presParOf" srcId="{333A1088-737F-45CB-B68E-254E46348037}" destId="{1EC2C593-4A49-4069-B988-1CF5E33ABFA0}" srcOrd="13" destOrd="0" presId="urn:microsoft.com/office/officeart/2005/8/layout/target3"/>
    <dgm:cxn modelId="{221F8E25-DF6C-4498-9BF6-9026AD049FF0}" type="presParOf" srcId="{333A1088-737F-45CB-B68E-254E46348037}" destId="{5D6F58D7-F213-4629-9DD9-4BB35298BE0E}" srcOrd="14" destOrd="0" presId="urn:microsoft.com/office/officeart/2005/8/layout/target3"/>
    <dgm:cxn modelId="{F69A998B-EABB-40B9-A72A-3F7059AF6D55}" type="presParOf" srcId="{333A1088-737F-45CB-B68E-254E46348037}" destId="{9EC0DB27-24BA-4AE3-9976-937837F48F99}" srcOrd="15" destOrd="0" presId="urn:microsoft.com/office/officeart/2005/8/layout/target3"/>
    <dgm:cxn modelId="{099592F9-5BC8-4954-9C43-21E31C2704F7}" type="presParOf" srcId="{333A1088-737F-45CB-B68E-254E46348037}" destId="{4ACCFBE9-69B7-4787-8B70-F6F8E648509F}" srcOrd="16" destOrd="0" presId="urn:microsoft.com/office/officeart/2005/8/layout/target3"/>
    <dgm:cxn modelId="{929C7789-6199-48A4-95E6-EB7C26DBB403}" type="presParOf" srcId="{333A1088-737F-45CB-B68E-254E46348037}" destId="{427B9F5D-E4D5-4D93-8B3B-23EAA220828A}" srcOrd="17" destOrd="0" presId="urn:microsoft.com/office/officeart/2005/8/layout/target3"/>
    <dgm:cxn modelId="{728101D0-5179-4F5D-9795-DD2F028D58AA}" type="presParOf" srcId="{333A1088-737F-45CB-B68E-254E46348037}" destId="{AED2198E-93D5-4001-81B4-73124B309672}" srcOrd="18" destOrd="0" presId="urn:microsoft.com/office/officeart/2005/8/layout/target3"/>
    <dgm:cxn modelId="{E9F23E41-D563-4465-A229-584226B1C2F7}" type="presParOf" srcId="{333A1088-737F-45CB-B68E-254E46348037}" destId="{2BE915AB-18AA-4053-B92C-3BFC9ED204BB}" srcOrd="19" destOrd="0" presId="urn:microsoft.com/office/officeart/2005/8/layout/target3"/>
    <dgm:cxn modelId="{4544FD44-57BF-4DEA-B8D0-94986159B0BE}" type="presParOf" srcId="{333A1088-737F-45CB-B68E-254E46348037}" destId="{6BB5E863-4638-4E1D-BFDE-399D028AC4ED}" srcOrd="20" destOrd="0" presId="urn:microsoft.com/office/officeart/2005/8/layout/target3"/>
    <dgm:cxn modelId="{2634622C-32C8-4006-9137-4EB9CAB7AAFC}" type="presParOf" srcId="{333A1088-737F-45CB-B68E-254E46348037}" destId="{5A5FFA88-C948-4069-8E93-59FA12366E83}" srcOrd="21" destOrd="0" presId="urn:microsoft.com/office/officeart/2005/8/layout/target3"/>
    <dgm:cxn modelId="{DA9A0FA0-829B-4E30-9C5A-DC30375B0CA0}" type="presParOf" srcId="{333A1088-737F-45CB-B68E-254E46348037}" destId="{80960C27-ABD7-4109-BC05-3B8A6DEDA6F5}" srcOrd="22" destOrd="0" presId="urn:microsoft.com/office/officeart/2005/8/layout/target3"/>
    <dgm:cxn modelId="{F7C128F0-B1B8-40E3-8F50-C1752F3AF5FB}" type="presParOf" srcId="{333A1088-737F-45CB-B68E-254E46348037}" destId="{CDAF08BE-7A3B-4937-8699-DA7106C025D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Alena Darebná</a:t>
          </a:r>
          <a:endParaRPr lang="cs-CZ" sz="9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VY_32_INOVACE_15_VLASTIVĚDA 5.ROČNÍK_ČESKOMORAVSKÁ VRCHOVINA – POVRCH A PODNEBÍ</a:t>
          </a:r>
          <a:endParaRPr lang="cs-CZ" sz="9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ČESKOMORAVSKÁ VRCHOVINA – POVRCH A PODNEBÍ</a:t>
          </a:r>
          <a:endParaRPr lang="cs-CZ" sz="900" kern="1200" dirty="0"/>
        </a:p>
      </dsp:txBody>
      <dsp:txXfrm>
        <a:off x="1273857" y="955392"/>
        <a:ext cx="5350878" cy="318465"/>
      </dsp:txXfrm>
    </dsp:sp>
    <dsp:sp modelId="{1EC2C593-4A49-4069-B988-1CF5E33ABFA0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6F58D7-F213-4629-9DD9-4BB35298BE0E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Vytvořeno: listopad 2011</a:t>
          </a:r>
          <a:endParaRPr lang="cs-CZ" sz="900" kern="1200" dirty="0"/>
        </a:p>
      </dsp:txBody>
      <dsp:txXfrm>
        <a:off x="1273857" y="1273857"/>
        <a:ext cx="5350878" cy="318465"/>
      </dsp:txXfrm>
    </dsp:sp>
    <dsp:sp modelId="{4ACCFBE9-69B7-4787-8B70-F6F8E648509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7B9F5D-E4D5-4D93-8B3B-23EAA220828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B5D73C-20FF-4858-AC4D-684AC5A8B0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448D19-DC69-41A2-9DD2-B4BF5437EC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EBE16A2-4DBD-4BE5-B6CB-4104729446A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1DDFF2-1F84-4FC2-A475-68A7B25CE1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uristik.cz/cz/kraje/kategorie/krajina/prirodni-zajimavosti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im.foto.mapy.cz/original/4d75d921a2bf0a7d13ff0b00.jpg" TargetMode="External"/><Relationship Id="rId2" Type="http://schemas.openxmlformats.org/officeDocument/2006/relationships/hyperlink" Target="http://www.virvudolisvratky.cz/obrazky/k-clankum/prehrada/prehrada-panoram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m.foto.mapy.cz/thumb_list/485ac2b5234d30ebc00a0000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smtClean="0"/>
              <a:t>Českomoravské vrchovině </a:t>
            </a:r>
            <a:r>
              <a:rPr lang="cs-CZ" b="1" dirty="0" smtClean="0"/>
              <a:t>– povrchu a podnebí.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přírodní zajímavosti</a:t>
            </a:r>
            <a:r>
              <a:rPr lang="cs-CZ" dirty="0" smtClean="0"/>
              <a:t>     </a:t>
            </a:r>
          </a:p>
          <a:p>
            <a:r>
              <a:rPr lang="cs-CZ" b="1" dirty="0" smtClean="0"/>
              <a:t>Českomoravská vrchovina </a:t>
            </a:r>
            <a:r>
              <a:rPr lang="cs-CZ" i="1" dirty="0" smtClean="0"/>
              <a:t>(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Javořice</a:t>
            </a:r>
            <a:r>
              <a:rPr lang="cs-CZ" i="1" dirty="0" smtClean="0"/>
              <a:t>)</a:t>
            </a:r>
            <a:r>
              <a:rPr lang="cs-CZ" b="1" dirty="0" smtClean="0"/>
              <a:t> </a:t>
            </a:r>
            <a:r>
              <a:rPr lang="cs-CZ" dirty="0" smtClean="0"/>
              <a:t>zabírá celou část této oblasti</a:t>
            </a:r>
          </a:p>
          <a:p>
            <a:r>
              <a:rPr lang="cs-CZ" dirty="0" smtClean="0"/>
              <a:t>Je předělem mezi </a:t>
            </a:r>
            <a:r>
              <a:rPr lang="cs-CZ" b="1" dirty="0" smtClean="0">
                <a:solidFill>
                  <a:srgbClr val="00B050"/>
                </a:solidFill>
              </a:rPr>
              <a:t>Polabskou nížinou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B050"/>
                </a:solidFill>
              </a:rPr>
              <a:t>Moravou</a:t>
            </a:r>
          </a:p>
          <a:p>
            <a:r>
              <a:rPr lang="cs-CZ" dirty="0" smtClean="0"/>
              <a:t>Součástí Českomoravské vrchoviny jsou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Jihlavské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Žďárské vrchy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572000" y="1124744"/>
            <a:ext cx="914400" cy="914400"/>
            <a:chOff x="4499992" y="3140968"/>
            <a:chExt cx="914400" cy="914400"/>
          </a:xfrm>
        </p:grpSpPr>
        <p:sp>
          <p:nvSpPr>
            <p:cNvPr id="5" name="Pěticípá hvězda 4"/>
            <p:cNvSpPr/>
            <p:nvPr/>
          </p:nvSpPr>
          <p:spPr>
            <a:xfrm rot="19182432"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ěticípá hvězda 5"/>
            <p:cNvSpPr/>
            <p:nvPr/>
          </p:nvSpPr>
          <p:spPr>
            <a:xfrm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Informace 6">
              <a:hlinkClick r:id="" action="ppaction://noaction" highlightClick="1"/>
            </p:cNvPr>
            <p:cNvSpPr/>
            <p:nvPr/>
          </p:nvSpPr>
          <p:spPr>
            <a:xfrm>
              <a:off x="4788024" y="3501008"/>
              <a:ext cx="360040" cy="360040"/>
            </a:xfrm>
            <a:prstGeom prst="actionButtonInformation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Vodstvo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Českomoravská vrchovina </a:t>
            </a:r>
            <a:r>
              <a:rPr lang="cs-CZ" dirty="0" smtClean="0"/>
              <a:t>– hlavní evropské </a:t>
            </a:r>
            <a:r>
              <a:rPr lang="cs-CZ" dirty="0" err="1" smtClean="0"/>
              <a:t>rozvodí</a:t>
            </a:r>
            <a:r>
              <a:rPr lang="cs-CZ" dirty="0" smtClean="0"/>
              <a:t> – část řek odtéká do Čech a část řek na Moravu</a:t>
            </a:r>
          </a:p>
          <a:p>
            <a:r>
              <a:rPr lang="cs-CZ" i="1" dirty="0" smtClean="0">
                <a:solidFill>
                  <a:srgbClr val="0070C0"/>
                </a:solidFill>
              </a:rPr>
              <a:t>Do Čech teče</a:t>
            </a:r>
            <a:r>
              <a:rPr lang="cs-CZ" dirty="0" smtClean="0"/>
              <a:t>: </a:t>
            </a:r>
            <a:r>
              <a:rPr lang="cs-CZ" b="1" dirty="0" err="1" smtClean="0">
                <a:solidFill>
                  <a:srgbClr val="002060"/>
                </a:solidFill>
              </a:rPr>
              <a:t>Chrudimka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b="1" dirty="0" smtClean="0">
                <a:solidFill>
                  <a:srgbClr val="002060"/>
                </a:solidFill>
              </a:rPr>
              <a:t>Sázava</a:t>
            </a:r>
          </a:p>
          <a:p>
            <a:pPr>
              <a:buNone/>
            </a:pPr>
            <a:r>
              <a:rPr lang="cs-CZ" dirty="0" smtClean="0"/>
              <a:t>						</a:t>
            </a:r>
            <a:r>
              <a:rPr lang="cs-CZ" b="1" dirty="0" err="1" smtClean="0">
                <a:solidFill>
                  <a:srgbClr val="002060"/>
                </a:solidFill>
              </a:rPr>
              <a:t>Želivka</a:t>
            </a: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0070C0"/>
                </a:solidFill>
              </a:rPr>
              <a:t>Na Moravu teče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solidFill>
                  <a:srgbClr val="7030A0"/>
                </a:solidFill>
              </a:rPr>
              <a:t>Svratka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			Oslava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			Jihlava</a:t>
            </a: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			</a:t>
            </a:r>
            <a:r>
              <a:rPr lang="cs-CZ" b="1" dirty="0" err="1" smtClean="0">
                <a:solidFill>
                  <a:srgbClr val="7030A0"/>
                </a:solidFill>
              </a:rPr>
              <a:t>Jevišovka</a:t>
            </a:r>
            <a:endParaRPr lang="cs-CZ" b="1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				Moravská Dyje</a:t>
            </a:r>
            <a:endParaRPr lang="cs-CZ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Vodstvo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Vodní nádrže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7030A0"/>
                </a:solidFill>
                <a:hlinkClick r:id="rId2"/>
              </a:rPr>
              <a:t>Vírská</a:t>
            </a:r>
            <a:r>
              <a:rPr lang="cs-CZ" b="1" dirty="0" smtClean="0">
                <a:solidFill>
                  <a:srgbClr val="7030A0"/>
                </a:solidFill>
              </a:rPr>
              <a:t> přehrada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rgbClr val="00B0F0"/>
                </a:solidFill>
              </a:rPr>
              <a:t>Svratce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7030A0"/>
                </a:solidFill>
                <a:hlinkClick r:id="rId3"/>
              </a:rPr>
              <a:t>Želivská nádrž </a:t>
            </a:r>
            <a:r>
              <a:rPr lang="cs-CZ" dirty="0" smtClean="0"/>
              <a:t>na </a:t>
            </a:r>
            <a:r>
              <a:rPr lang="cs-CZ" dirty="0" err="1" smtClean="0">
                <a:solidFill>
                  <a:srgbClr val="00B0F0"/>
                </a:solidFill>
              </a:rPr>
              <a:t>Želivce</a:t>
            </a:r>
            <a:r>
              <a:rPr lang="cs-CZ" dirty="0" smtClean="0"/>
              <a:t> – pitná voda pro Prahu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err="1" smtClean="0">
                <a:solidFill>
                  <a:srgbClr val="7030A0"/>
                </a:solidFill>
                <a:hlinkClick r:id="rId4"/>
              </a:rPr>
              <a:t>Dalešická</a:t>
            </a:r>
            <a:r>
              <a:rPr lang="cs-CZ" b="1" dirty="0" smtClean="0">
                <a:solidFill>
                  <a:srgbClr val="7030A0"/>
                </a:solidFill>
                <a:hlinkClick r:id="rId4"/>
              </a:rPr>
              <a:t> přehrada </a:t>
            </a:r>
            <a:r>
              <a:rPr lang="cs-CZ" dirty="0" smtClean="0"/>
              <a:t>na řece </a:t>
            </a:r>
            <a:r>
              <a:rPr lang="cs-CZ" dirty="0" smtClean="0">
                <a:solidFill>
                  <a:srgbClr val="00B0F0"/>
                </a:solidFill>
              </a:rPr>
              <a:t>Jihlavě</a:t>
            </a:r>
            <a:r>
              <a:rPr lang="cs-CZ" dirty="0" smtClean="0"/>
              <a:t> – voda pro jadernou el. v Dukovanech</a:t>
            </a:r>
          </a:p>
          <a:p>
            <a:pPr>
              <a:buNone/>
            </a:pPr>
            <a:r>
              <a:rPr lang="cs-CZ" dirty="0" smtClean="0"/>
              <a:t>				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Poměrně chladné – vyšší nadmořská výška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281</TotalTime>
  <Words>184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</vt:lpstr>
      <vt:lpstr>Mapa ČR</vt:lpstr>
      <vt:lpstr>Povrch</vt:lpstr>
      <vt:lpstr>Vodstvo</vt:lpstr>
      <vt:lpstr>Vodstvo</vt:lpstr>
      <vt:lpstr>Vodstvo</vt:lpstr>
      <vt:lpstr>Počasí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35</cp:revision>
  <dcterms:created xsi:type="dcterms:W3CDTF">2012-04-16T13:03:29Z</dcterms:created>
  <dcterms:modified xsi:type="dcterms:W3CDTF">2012-06-21T16:48:16Z</dcterms:modified>
</cp:coreProperties>
</file>